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40" r:id="rId3"/>
    <p:sldId id="413" r:id="rId4"/>
    <p:sldId id="450" r:id="rId5"/>
    <p:sldId id="445" r:id="rId6"/>
    <p:sldId id="442" r:id="rId7"/>
    <p:sldId id="451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FFF99"/>
    <a:srgbClr val="E7F6EF"/>
    <a:srgbClr val="FF9900"/>
    <a:srgbClr val="99A40C"/>
    <a:srgbClr val="CCFFCC"/>
    <a:srgbClr val="996600"/>
    <a:srgbClr val="996633"/>
    <a:srgbClr val="CC6600"/>
    <a:srgbClr val="C2C2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6907" autoAdjust="0"/>
  </p:normalViewPr>
  <p:slideViewPr>
    <p:cSldViewPr>
      <p:cViewPr varScale="1">
        <p:scale>
          <a:sx n="94" d="100"/>
          <a:sy n="94" d="100"/>
        </p:scale>
        <p:origin x="120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4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67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44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715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483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953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</a:t>
            </a:r>
            <a:r>
              <a:rPr lang="en-US" altLang="zh-CN" sz="1800" b="1" dirty="0"/>
              <a:t>0952r0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ay</a:t>
            </a:r>
            <a:r>
              <a:rPr lang="en-US" sz="1800" b="1" dirty="0"/>
              <a:t> 2025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4/11-24-2087-02-00bf-tgbf-meeting-agenda-2025-01-interim.pptx" TargetMode="External"/><Relationship Id="rId3" Type="http://schemas.openxmlformats.org/officeDocument/2006/relationships/hyperlink" Target="https://grouper.ieee.org/groups/802/11/Reports/802.11_Timelines.htm" TargetMode="External"/><Relationship Id="rId7" Type="http://schemas.openxmlformats.org/officeDocument/2006/relationships/hyperlink" Target="https://www.ieee802.org/11/Reports/tgba_update.htm" TargetMode="External"/><Relationship Id="rId2" Type="http://schemas.openxmlformats.org/officeDocument/2006/relationships/hyperlink" Target="https://www.ieee802.org/11/PARs/P802.11bq_PAR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2074-18-00bn-tgbn-jan-2025-meeting-agenda.pptx" TargetMode="External"/><Relationship Id="rId5" Type="http://schemas.openxmlformats.org/officeDocument/2006/relationships/hyperlink" Target="https://www.ieee802.org/11/Reports/tgbd_update.htm" TargetMode="External"/><Relationship Id="rId4" Type="http://schemas.openxmlformats.org/officeDocument/2006/relationships/hyperlink" Target="11-24-1997-06-00bp-tg-bp-meeting-agenda-for-jan-interim-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53583" cy="137658"/>
          </a:xfrm>
        </p:spPr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4" y="838200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Discussion on 802.11bq Timeline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1795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2025-05-12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31421" y="209895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558582"/>
              </p:ext>
            </p:extLst>
          </p:nvPr>
        </p:nvGraphicFramePr>
        <p:xfrm>
          <a:off x="1031421" y="2549244"/>
          <a:ext cx="7546939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/>
                        <a:t>Yanchun</a:t>
                      </a:r>
                      <a:r>
                        <a:rPr lang="en-US" altLang="zh-CN" sz="1400" dirty="0"/>
                        <a:t> Li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0040173"/>
                  </a:ext>
                </a:extLst>
              </a:tr>
              <a:tr h="11775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/>
                        <a:t>Xuming</a:t>
                      </a:r>
                      <a:r>
                        <a:rPr lang="en-US" altLang="zh-CN" sz="1400" dirty="0"/>
                        <a:t> Wu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95644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Bin Tian</a:t>
                      </a:r>
                      <a:endParaRPr lang="zh-CN" altLang="en-US" sz="140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17456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Abhishek Patil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190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George Cherian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117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Rolf de </a:t>
                      </a:r>
                      <a:r>
                        <a:rPr lang="en-US" altLang="zh-CN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Vegt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29142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Cheng Chen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23676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Laurent </a:t>
                      </a:r>
                      <a:r>
                        <a:rPr lang="en-US" altLang="zh-CN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Cariou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550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73437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764974"/>
            <a:ext cx="7696200" cy="22479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The PAR (Project Authorization Requests) of P802.11bq has been approved in Dec. 11</a:t>
            </a:r>
            <a:r>
              <a:rPr lang="en-US" altLang="zh-CN" sz="2000" baseline="30000" dirty="0">
                <a:solidFill>
                  <a:srgbClr val="000000"/>
                </a:solidFill>
                <a:ea typeface="MS Gothic" panose="020B0609070205080204" pitchFamily="49" charset="-128"/>
              </a:rPr>
              <a:t>th</a:t>
            </a: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, 2024 [1]. </a:t>
            </a:r>
          </a:p>
          <a:p>
            <a:pPr marL="628650" lvl="1" indent="-269875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P802.11bq, also know as the Integrated mmWave (IMMW), defines standardized modifications to both PHY and MAC that allows Wireless Local Area Network (WLAN) non-standalone operation in unlicensed bands between 42 GHz and 71 GHz using single-user (SU) Orthogonal Frequency Division Multiplexing (OFDM) based transmissions.</a:t>
            </a:r>
          </a:p>
          <a:p>
            <a:pPr marL="0" indent="0" algn="just" eaLnBrk="1" hangingPunct="1">
              <a:spcBef>
                <a:spcPts val="600"/>
              </a:spcBef>
              <a:buClr>
                <a:srgbClr val="000000"/>
              </a:buClr>
              <a:buNone/>
            </a:pPr>
            <a:endParaRPr lang="en-US" altLang="zh-CN" sz="1800" dirty="0">
              <a:solidFill>
                <a:srgbClr val="000000"/>
              </a:solidFill>
              <a:latin typeface="Times New Roman" panose="02020603050405020304" pitchFamily="18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This presentation discusses the development timeline for the P802.11bq amendment.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762000"/>
            <a:ext cx="8001000" cy="5334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en-US" altLang="zh-CN" dirty="0">
                <a:solidFill>
                  <a:schemeClr val="tx1"/>
                </a:solidFill>
              </a:rPr>
              <a:t>ntroduction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B1D9DE-AF1E-45E8-A3D5-A056F989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158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34093" y="1752600"/>
            <a:ext cx="7679871" cy="2895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The following key factors are considered for the 11bq timeline: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800" dirty="0">
                <a:ea typeface="MS Gothic" panose="020B0609070205080204" pitchFamily="49" charset="-128"/>
              </a:rPr>
              <a:t>We list the timeline information of 11bp, 11bd, 11bn, 11ba and 11bf in the following slides.</a:t>
            </a:r>
          </a:p>
          <a:p>
            <a:pPr lvl="2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The work scope of 11bq should be smaller than those in 11bn. Thus the timelines of 11bn could be the upper bound for the estimation of 11bq.</a:t>
            </a:r>
          </a:p>
          <a:p>
            <a:pPr lvl="2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The work scope of 11bq is comparable to 11bp, 11bd and 11bf, which would help us derive a reasonable timeline estimation.  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Expected complexity of </a:t>
            </a:r>
            <a:r>
              <a:rPr lang="en-US" altLang="zh-CN" sz="1800" dirty="0">
                <a:ea typeface="MS Gothic" panose="020B0609070205080204" pitchFamily="49" charset="-128"/>
              </a:rPr>
              <a:t>11bq</a:t>
            </a:r>
          </a:p>
          <a:p>
            <a:pPr lvl="2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Can reuse the sub-7 GHz part.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Clr>
                <a:srgbClr val="000000"/>
              </a:buClr>
              <a:buSzPct val="100000"/>
            </a:pPr>
            <a:r>
              <a:rPr lang="en-US" altLang="zh-CN" sz="1600" dirty="0">
                <a:ea typeface="MS Gothic" panose="020B0609070205080204" pitchFamily="49" charset="-128"/>
              </a:rPr>
              <a:t>Time to standardize.</a:t>
            </a:r>
          </a:p>
          <a:p>
            <a:pPr lvl="1" algn="just">
              <a:buClr>
                <a:srgbClr val="000000"/>
              </a:buClr>
              <a:buSzPct val="100000"/>
            </a:pPr>
            <a:r>
              <a:rPr lang="en-US" altLang="zh-CN" sz="1600" dirty="0">
                <a:ea typeface="MS Gothic" panose="020B0609070205080204" pitchFamily="49" charset="-128"/>
              </a:rPr>
              <a:t>Time/investment to implement.</a:t>
            </a: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zh-CN" dirty="0"/>
              <a:t>Key Factors Affecting 11bq Timeline 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F41FF45-6249-4912-82C2-B1A74FECF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4B0DB9B4-FEC5-44F1-B6BD-C63D6E6EE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016568"/>
              </p:ext>
            </p:extLst>
          </p:nvPr>
        </p:nvGraphicFramePr>
        <p:xfrm>
          <a:off x="685801" y="2169534"/>
          <a:ext cx="7848605" cy="37795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66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0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0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91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rgbClr val="1E1EFA"/>
                          </a:solidFill>
                          <a:effectLst/>
                        </a:rPr>
                        <a:t>11bq</a:t>
                      </a: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11bp</a:t>
                      </a: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11bd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11bn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11ba</a:t>
                      </a: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11bf</a:t>
                      </a:r>
                      <a:endParaRPr kumimoji="0" lang="zh-CN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Total Months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(Dec 2024 – Jul 2029)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(Mar 2024 – May 2028)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(Dec 2018 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– 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Dec 2022)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(Jul 2023 – May 2028)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(Dec 2016 – Mar 2021)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(Sep 2020 – Jun 2025)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6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D0.1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+17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(May 2026)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0" marR="0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+16*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(July 2025)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(Nov 2019)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0" marR="0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(Jan 2025)</a:t>
                      </a:r>
                      <a:endParaRPr kumimoji="0" lang="zh-CN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0" marR="0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(Mar 2018)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0" marR="0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lang="en-US" altLang="zh-CN" sz="800" b="0" u="none" strike="noStrike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Apr 2022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0" marR="0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Draft 1.0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+8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Jan 2027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) 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+7*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(Feb 2026)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(Oct 2020)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+4*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lang="en-US" altLang="zh-CN" sz="800" b="0" u="none" strike="noStrike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May 2025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(Sep 2018)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(Jan 2023)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6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Draft 2.0</a:t>
                      </a: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+8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Sep 2027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) 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+9*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(Nov 2026)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lang="en-US" altLang="zh-CN" sz="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MS PGothic" panose="020B0600070205080204" pitchFamily="34" charset="-128"/>
                          <a:cs typeface="+mn-cs"/>
                        </a:rPr>
                        <a:t>July 2021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+12*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lang="en-US" altLang="zh-CN" sz="800" b="0" u="none" strike="noStrike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May 2026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(Jan 2019)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(Jul 2023)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Draft 3.0</a:t>
                      </a: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+6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MS PGothic" panose="020B0600070205080204" pitchFamily="34" charset="-128"/>
                          <a:cs typeface="+mn-cs"/>
                        </a:rPr>
                        <a:t>Mar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2028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+4*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(Mar 2027)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lang="en-US" altLang="zh-CN" sz="8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MS PGothic" panose="020B0600070205080204" pitchFamily="34" charset="-128"/>
                          <a:cs typeface="+mn-cs"/>
                        </a:rPr>
                        <a:t>Dec 2021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+8*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(Jan </a:t>
                      </a:r>
                      <a:r>
                        <a:rPr lang="en-US" altLang="zh-CN" sz="800" b="0" u="none" strike="noStrike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2027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(May 2019)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(Apr 2024)</a:t>
                      </a:r>
                      <a:endParaRPr kumimoji="0" lang="en-US" altLang="zh-CN" sz="800" b="0" i="0" u="none" strike="noStrike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Draft 4.0</a:t>
                      </a: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(Sep 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2028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5*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Aug 2027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(</a:t>
                      </a:r>
                      <a:r>
                        <a:rPr kumimoji="0" lang="en-US" altLang="zh-CN" sz="800" b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Mar 2022</a:t>
                      </a:r>
                      <a:r>
                        <a:rPr kumimoji="0" lang="en-US" altLang="zh-CN" sz="800" b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)</a:t>
                      </a: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4*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May </a:t>
                      </a:r>
                      <a:r>
                        <a:rPr lang="en-US" altLang="zh-CN" sz="800" b="0" u="none" strike="noStrike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2027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Sep 2019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(Nov 2024)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3272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Final</a:t>
                      </a:r>
                    </a:p>
                  </a:txBody>
                  <a:tcPr marL="91435" marR="91435" anchor="ctr" horzOverflow="overflow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(Jul 2029)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9*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(May 2028)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u="none" strike="noStrike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(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Dec 2024)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12*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(May 2028)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(Mar 2021)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  <a:r>
                        <a:rPr kumimoji="0" lang="en-US" altLang="zh-C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+mn-cs"/>
                        </a:rPr>
                        <a:t>7*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(June 2025)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+mn-cs"/>
                      </a:endParaRPr>
                    </a:p>
                  </a:txBody>
                  <a:tcPr marL="91435" marR="91435" anchor="ctr" horzOverflow="overflow"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254198"/>
                  </a:ext>
                </a:extLst>
              </a:tr>
            </a:tbl>
          </a:graphicData>
        </a:graphic>
      </p:graphicFrame>
      <p:sp>
        <p:nvSpPr>
          <p:cNvPr id="12" name="Rectangle 2">
            <a:extLst>
              <a:ext uri="{FF2B5EF4-FFF2-40B4-BE49-F238E27FC236}">
                <a16:creationId xmlns:a16="http://schemas.microsoft.com/office/drawing/2014/main" id="{7E7262B7-40ED-4CCB-9B12-576D56279B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" y="762000"/>
            <a:ext cx="8001000" cy="533400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altLang="zh-CN" dirty="0">
                <a:solidFill>
                  <a:schemeClr val="tx1"/>
                </a:solidFill>
              </a:rPr>
              <a:t>roposed Timeline for 802.11bq</a:t>
            </a:r>
            <a:endParaRPr lang="en-US" sz="3600" dirty="0">
              <a:solidFill>
                <a:schemeClr val="tx1"/>
              </a:solidFill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690516F4-6729-4A7C-A396-13AE531D344E}"/>
              </a:ext>
            </a:extLst>
          </p:cNvPr>
          <p:cNvCxnSpPr>
            <a:cxnSpLocks/>
          </p:cNvCxnSpPr>
          <p:nvPr/>
        </p:nvCxnSpPr>
        <p:spPr bwMode="auto">
          <a:xfrm>
            <a:off x="685801" y="2169534"/>
            <a:ext cx="1066799" cy="5736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0D9C4267-F387-42F6-B473-4608C167ADB1}"/>
              </a:ext>
            </a:extLst>
          </p:cNvPr>
          <p:cNvSpPr txBox="1"/>
          <p:nvPr/>
        </p:nvSpPr>
        <p:spPr>
          <a:xfrm>
            <a:off x="688422" y="2395170"/>
            <a:ext cx="679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Stage</a:t>
            </a:r>
            <a:endParaRPr lang="zh-CN" altLang="en-US" b="1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FA0C378-E58C-42B9-BF45-645E63AE06D6}"/>
              </a:ext>
            </a:extLst>
          </p:cNvPr>
          <p:cNvSpPr txBox="1"/>
          <p:nvPr/>
        </p:nvSpPr>
        <p:spPr>
          <a:xfrm>
            <a:off x="1028314" y="2169534"/>
            <a:ext cx="8308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Standard</a:t>
            </a:r>
            <a:endParaRPr lang="zh-CN" altLang="en-US" b="1" dirty="0"/>
          </a:p>
        </p:txBody>
      </p:sp>
      <p:sp>
        <p:nvSpPr>
          <p:cNvPr id="28" name="Shape 94">
            <a:extLst>
              <a:ext uri="{FF2B5EF4-FFF2-40B4-BE49-F238E27FC236}">
                <a16:creationId xmlns:a16="http://schemas.microsoft.com/office/drawing/2014/main" id="{0C2FAB6E-885A-4A27-924C-2C90E2B16D1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23517" y="1672282"/>
            <a:ext cx="7679871" cy="555315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A duration of 55 months is suggested for 802.11bq timeline.</a:t>
            </a: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3B734892-9E72-45D6-9DA7-44AC9E730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" y="6209506"/>
            <a:ext cx="7545388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US" altLang="zh-CN" sz="1050" b="0" dirty="0"/>
              <a:t>Note: It is expected that the task group will review and update (if needed) the timeline once a milestone is achieved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494CB5D-31FE-4E94-8990-5CF1E17B6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2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2ACCA407-4F37-4857-805E-C968A4AEB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95091082-463E-4461-954C-6F10B91C91A3}" type="slidenum">
              <a:rPr lang="en-US" altLang="en-US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B438009-9D03-4181-9B8F-736893627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88688"/>
              </p:ext>
            </p:extLst>
          </p:nvPr>
        </p:nvGraphicFramePr>
        <p:xfrm>
          <a:off x="190500" y="2209800"/>
          <a:ext cx="8762998" cy="3428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1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8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18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18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17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Milestone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11bq</a:t>
                      </a:r>
                      <a:endParaRPr lang="en-US" sz="1200" b="1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11bp [2,3]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11bd [2,4]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11bn [2,5]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11ba [2,6]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11bf [2,7]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PAR approved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Dec, 2024</a:t>
                      </a:r>
                      <a:endParaRPr lang="en-US" sz="1200" b="0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2024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Dec, 2018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July, 2023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Dec, 2016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Sep, 2020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First TG meeting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Feb, 2025</a:t>
                      </a:r>
                      <a:endParaRPr lang="en-US" sz="1200" b="0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May, 2024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Jan, 2019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Nov, 2023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Jan, 2017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Oct, 2020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D0.1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May, 2026</a:t>
                      </a:r>
                      <a:endParaRPr lang="en-US" sz="1200" b="0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Jul, 2025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ov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Jan, 2025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2018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Apr, 2022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D1.0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Jan, 2027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Feb, 2026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ct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May, 2025*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Sep, 2018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Jan, 2023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D2.0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Sep, 2027</a:t>
                      </a:r>
                      <a:endParaRPr lang="en-US" altLang="zh-CN" sz="12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Nov, 2026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ul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2021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May, 2026*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Jan, 2019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July, 2023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D3.0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u="none" strike="noStrike" kern="1200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Mar, 2028</a:t>
                      </a:r>
                      <a:endParaRPr lang="en-US" altLang="zh-CN" sz="1200" b="0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2027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ec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2021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Jan, 2027*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May, 2019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Apr, 2024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D4.0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kern="1200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Sep</a:t>
                      </a:r>
                      <a:r>
                        <a:rPr lang="en-US" sz="1200" b="0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, 2028</a:t>
                      </a:r>
                      <a:endParaRPr lang="en-US" sz="1200" b="0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Aug, 2027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ar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2022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May, 2027*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Sep, 2019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Nov, 2024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Final 802.11 WG approval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kern="1200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May, 2029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Jan, 2028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S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ep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2022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March, 2028*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Nov, 2020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2025*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802 EC approval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kern="1200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May, 2029 </a:t>
                      </a:r>
                      <a:endParaRPr lang="en-US" altLang="zh-CN" sz="1200" b="0" u="none" strike="noStrike" kern="1200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2028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O</a:t>
                      </a:r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ct</a:t>
                      </a:r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2022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March, 2028*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Nov, 2020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2025*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RevCom</a:t>
                      </a: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and SASB approval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solidFill>
                            <a:srgbClr val="1E1EFA"/>
                          </a:solidFill>
                          <a:effectLst/>
                          <a:latin typeface="+mn-ea"/>
                          <a:ea typeface="+mn-ea"/>
                        </a:rPr>
                        <a:t>Jul, 2029</a:t>
                      </a:r>
                      <a:endParaRPr lang="en-US" sz="1200" b="0" i="0" u="none" strike="noStrike" dirty="0">
                        <a:solidFill>
                          <a:srgbClr val="1E1EFA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May, 2028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ec,</a:t>
                      </a:r>
                      <a:r>
                        <a:rPr lang="zh-CN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2024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May, 2028*</a:t>
                      </a: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Mar, 2021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June, 2025*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953" marR="7953" marT="79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74B074BC-CF85-4AEC-920B-B6EA861CE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Original </a:t>
            </a:r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altLang="zh-CN" dirty="0">
                <a:solidFill>
                  <a:schemeClr val="tx1"/>
                </a:solidFill>
              </a:rPr>
              <a:t>roposed Timeline for 802.11bq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5E9AE3DC-DCAF-44BE-A904-2585D3650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" y="6209506"/>
            <a:ext cx="7545388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US" altLang="zh-CN" sz="1050" b="0" dirty="0"/>
              <a:t>Note: It is expected that the task group will review and update (if needed) the timeline once a milestone is achieved</a:t>
            </a:r>
          </a:p>
        </p:txBody>
      </p:sp>
      <p:sp>
        <p:nvSpPr>
          <p:cNvPr id="10" name="Shape 94">
            <a:extLst>
              <a:ext uri="{FF2B5EF4-FFF2-40B4-BE49-F238E27FC236}">
                <a16:creationId xmlns:a16="http://schemas.microsoft.com/office/drawing/2014/main" id="{490560E8-4E09-42D0-872C-E9BEC50F5D0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32064" y="1752600"/>
            <a:ext cx="7679871" cy="381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The details for each milestone is given below (see </a:t>
            </a:r>
            <a:r>
              <a:rPr lang="en-US" altLang="zh-CN" sz="2000" dirty="0">
                <a:solidFill>
                  <a:srgbClr val="1E1EFA"/>
                </a:solidFill>
                <a:ea typeface="MS Gothic" panose="020B0609070205080204" pitchFamily="49" charset="-128"/>
              </a:rPr>
              <a:t>blue color</a:t>
            </a: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).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SzPct val="100000"/>
              <a:buNone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844C684-51D1-40EC-8D02-A40AC777E427}"/>
              </a:ext>
            </a:extLst>
          </p:cNvPr>
          <p:cNvSpPr/>
          <p:nvPr/>
        </p:nvSpPr>
        <p:spPr>
          <a:xfrm>
            <a:off x="-1404212" y="6532176"/>
            <a:ext cx="10843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+mn-ea"/>
              </a:rPr>
              <a:t>WG approval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384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638300"/>
            <a:ext cx="7620000" cy="280580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b="1" dirty="0">
                <a:solidFill>
                  <a:schemeClr val="dk1"/>
                </a:solidFill>
                <a:cs typeface="Times New Roman"/>
                <a:sym typeface="Times New Roman"/>
              </a:rPr>
              <a:t>In this proposal we shared our thoughts on the 11bq timeline.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To compare with the other standards, the timeline of 11bp, 11bd, 11bn, 11ba and 11bf were given.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 duration of 55 months was suggested for the 11bq standard timeline.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BDD4B78-524F-4B83-88EE-983D73A0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4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62000" y="1638300"/>
            <a:ext cx="7620000" cy="280580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r>
              <a:rPr lang="en-US" altLang="zh-CN" sz="2000" dirty="0">
                <a:solidFill>
                  <a:srgbClr val="000000"/>
                </a:solidFill>
                <a:ea typeface="MS Gothic" panose="020B0609070205080204" pitchFamily="49" charset="-128"/>
              </a:rPr>
              <a:t>Do you agree with the following </a:t>
            </a:r>
            <a:r>
              <a:rPr lang="en-US" altLang="zh-CN" sz="2000" dirty="0">
                <a:ea typeface="MS Gothic" panose="020B0609070205080204" pitchFamily="49" charset="-128"/>
              </a:rPr>
              <a:t>timeline as the initial time estimation for the development of P802.11bq amendment?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D0.1: May 2026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D1.0: Jan. 2027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D2.0: Sep. 2027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D3.0: Mar. 2028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D4.0: Sep. 2028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Final 802.11 WG approval: May 2029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>
                <a:ea typeface="MS Gothic" panose="020B0609070205080204" pitchFamily="49" charset="-128"/>
              </a:rPr>
              <a:t>802 EC approval: May 2029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600" dirty="0" err="1">
                <a:ea typeface="MS Gothic" panose="020B0609070205080204" pitchFamily="49" charset="-128"/>
              </a:rPr>
              <a:t>RevCom</a:t>
            </a:r>
            <a:r>
              <a:rPr lang="en-US" altLang="zh-CN" sz="1600" dirty="0">
                <a:ea typeface="MS Gothic" panose="020B0609070205080204" pitchFamily="49" charset="-128"/>
              </a:rPr>
              <a:t> and SASB approval: Jul. 2029</a:t>
            </a:r>
          </a:p>
          <a:p>
            <a:pPr algn="just" eaLnBrk="1" hangingPunct="1">
              <a:spcBef>
                <a:spcPts val="600"/>
              </a:spcBef>
              <a:buClr>
                <a:srgbClr val="000000"/>
              </a:buClr>
            </a:pPr>
            <a:endParaRPr lang="en-US" altLang="zh-CN" sz="2000" dirty="0">
              <a:ea typeface="MS Gothic" panose="020B0609070205080204" pitchFamily="49" charset="-128"/>
            </a:endParaRPr>
          </a:p>
          <a:p>
            <a:pPr lvl="1" algn="just">
              <a:buClr>
                <a:srgbClr val="000000"/>
              </a:buClr>
            </a:pPr>
            <a:r>
              <a:rPr lang="en-US" altLang="zh-CN" sz="1800" dirty="0">
                <a:ea typeface="MS Gothic" panose="020B0609070205080204" pitchFamily="49" charset="-128"/>
              </a:rPr>
              <a:t>Yes  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800" dirty="0">
                <a:ea typeface="MS Gothic" panose="020B0609070205080204" pitchFamily="49" charset="-128"/>
              </a:rPr>
              <a:t>No    </a:t>
            </a:r>
          </a:p>
          <a:p>
            <a:pPr lvl="1" algn="just">
              <a:buClr>
                <a:srgbClr val="000000"/>
              </a:buClr>
            </a:pPr>
            <a:r>
              <a:rPr lang="en-US" altLang="zh-CN" sz="1800" dirty="0">
                <a:ea typeface="MS Gothic" panose="020B0609070205080204" pitchFamily="49" charset="-128"/>
              </a:rPr>
              <a:t>Abstain  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SP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D437E6A-5320-455E-A338-CC12CF59B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584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25271" y="1981200"/>
            <a:ext cx="6599529" cy="10668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/>
              <a:t>[1] </a:t>
            </a:r>
            <a:r>
              <a:rPr lang="en-US" altLang="zh-CN" sz="1400" b="0" dirty="0">
                <a:hlinkClick r:id="rId2"/>
              </a:rPr>
              <a:t>https://www.ieee802.org/11/PARs/P802.11bq_PAR.pdf</a:t>
            </a:r>
            <a:endParaRPr lang="en-US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/>
              <a:t>[2] </a:t>
            </a:r>
            <a:r>
              <a:rPr lang="en-GB" altLang="zh-CN" sz="1400" b="0" dirty="0">
                <a:hlinkClick r:id="rId3"/>
              </a:rPr>
              <a:t>https://grouper.ieee.org/groups/802/11/Reports/802.11_Timelines.htm</a:t>
            </a:r>
            <a:endParaRPr lang="en-GB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altLang="zh-CN" sz="1400" b="0" dirty="0"/>
              <a:t>[3] </a:t>
            </a:r>
            <a:r>
              <a:rPr lang="en-GB" altLang="zh-CN" sz="1400" b="0" dirty="0">
                <a:hlinkClick r:id="rId4" action="ppaction://hlinkfile"/>
              </a:rPr>
              <a:t>11-24-1997-06-00bp-tg-bp-meeting-agenda-for-jan-interim-2025</a:t>
            </a:r>
            <a:endParaRPr lang="en-GB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400" b="0" dirty="0"/>
              <a:t>[4] </a:t>
            </a:r>
            <a:r>
              <a:rPr lang="en-US" altLang="zh-CN" sz="1400" b="0" dirty="0">
                <a:hlinkClick r:id="rId5"/>
              </a:rPr>
              <a:t>https://www.ieee802.org/11/Reports/tgbd_update.htm</a:t>
            </a:r>
            <a:endParaRPr lang="en-US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altLang="zh-CN" sz="1400" b="0" dirty="0"/>
              <a:t>[5] </a:t>
            </a:r>
            <a:r>
              <a:rPr lang="en-GB" altLang="zh-CN" sz="1400" b="0" dirty="0">
                <a:hlinkClick r:id="rId6"/>
              </a:rPr>
              <a:t>https://mentor.ieee.org/802.11/dcn/24/11-24-2074-18-00bn-tgbn-jan-2025-meeting-agenda.pptx</a:t>
            </a:r>
            <a:endParaRPr lang="en-GB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altLang="zh-CN" sz="1400" b="0" dirty="0"/>
              <a:t>[6] </a:t>
            </a:r>
            <a:r>
              <a:rPr lang="en-US" altLang="zh-CN" sz="1400" b="0" dirty="0">
                <a:hlinkClick r:id="rId7"/>
              </a:rPr>
              <a:t>IEEE P802.11 - TASK GROUP BA</a:t>
            </a:r>
            <a:endParaRPr lang="en-US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altLang="zh-CN" sz="1400" b="0" dirty="0"/>
              <a:t>[7] </a:t>
            </a:r>
            <a:r>
              <a:rPr lang="en-GB" altLang="zh-CN" sz="1400" b="0" dirty="0">
                <a:hlinkClick r:id="rId8"/>
              </a:rPr>
              <a:t>https://mentor.ieee.org/802.11/dcn/24/11-24-2087-02-00bf-tgbf-meeting-agenda-2025-01-interim.pptx</a:t>
            </a:r>
            <a:endParaRPr lang="en-GB" altLang="zh-CN" sz="1400" b="0" dirty="0"/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US" altLang="zh-CN" sz="14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116390</TotalTime>
  <Words>1199</Words>
  <Application>Microsoft Office PowerPoint</Application>
  <PresentationFormat>全屏显示(4:3)</PresentationFormat>
  <Paragraphs>279</Paragraphs>
  <Slides>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802-11-Submission</vt:lpstr>
      <vt:lpstr>Discussion on 802.11bq Timeline</vt:lpstr>
      <vt:lpstr>Introduction</vt:lpstr>
      <vt:lpstr>Key Factors Affecting 11bq Timeline </vt:lpstr>
      <vt:lpstr>Proposed Timeline for 802.11bq</vt:lpstr>
      <vt:lpstr>Original Proposed Timeline for 802.11bq</vt:lpstr>
      <vt:lpstr>Summary</vt:lpstr>
      <vt:lpstr>SP 1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2957</cp:revision>
  <cp:lastPrinted>1998-02-10T13:28:06Z</cp:lastPrinted>
  <dcterms:created xsi:type="dcterms:W3CDTF">2013-11-12T18:41:50Z</dcterms:created>
  <dcterms:modified xsi:type="dcterms:W3CDTF">2025-05-13T07:49:45Z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(3)UPKzZxi3g8UZqaeoLR2W2snUB4ClGvXh3vHhvpMEfO4RWx69ApyqZRdMAKOnzXTodZGJiRTV
AJFRbcu/05ov5FKpXHhgYKVTStg2yxmqPop3ndgdloTwCCvH3WENSlMzvRsaPx+A005dFpK5
jhZuMqpSi0XKhNR/aaTyH3IsYmTyR9xa2ouRzE1xMqO0o3a3AVCuPIL7iX+jNo8RVo+5+1hW
eovkNCk89sM4VfhllV</vt:lpwstr>
  </property>
  <property fmtid="{D5CDD505-2E9C-101B-9397-08002B2CF9AE}" pid="4" name="_2015_ms_pID_7253431">
    <vt:lpwstr>55M3jV2VG46kMFAy9KUBrs8tlkUe58BoLx4JNiZw0tTTGByKDlgE60
JDlrMvr4dyvYtOVbcdC3fY5Q/2GUYvj5QCxJDSIQbg4XUcjmN93HrWcb//vn6aEcCmAxlNR4
PtGqvalXh4JnwEn8vSxZ9yZD+mSiywUBiHd6cgoNuwResStil6hq/6Tl6SORsB+ykDPY36Jt
QnCnx4FK2mfPDxlHkE2m5TPhPsLxSYcqj44X</vt:lpwstr>
  </property>
  <property fmtid="{D5CDD505-2E9C-101B-9397-08002B2CF9AE}" pid="5" name="_2015_ms_pID_7253432">
    <vt:lpwstr>fw==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