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7" r:id="rId6"/>
    <p:sldId id="269" r:id="rId7"/>
    <p:sldId id="270" r:id="rId8"/>
    <p:sldId id="271"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6" autoAdjust="0"/>
    <p:restoredTop sz="88051" autoAdjust="0"/>
  </p:normalViewPr>
  <p:slideViewPr>
    <p:cSldViewPr>
      <p:cViewPr varScale="1">
        <p:scale>
          <a:sx n="107" d="100"/>
          <a:sy n="107" d="100"/>
        </p:scale>
        <p:origin x="832" y="1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95CFA89-6679-6A0E-E7F2-A56439F433B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737966C-D3AE-4A05-C350-3933E22B108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871A536-2E01-C75E-0ED5-0E643B50093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469CC76-D3B1-225C-0EFC-163CB9B839E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07BFBC-5E15-735E-BF87-F0E74B3ABBDC}"/>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068A7798-99FB-3136-6043-2D6E80BBEA4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C239D4B-C57E-1084-0DE2-83D950892BC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758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0BC1196-99DF-5B7B-D6A1-DC97DD1ED19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527D556-3F95-7D9C-C2B9-F7CB3F7DE70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F7828A1-85AE-A076-BABB-D15E0A2E5A8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57FB31A-7FEA-160A-A679-A62F4B8D747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5B7C0CD-87EC-4885-1E48-F179A5BEFF61}"/>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3646A33D-AD7E-1F4D-232B-6F3EF333690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37A4079-3375-5F3E-A51A-920B64D91D7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285750" marR="0" lvl="0" indent="-2857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GB" sz="1800" dirty="0">
                <a:effectLst/>
                <a:latin typeface="Times New Roman" panose="02020603050405020304" pitchFamily="18" charset="0"/>
                <a:ea typeface="Times New Roman" panose="02020603050405020304" pitchFamily="18" charset="0"/>
              </a:rPr>
              <a:t>If parsed as an MSDU (top), the frame starts with a 6-byte Mesh Control field, where the two least significant bits of the Flags subfield indicate the length of the optional Mesh Address Extension field, shown in yellow and bold, which is either 0, 6, or 12 bytes long.</a:t>
            </a:r>
            <a:endParaRPr lang="en-BE"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53376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C038781-6A40-1B60-2B53-730AFBF642D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C989E86-023B-4EA6-A40A-C2C2EA52C26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2595063-C8AD-373A-38FB-1384099017A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7B49568-58F3-5428-9933-5FA67B903D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2F45F9A-267A-CB94-6DE4-CA167506900E}"/>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74447125-F8DE-9F28-7A5E-9146812CA66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4734AFB-4832-7633-606F-3DEFCD402AB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285750" marR="0" lvl="0" indent="-2857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GB" sz="1800" dirty="0">
                <a:effectLst/>
                <a:latin typeface="Times New Roman" panose="02020603050405020304" pitchFamily="18" charset="0"/>
                <a:ea typeface="Times New Roman" panose="02020603050405020304" pitchFamily="18" charset="0"/>
              </a:rPr>
              <a:t>If parsed as an MSDU (top), the frame starts with a 6-byte Mesh Control field, where the two least significant bits of the Flags subfield indicate the length of the optional Mesh Address Extension field, shown in yellow and bold, which is either 0, 6, or 12 bytes long.</a:t>
            </a:r>
            <a:endParaRPr lang="en-BE"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47985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8468ECC-BC6B-7079-0205-867B9FAA0A3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772B7E5-5843-45A1-91B7-B7109FD119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3A0EAEC-6A1A-CC91-14CC-DD4AA65BE4C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CD56C6-93CC-127C-C5C6-C8D6F50DEA0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1B5C943-C1A7-EFE9-7DF4-A47A631154DB}"/>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8AAAAA17-1513-D4DB-1D7B-BFF07CE9320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25D66F-6474-72CF-3C9D-3DB084B13AD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285750" marR="0" lvl="0" indent="-2857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GB" sz="1800" dirty="0">
                <a:effectLst/>
                <a:latin typeface="Times New Roman" panose="02020603050405020304" pitchFamily="18" charset="0"/>
                <a:ea typeface="Times New Roman" panose="02020603050405020304" pitchFamily="18" charset="0"/>
              </a:rPr>
              <a:t>If parsed as an MSDU (top), the frame starts with a 6-byte Mesh Control field, where the two least significant bits of the Flags subfield indicate the length of the optional Mesh Address Extension field, shown in yellow and bold, which is either 0, 6, or 12 bytes long.</a:t>
            </a:r>
            <a:endParaRPr lang="en-BE"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28904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nl-NL"/>
              <a:t>Klik om stijl te bewerken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Klikken om de ondertitelstijl van het model te bewerken</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dirty="0"/>
              <a:t>Mathy Vanhoef, KU Leuven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GB"/>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Mathy Vanhoef, KU Leuven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nl-NL"/>
              <a:t>Klik om stijl te bewerken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Klikken om de tekststijl van het model te bewerken</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Mathy Vanhoef, KU Leuven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Mathy Vanhoef, KU Leuven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nl-NL"/>
              <a:t>Klik om stijl te bewerken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Mathy Vanhoef, KU Leuven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Mathy Vanhoef, KU Leuven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Mathy Vanhoef, KU Leuven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GB"/>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Mathy Vanhoef, KU Leuven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nl-NL"/>
              <a:t>Klik om stijl te bewerken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Mathy Vanhoef, KU Leuven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Mathy Vanhoef, KU Leuven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0816-03-000mon-a-msdu-addressing.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apers.mathyvanhoef.com/usenix2021.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Protecting against A-MSDU Attacks in Mesh Networks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6" name="Date Placeholder 3"/>
          <p:cNvSpPr>
            <a:spLocks noGrp="1"/>
          </p:cNvSpPr>
          <p:nvPr>
            <p:ph type="dt" idx="10"/>
          </p:nvPr>
        </p:nvSpPr>
        <p:spPr/>
        <p:txBody>
          <a:bodyPr/>
          <a:lstStyle/>
          <a:p>
            <a:r>
              <a:rPr lang="en-US" dirty="0"/>
              <a:t>May 2025</a:t>
            </a:r>
            <a:endParaRPr lang="en-GB" dirty="0"/>
          </a:p>
        </p:txBody>
      </p:sp>
      <p:sp>
        <p:nvSpPr>
          <p:cNvPr id="7" name="Footer Placeholder 4"/>
          <p:cNvSpPr>
            <a:spLocks noGrp="1"/>
          </p:cNvSpPr>
          <p:nvPr>
            <p:ph type="ftr" idx="11"/>
          </p:nvPr>
        </p:nvSpPr>
        <p:spPr/>
        <p:txBody>
          <a:bodyPr/>
          <a:lstStyle/>
          <a:p>
            <a:r>
              <a:rPr lang="en-GB" dirty="0"/>
              <a:t>Mathy Vanhoef, KU Leuven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19195749"/>
              </p:ext>
            </p:extLst>
          </p:nvPr>
        </p:nvGraphicFramePr>
        <p:xfrm>
          <a:off x="976313" y="2417763"/>
          <a:ext cx="10296525" cy="25050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76313" y="2417763"/>
                        <a:ext cx="10296525" cy="2505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proposes a defense to detect when a malicious outsider changes the A-MSDU Present subfield to 1 inside a mesh BSS (MBSS). This mitigates certain attacks in case signaling and payload protected A-MSDUs (SPP A-MSDUs) are not being used.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Mathy Vanhoef, KU Leuven</a:t>
            </a:r>
          </a:p>
        </p:txBody>
      </p:sp>
      <p:sp>
        <p:nvSpPr>
          <p:cNvPr id="4" name="Date Placeholder 3"/>
          <p:cNvSpPr>
            <a:spLocks noGrp="1"/>
          </p:cNvSpPr>
          <p:nvPr>
            <p:ph type="dt" idx="15"/>
          </p:nvPr>
        </p:nvSpPr>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a:t>
            </a:r>
            <a:r>
              <a:rPr lang="en-US" dirty="0"/>
              <a:t>“</a:t>
            </a:r>
            <a:r>
              <a:rPr lang="en-US" dirty="0" err="1"/>
              <a:t>FragAttacks</a:t>
            </a:r>
            <a:r>
              <a:rPr lang="en-US" dirty="0"/>
              <a:t>” CVE-2020-24588</a:t>
            </a:r>
            <a:endParaRPr lang="en-GB" dirty="0"/>
          </a:p>
        </p:txBody>
      </p:sp>
      <p:sp>
        <p:nvSpPr>
          <p:cNvPr id="9218" name="Rectangle 2"/>
          <p:cNvSpPr>
            <a:spLocks noGrp="1" noChangeArrowheads="1"/>
          </p:cNvSpPr>
          <p:nvPr>
            <p:ph idx="1"/>
          </p:nvPr>
        </p:nvSpPr>
        <p:spPr>
          <a:xfrm>
            <a:off x="914401" y="1981201"/>
            <a:ext cx="10361084" cy="3608039"/>
          </a:xfrm>
          <a:ln/>
        </p:spPr>
        <p:txBody>
          <a:bodyPr/>
          <a:lstStyle/>
          <a:p>
            <a:pPr>
              <a:buFont typeface="Times New Roman" pitchFamily="16" charset="0"/>
              <a:buChar char="•"/>
            </a:pPr>
            <a:r>
              <a:rPr lang="en-US" dirty="0"/>
              <a:t>A-MSDU Present subfield in the QoS control field not authenticated.</a:t>
            </a:r>
          </a:p>
          <a:p>
            <a:pPr>
              <a:buFont typeface="Times New Roman" pitchFamily="16" charset="0"/>
              <a:buChar char="•"/>
            </a:pPr>
            <a:r>
              <a:rPr lang="en-US" dirty="0"/>
              <a:t>Adversary could inject arbitrary frames by changing this subfield to 1 of specially crafted encrypted frames.</a:t>
            </a:r>
          </a:p>
          <a:p>
            <a:pPr marL="0" indent="0"/>
            <a:r>
              <a:rPr lang="en-US" sz="800" dirty="0"/>
              <a:t> </a:t>
            </a:r>
          </a:p>
          <a:p>
            <a:pPr>
              <a:buFont typeface="Times New Roman" pitchFamily="16" charset="0"/>
              <a:buChar char="•"/>
            </a:pPr>
            <a:r>
              <a:rPr lang="en-US" dirty="0"/>
              <a:t>Ideal solution: mandate Signaling and Payload Protected A-MSDUs (SPP A-MSDUs). But required devices updates and has compatibility issues.</a:t>
            </a:r>
          </a:p>
          <a:p>
            <a:pPr>
              <a:buFont typeface="Times New Roman" pitchFamily="16" charset="0"/>
              <a:buChar char="•"/>
            </a:pPr>
            <a:r>
              <a:rPr lang="en-US" dirty="0"/>
              <a:t>Extra adopted mitigation: detect if an outsider turned an MSDU into an A-MSDU, i.e., detect if the the A-MSDU Present subfield in the QoS Control field was changed from 0 to 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Mathy Vanhoef, KU Leuven</a:t>
            </a:r>
          </a:p>
        </p:txBody>
      </p:sp>
      <p:sp>
        <p:nvSpPr>
          <p:cNvPr id="4" name="Date Placeholder 3"/>
          <p:cNvSpPr>
            <a:spLocks noGrp="1"/>
          </p:cNvSpPr>
          <p:nvPr>
            <p:ph type="dt" idx="15"/>
          </p:nvPr>
        </p:nvSpPr>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875F1-3FEF-F1BA-DB1B-87C78E2D68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40A3BC-6162-5849-E29C-351F993D2CB3}"/>
              </a:ext>
            </a:extLst>
          </p:cNvPr>
          <p:cNvSpPr>
            <a:spLocks noGrp="1"/>
          </p:cNvSpPr>
          <p:nvPr>
            <p:ph type="title"/>
          </p:nvPr>
        </p:nvSpPr>
        <p:spPr/>
        <p:txBody>
          <a:bodyPr/>
          <a:lstStyle/>
          <a:p>
            <a:r>
              <a:rPr lang="en-GB" dirty="0"/>
              <a:t>Adopted mitigation: details</a:t>
            </a:r>
          </a:p>
        </p:txBody>
      </p:sp>
      <p:sp>
        <p:nvSpPr>
          <p:cNvPr id="9218" name="Rectangle 2">
            <a:extLst>
              <a:ext uri="{FF2B5EF4-FFF2-40B4-BE49-F238E27FC236}">
                <a16:creationId xmlns:a16="http://schemas.microsoft.com/office/drawing/2014/main" id="{E7F5282B-AD54-CDD9-20FA-13E1B4782A33}"/>
              </a:ext>
            </a:extLst>
          </p:cNvPr>
          <p:cNvSpPr>
            <a:spLocks noGrp="1" noChangeArrowheads="1"/>
          </p:cNvSpPr>
          <p:nvPr>
            <p:ph idx="1"/>
          </p:nvPr>
        </p:nvSpPr>
        <p:spPr>
          <a:xfrm>
            <a:off x="914401" y="1981201"/>
            <a:ext cx="10361084" cy="542469"/>
          </a:xfrm>
          <a:ln/>
        </p:spPr>
        <p:txBody>
          <a:bodyPr/>
          <a:lstStyle/>
          <a:p>
            <a:pPr>
              <a:buFont typeface="Times New Roman" pitchFamily="16" charset="0"/>
              <a:buChar char="•"/>
            </a:pPr>
            <a:r>
              <a:rPr lang="en-US" dirty="0"/>
              <a:t>Example MSDU (top) turned into an A-MSDU in a </a:t>
            </a:r>
            <a:r>
              <a:rPr lang="en-US" dirty="0" err="1"/>
              <a:t>nonmesh</a:t>
            </a:r>
            <a:r>
              <a:rPr lang="en-US" dirty="0"/>
              <a:t> BSS (bottom):</a:t>
            </a:r>
          </a:p>
          <a:p>
            <a:pPr>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CFA3D82C-721E-656C-CFE8-1585B424A83E}"/>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FE8E3203-A668-8E9E-E8E4-29723BF49785}"/>
              </a:ext>
            </a:extLst>
          </p:cNvPr>
          <p:cNvSpPr>
            <a:spLocks noGrp="1"/>
          </p:cNvSpPr>
          <p:nvPr>
            <p:ph type="ftr" idx="14"/>
          </p:nvPr>
        </p:nvSpPr>
        <p:spPr/>
        <p:txBody>
          <a:bodyPr/>
          <a:lstStyle/>
          <a:p>
            <a:r>
              <a:rPr lang="en-GB" dirty="0"/>
              <a:t>Mathy Vanhoef, KU Leuven</a:t>
            </a:r>
          </a:p>
        </p:txBody>
      </p:sp>
      <p:sp>
        <p:nvSpPr>
          <p:cNvPr id="4" name="Date Placeholder 3">
            <a:extLst>
              <a:ext uri="{FF2B5EF4-FFF2-40B4-BE49-F238E27FC236}">
                <a16:creationId xmlns:a16="http://schemas.microsoft.com/office/drawing/2014/main" id="{C5A4BC69-1885-03DC-8A2E-7A77898CCBC2}"/>
              </a:ext>
            </a:extLst>
          </p:cNvPr>
          <p:cNvSpPr>
            <a:spLocks noGrp="1"/>
          </p:cNvSpPr>
          <p:nvPr>
            <p:ph type="dt" idx="15"/>
          </p:nvPr>
        </p:nvSpPr>
        <p:spPr/>
        <p:txBody>
          <a:bodyPr/>
          <a:lstStyle/>
          <a:p>
            <a:r>
              <a:rPr lang="en-US" dirty="0"/>
              <a:t>May 2025</a:t>
            </a:r>
            <a:endParaRPr lang="en-GB" dirty="0"/>
          </a:p>
        </p:txBody>
      </p:sp>
      <p:pic>
        <p:nvPicPr>
          <p:cNvPr id="3" name="Afbeelding 2">
            <a:extLst>
              <a:ext uri="{FF2B5EF4-FFF2-40B4-BE49-F238E27FC236}">
                <a16:creationId xmlns:a16="http://schemas.microsoft.com/office/drawing/2014/main" id="{178E3D07-AC8B-3EBB-7AE7-08E78A349E4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0527" y="2564904"/>
            <a:ext cx="7488832" cy="1378691"/>
          </a:xfrm>
          <a:prstGeom prst="rect">
            <a:avLst/>
          </a:prstGeom>
          <a:noFill/>
          <a:ln>
            <a:noFill/>
          </a:ln>
        </p:spPr>
      </p:pic>
      <p:sp>
        <p:nvSpPr>
          <p:cNvPr id="7" name="Rectangle 2">
            <a:extLst>
              <a:ext uri="{FF2B5EF4-FFF2-40B4-BE49-F238E27FC236}">
                <a16:creationId xmlns:a16="http://schemas.microsoft.com/office/drawing/2014/main" id="{94DBED90-829F-65A5-A256-5675413A322A}"/>
              </a:ext>
            </a:extLst>
          </p:cNvPr>
          <p:cNvSpPr txBox="1">
            <a:spLocks noChangeArrowheads="1"/>
          </p:cNvSpPr>
          <p:nvPr/>
        </p:nvSpPr>
        <p:spPr bwMode="auto">
          <a:xfrm>
            <a:off x="914401" y="4077072"/>
            <a:ext cx="10361084" cy="20162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kern="0" dirty="0"/>
              <a:t>Mitigation: detect attack by comparing the destination address of the first A-MSDU subframe to AA:AA:03:00:00:00 (= start of RFC1042 header)</a:t>
            </a:r>
          </a:p>
          <a:p>
            <a:pPr>
              <a:buFont typeface="Times New Roman" pitchFamily="16" charset="0"/>
              <a:buChar char="•"/>
            </a:pPr>
            <a:r>
              <a:rPr lang="en-US" kern="0" dirty="0"/>
              <a:t>This mitigation was added in the submission “On A-MSDU addressing”: </a:t>
            </a:r>
            <a:r>
              <a:rPr lang="en-US" kern="0" dirty="0">
                <a:hlinkClick r:id="rId4"/>
              </a:rPr>
              <a:t>https://mentor.ieee.org/802.11/dcn/21/11-21-0816-03-000mon-a-msdu-addressing.docx</a:t>
            </a:r>
            <a:endParaRPr lang="en-US" kern="0" dirty="0"/>
          </a:p>
          <a:p>
            <a:pPr>
              <a:buFont typeface="Times New Roman" pitchFamily="16" charset="0"/>
              <a:buChar char="•"/>
            </a:pPr>
            <a:endParaRPr lang="en-GB" kern="0" dirty="0"/>
          </a:p>
        </p:txBody>
      </p:sp>
    </p:spTree>
    <p:extLst>
      <p:ext uri="{BB962C8B-B14F-4D97-AF65-F5344CB8AC3E}">
        <p14:creationId xmlns:p14="http://schemas.microsoft.com/office/powerpoint/2010/main" val="1924559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35F25-F94B-B33D-6224-EDB7D0322D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0BF20-7C66-F977-3AEF-913AE88552BD}"/>
              </a:ext>
            </a:extLst>
          </p:cNvPr>
          <p:cNvSpPr>
            <a:spLocks noGrp="1"/>
          </p:cNvSpPr>
          <p:nvPr>
            <p:ph type="title"/>
          </p:nvPr>
        </p:nvSpPr>
        <p:spPr/>
        <p:txBody>
          <a:bodyPr/>
          <a:lstStyle/>
          <a:p>
            <a:r>
              <a:rPr lang="en-GB" dirty="0"/>
              <a:t>Mitigation fails in mesh networks</a:t>
            </a:r>
          </a:p>
        </p:txBody>
      </p:sp>
      <p:sp>
        <p:nvSpPr>
          <p:cNvPr id="9218" name="Rectangle 2">
            <a:extLst>
              <a:ext uri="{FF2B5EF4-FFF2-40B4-BE49-F238E27FC236}">
                <a16:creationId xmlns:a16="http://schemas.microsoft.com/office/drawing/2014/main" id="{129A1C0A-1892-2D68-DDE2-E20ED523C68A}"/>
              </a:ext>
            </a:extLst>
          </p:cNvPr>
          <p:cNvSpPr>
            <a:spLocks noGrp="1" noChangeArrowheads="1"/>
          </p:cNvSpPr>
          <p:nvPr>
            <p:ph idx="1"/>
          </p:nvPr>
        </p:nvSpPr>
        <p:spPr>
          <a:xfrm>
            <a:off x="914401" y="1700808"/>
            <a:ext cx="10361084" cy="943743"/>
          </a:xfrm>
          <a:ln/>
        </p:spPr>
        <p:txBody>
          <a:bodyPr/>
          <a:lstStyle/>
          <a:p>
            <a:pPr>
              <a:buFont typeface="Times New Roman" pitchFamily="16" charset="0"/>
              <a:buChar char="•"/>
            </a:pPr>
            <a:r>
              <a:rPr lang="en-US" dirty="0"/>
              <a:t>In a mesh BSS, all MSDUs start with a 6-byte Mesh Control field, followed by an optional and variable-length Mess Address Extension field, and only then the RFC1042 header:</a:t>
            </a:r>
          </a:p>
        </p:txBody>
      </p:sp>
      <p:sp>
        <p:nvSpPr>
          <p:cNvPr id="6" name="Slide Number Placeholder 5">
            <a:extLst>
              <a:ext uri="{FF2B5EF4-FFF2-40B4-BE49-F238E27FC236}">
                <a16:creationId xmlns:a16="http://schemas.microsoft.com/office/drawing/2014/main" id="{F54BEF86-F6DA-DE2E-C185-B2AC84357D9D}"/>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5474AF67-A0E9-35B8-59C0-514D045B7F20}"/>
              </a:ext>
            </a:extLst>
          </p:cNvPr>
          <p:cNvSpPr>
            <a:spLocks noGrp="1"/>
          </p:cNvSpPr>
          <p:nvPr>
            <p:ph type="ftr" idx="14"/>
          </p:nvPr>
        </p:nvSpPr>
        <p:spPr/>
        <p:txBody>
          <a:bodyPr/>
          <a:lstStyle/>
          <a:p>
            <a:r>
              <a:rPr lang="en-GB" dirty="0"/>
              <a:t>Mathy Vanhoef, KU Leuven</a:t>
            </a:r>
          </a:p>
        </p:txBody>
      </p:sp>
      <p:sp>
        <p:nvSpPr>
          <p:cNvPr id="4" name="Date Placeholder 3">
            <a:extLst>
              <a:ext uri="{FF2B5EF4-FFF2-40B4-BE49-F238E27FC236}">
                <a16:creationId xmlns:a16="http://schemas.microsoft.com/office/drawing/2014/main" id="{F889F552-0846-21CC-3FD2-C78D3A5507D2}"/>
              </a:ext>
            </a:extLst>
          </p:cNvPr>
          <p:cNvSpPr>
            <a:spLocks noGrp="1"/>
          </p:cNvSpPr>
          <p:nvPr>
            <p:ph type="dt" idx="15"/>
          </p:nvPr>
        </p:nvSpPr>
        <p:spPr/>
        <p:txBody>
          <a:bodyPr/>
          <a:lstStyle/>
          <a:p>
            <a:r>
              <a:rPr lang="en-US" dirty="0"/>
              <a:t>May 2025</a:t>
            </a:r>
            <a:endParaRPr lang="en-GB" dirty="0"/>
          </a:p>
        </p:txBody>
      </p:sp>
      <p:pic>
        <p:nvPicPr>
          <p:cNvPr id="3" name="Afbeelding 2" descr="Afbeelding met tekst, schermopname, Lettertype, nummer&#10;&#10;Door AI gegenereerde inhoud is mogelijk onjuist.">
            <a:extLst>
              <a:ext uri="{FF2B5EF4-FFF2-40B4-BE49-F238E27FC236}">
                <a16:creationId xmlns:a16="http://schemas.microsoft.com/office/drawing/2014/main" id="{0AC7989B-7EF5-CE0B-2E53-33EAAA9A3D94}"/>
              </a:ext>
            </a:extLst>
          </p:cNvPr>
          <p:cNvPicPr>
            <a:picLocks noChangeAspect="1"/>
          </p:cNvPicPr>
          <p:nvPr/>
        </p:nvPicPr>
        <p:blipFill>
          <a:blip r:embed="rId3"/>
          <a:srcRect b="12645"/>
          <a:stretch/>
        </p:blipFill>
        <p:spPr>
          <a:xfrm>
            <a:off x="482936" y="3140968"/>
            <a:ext cx="11226127" cy="2865912"/>
          </a:xfrm>
          <a:prstGeom prst="rect">
            <a:avLst/>
          </a:prstGeom>
        </p:spPr>
      </p:pic>
    </p:spTree>
    <p:extLst>
      <p:ext uri="{BB962C8B-B14F-4D97-AF65-F5344CB8AC3E}">
        <p14:creationId xmlns:p14="http://schemas.microsoft.com/office/powerpoint/2010/main" val="12010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18D38-CAAC-5F58-97B9-DC529C97A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533DD-A9AA-1D89-2F29-3EB2081318C0}"/>
              </a:ext>
            </a:extLst>
          </p:cNvPr>
          <p:cNvSpPr>
            <a:spLocks noGrp="1"/>
          </p:cNvSpPr>
          <p:nvPr>
            <p:ph type="title"/>
          </p:nvPr>
        </p:nvSpPr>
        <p:spPr/>
        <p:txBody>
          <a:bodyPr/>
          <a:lstStyle/>
          <a:p>
            <a:r>
              <a:rPr lang="en-GB" dirty="0"/>
              <a:t>Mitigation fails in mesh networks</a:t>
            </a:r>
          </a:p>
        </p:txBody>
      </p:sp>
      <p:sp>
        <p:nvSpPr>
          <p:cNvPr id="9218" name="Rectangle 2">
            <a:extLst>
              <a:ext uri="{FF2B5EF4-FFF2-40B4-BE49-F238E27FC236}">
                <a16:creationId xmlns:a16="http://schemas.microsoft.com/office/drawing/2014/main" id="{0281CD7F-C3FA-69BF-03AF-87426F1C7E8E}"/>
              </a:ext>
            </a:extLst>
          </p:cNvPr>
          <p:cNvSpPr>
            <a:spLocks noGrp="1" noChangeArrowheads="1"/>
          </p:cNvSpPr>
          <p:nvPr>
            <p:ph idx="1"/>
          </p:nvPr>
        </p:nvSpPr>
        <p:spPr>
          <a:xfrm>
            <a:off x="914401" y="1700808"/>
            <a:ext cx="10361084" cy="1318191"/>
          </a:xfrm>
          <a:ln/>
        </p:spPr>
        <p:txBody>
          <a:bodyPr/>
          <a:lstStyle/>
          <a:p>
            <a:pPr>
              <a:buFont typeface="Times New Roman" pitchFamily="16" charset="0"/>
              <a:buChar char="•"/>
            </a:pPr>
            <a:r>
              <a:rPr lang="en-US" dirty="0"/>
              <a:t>Bottom: bytes parsed as an A-MSDU</a:t>
            </a:r>
          </a:p>
          <a:p>
            <a:pPr>
              <a:buFont typeface="Times New Roman" pitchFamily="16" charset="0"/>
              <a:buChar char="•"/>
            </a:pPr>
            <a:r>
              <a:rPr lang="en-US" dirty="0"/>
              <a:t>Mitigation: on reception of A-MSDU, determine where RFC1042 would have started if parsed as MSDU, and drop if equal to AA-AA-03-00-00-00.</a:t>
            </a:r>
          </a:p>
        </p:txBody>
      </p:sp>
      <p:sp>
        <p:nvSpPr>
          <p:cNvPr id="6" name="Slide Number Placeholder 5">
            <a:extLst>
              <a:ext uri="{FF2B5EF4-FFF2-40B4-BE49-F238E27FC236}">
                <a16:creationId xmlns:a16="http://schemas.microsoft.com/office/drawing/2014/main" id="{EB5061E4-B02C-3661-BB00-DDD291B5A9D7}"/>
              </a:ext>
            </a:extLst>
          </p:cNvPr>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57DB1377-B032-CEEB-774D-F3598412A386}"/>
              </a:ext>
            </a:extLst>
          </p:cNvPr>
          <p:cNvSpPr>
            <a:spLocks noGrp="1"/>
          </p:cNvSpPr>
          <p:nvPr>
            <p:ph type="ftr" idx="14"/>
          </p:nvPr>
        </p:nvSpPr>
        <p:spPr/>
        <p:txBody>
          <a:bodyPr/>
          <a:lstStyle/>
          <a:p>
            <a:r>
              <a:rPr lang="en-GB" dirty="0"/>
              <a:t>Mathy Vanhoef, KU Leuven</a:t>
            </a:r>
          </a:p>
        </p:txBody>
      </p:sp>
      <p:sp>
        <p:nvSpPr>
          <p:cNvPr id="4" name="Date Placeholder 3">
            <a:extLst>
              <a:ext uri="{FF2B5EF4-FFF2-40B4-BE49-F238E27FC236}">
                <a16:creationId xmlns:a16="http://schemas.microsoft.com/office/drawing/2014/main" id="{B9B398FC-973B-181E-A4AE-B791100FF3D1}"/>
              </a:ext>
            </a:extLst>
          </p:cNvPr>
          <p:cNvSpPr>
            <a:spLocks noGrp="1"/>
          </p:cNvSpPr>
          <p:nvPr>
            <p:ph type="dt" idx="15"/>
          </p:nvPr>
        </p:nvSpPr>
        <p:spPr/>
        <p:txBody>
          <a:bodyPr/>
          <a:lstStyle/>
          <a:p>
            <a:r>
              <a:rPr lang="en-US" dirty="0"/>
              <a:t>May 2025</a:t>
            </a:r>
            <a:endParaRPr lang="en-GB" dirty="0"/>
          </a:p>
        </p:txBody>
      </p:sp>
      <p:pic>
        <p:nvPicPr>
          <p:cNvPr id="3" name="Afbeelding 2" descr="Afbeelding met tekst, schermopname, Lettertype, nummer&#10;&#10;Door AI gegenereerde inhoud is mogelijk onjuist.">
            <a:extLst>
              <a:ext uri="{FF2B5EF4-FFF2-40B4-BE49-F238E27FC236}">
                <a16:creationId xmlns:a16="http://schemas.microsoft.com/office/drawing/2014/main" id="{B2353FBE-BEE3-960B-D81C-BD10AA0608E8}"/>
              </a:ext>
            </a:extLst>
          </p:cNvPr>
          <p:cNvPicPr>
            <a:picLocks noChangeAspect="1"/>
          </p:cNvPicPr>
          <p:nvPr/>
        </p:nvPicPr>
        <p:blipFill>
          <a:blip r:embed="rId3"/>
          <a:srcRect t="-1" b="-2323"/>
          <a:stretch/>
        </p:blipFill>
        <p:spPr>
          <a:xfrm>
            <a:off x="482936" y="3140968"/>
            <a:ext cx="11226127" cy="3356997"/>
          </a:xfrm>
          <a:prstGeom prst="rect">
            <a:avLst/>
          </a:prstGeom>
        </p:spPr>
      </p:pic>
    </p:spTree>
    <p:extLst>
      <p:ext uri="{BB962C8B-B14F-4D97-AF65-F5344CB8AC3E}">
        <p14:creationId xmlns:p14="http://schemas.microsoft.com/office/powerpoint/2010/main" val="355416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A1E3D-2B7D-5E11-C51D-83A48A6022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97314D-3C8F-0D9F-76D6-29D065249CF1}"/>
              </a:ext>
            </a:extLst>
          </p:cNvPr>
          <p:cNvSpPr>
            <a:spLocks noGrp="1"/>
          </p:cNvSpPr>
          <p:nvPr>
            <p:ph type="title"/>
          </p:nvPr>
        </p:nvSpPr>
        <p:spPr/>
        <p:txBody>
          <a:bodyPr/>
          <a:lstStyle/>
          <a:p>
            <a:r>
              <a:rPr lang="en-US" dirty="0"/>
              <a:t>Proposed wording for mitigation in MBSS:</a:t>
            </a:r>
            <a:endParaRPr lang="en-GB" dirty="0"/>
          </a:p>
        </p:txBody>
      </p:sp>
      <p:sp>
        <p:nvSpPr>
          <p:cNvPr id="9218" name="Rectangle 2">
            <a:extLst>
              <a:ext uri="{FF2B5EF4-FFF2-40B4-BE49-F238E27FC236}">
                <a16:creationId xmlns:a16="http://schemas.microsoft.com/office/drawing/2014/main" id="{02C18C26-A47D-B4EB-9399-691E76C67E7B}"/>
              </a:ext>
            </a:extLst>
          </p:cNvPr>
          <p:cNvSpPr>
            <a:spLocks noGrp="1" noChangeArrowheads="1"/>
          </p:cNvSpPr>
          <p:nvPr>
            <p:ph idx="1"/>
          </p:nvPr>
        </p:nvSpPr>
        <p:spPr>
          <a:xfrm>
            <a:off x="914401" y="1700808"/>
            <a:ext cx="10361084" cy="1318191"/>
          </a:xfrm>
          <a:ln/>
        </p:spPr>
        <p:txBody>
          <a:bodyPr/>
          <a:lstStyle/>
          <a:p>
            <a:pPr>
              <a:buFont typeface="Arial" panose="020B0604020202020204" pitchFamily="34" charset="0"/>
              <a:buChar char="•"/>
            </a:pPr>
            <a:r>
              <a:rPr lang="en-US" dirty="0"/>
              <a:t>“let M be the value of the two least significant bits of the first octet of the first A-MSDU subframe header, then if M is not equal to 3, the six octets at offset (6 + M × 6) measured from the first octet of the first A-MSDU subframe header shall not be AA-AA-03-00-00-00”</a:t>
            </a:r>
            <a:endParaRPr lang="en-BE" dirty="0"/>
          </a:p>
        </p:txBody>
      </p:sp>
      <p:sp>
        <p:nvSpPr>
          <p:cNvPr id="6" name="Slide Number Placeholder 5">
            <a:extLst>
              <a:ext uri="{FF2B5EF4-FFF2-40B4-BE49-F238E27FC236}">
                <a16:creationId xmlns:a16="http://schemas.microsoft.com/office/drawing/2014/main" id="{ED23619C-134B-9932-B98D-0CDF187B5AF0}"/>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1576504F-63D2-53C9-31A2-C04C4C3AD3F8}"/>
              </a:ext>
            </a:extLst>
          </p:cNvPr>
          <p:cNvSpPr>
            <a:spLocks noGrp="1"/>
          </p:cNvSpPr>
          <p:nvPr>
            <p:ph type="ftr" idx="14"/>
          </p:nvPr>
        </p:nvSpPr>
        <p:spPr/>
        <p:txBody>
          <a:bodyPr/>
          <a:lstStyle/>
          <a:p>
            <a:r>
              <a:rPr lang="en-GB" dirty="0"/>
              <a:t>Mathy Vanhoef, KU Leuven</a:t>
            </a:r>
          </a:p>
        </p:txBody>
      </p:sp>
      <p:sp>
        <p:nvSpPr>
          <p:cNvPr id="4" name="Date Placeholder 3">
            <a:extLst>
              <a:ext uri="{FF2B5EF4-FFF2-40B4-BE49-F238E27FC236}">
                <a16:creationId xmlns:a16="http://schemas.microsoft.com/office/drawing/2014/main" id="{5EE84667-6A33-DFCB-E198-BC4E503C2FDF}"/>
              </a:ext>
            </a:extLst>
          </p:cNvPr>
          <p:cNvSpPr>
            <a:spLocks noGrp="1"/>
          </p:cNvSpPr>
          <p:nvPr>
            <p:ph type="dt" idx="15"/>
          </p:nvPr>
        </p:nvSpPr>
        <p:spPr/>
        <p:txBody>
          <a:bodyPr/>
          <a:lstStyle/>
          <a:p>
            <a:r>
              <a:rPr lang="en-US" dirty="0"/>
              <a:t>May 2025</a:t>
            </a:r>
            <a:endParaRPr lang="en-GB" dirty="0"/>
          </a:p>
        </p:txBody>
      </p:sp>
      <p:pic>
        <p:nvPicPr>
          <p:cNvPr id="3" name="Afbeelding 2" descr="Afbeelding met tekst, schermopname, Lettertype, nummer&#10;&#10;Door AI gegenereerde inhoud is mogelijk onjuist.">
            <a:extLst>
              <a:ext uri="{FF2B5EF4-FFF2-40B4-BE49-F238E27FC236}">
                <a16:creationId xmlns:a16="http://schemas.microsoft.com/office/drawing/2014/main" id="{91027A5E-3C5F-E9EB-1C04-47E4FA0B0600}"/>
              </a:ext>
            </a:extLst>
          </p:cNvPr>
          <p:cNvPicPr>
            <a:picLocks noChangeAspect="1"/>
          </p:cNvPicPr>
          <p:nvPr/>
        </p:nvPicPr>
        <p:blipFill>
          <a:blip r:embed="rId3"/>
          <a:srcRect t="-1" b="-2323"/>
          <a:stretch/>
        </p:blipFill>
        <p:spPr>
          <a:xfrm>
            <a:off x="1286982" y="3569543"/>
            <a:ext cx="9717519" cy="2905871"/>
          </a:xfrm>
          <a:prstGeom prst="rect">
            <a:avLst/>
          </a:prstGeom>
        </p:spPr>
      </p:pic>
    </p:spTree>
    <p:extLst>
      <p:ext uri="{BB962C8B-B14F-4D97-AF65-F5344CB8AC3E}">
        <p14:creationId xmlns:p14="http://schemas.microsoft.com/office/powerpoint/2010/main" val="2710890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3DD5C-2A94-29EC-E09F-AE4FE9B22038}"/>
              </a:ext>
            </a:extLst>
          </p:cNvPr>
          <p:cNvSpPr>
            <a:spLocks noGrp="1"/>
          </p:cNvSpPr>
          <p:nvPr>
            <p:ph type="title"/>
          </p:nvPr>
        </p:nvSpPr>
        <p:spPr/>
        <p:txBody>
          <a:bodyPr/>
          <a:lstStyle/>
          <a:p>
            <a:r>
              <a:rPr lang="en-US" dirty="0"/>
              <a:t>Questions / comments?</a:t>
            </a:r>
            <a:endParaRPr lang="en-BE" dirty="0"/>
          </a:p>
        </p:txBody>
      </p:sp>
      <p:pic>
        <p:nvPicPr>
          <p:cNvPr id="8" name="Tijdelijke aanduiding voor inhoud 7">
            <a:extLst>
              <a:ext uri="{FF2B5EF4-FFF2-40B4-BE49-F238E27FC236}">
                <a16:creationId xmlns:a16="http://schemas.microsoft.com/office/drawing/2014/main" id="{159BA0CE-CDB3-8849-3769-2E5C9D90A3A8}"/>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129978" y="1765667"/>
            <a:ext cx="3929930" cy="3929930"/>
          </a:xfrm>
        </p:spPr>
      </p:pic>
      <p:sp>
        <p:nvSpPr>
          <p:cNvPr id="4" name="Tijdelijke aanduiding voor dianummer 3">
            <a:extLst>
              <a:ext uri="{FF2B5EF4-FFF2-40B4-BE49-F238E27FC236}">
                <a16:creationId xmlns:a16="http://schemas.microsoft.com/office/drawing/2014/main" id="{1F39B0CA-29A6-6B69-508A-365C5629DCF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Tijdelijke aanduiding voor voettekst 4">
            <a:extLst>
              <a:ext uri="{FF2B5EF4-FFF2-40B4-BE49-F238E27FC236}">
                <a16:creationId xmlns:a16="http://schemas.microsoft.com/office/drawing/2014/main" id="{A1E7221A-4260-D017-C0F8-E3A09BCA41BF}"/>
              </a:ext>
            </a:extLst>
          </p:cNvPr>
          <p:cNvSpPr>
            <a:spLocks noGrp="1"/>
          </p:cNvSpPr>
          <p:nvPr>
            <p:ph type="ftr" idx="14"/>
          </p:nvPr>
        </p:nvSpPr>
        <p:spPr/>
        <p:txBody>
          <a:bodyPr/>
          <a:lstStyle/>
          <a:p>
            <a:r>
              <a:rPr lang="en-GB"/>
              <a:t>Mathy Vanhoef, KU Leuven</a:t>
            </a:r>
            <a:endParaRPr lang="en-GB" dirty="0"/>
          </a:p>
        </p:txBody>
      </p:sp>
      <p:sp>
        <p:nvSpPr>
          <p:cNvPr id="6" name="Tijdelijke aanduiding voor datum 5">
            <a:extLst>
              <a:ext uri="{FF2B5EF4-FFF2-40B4-BE49-F238E27FC236}">
                <a16:creationId xmlns:a16="http://schemas.microsoft.com/office/drawing/2014/main" id="{351D3B8E-1423-50D1-C172-23B8066E689F}"/>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430598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Tx/>
              <a:buChar char="-"/>
            </a:pPr>
            <a:r>
              <a:rPr lang="en-US" b="0" dirty="0"/>
              <a:t>802.11me/D7.0</a:t>
            </a:r>
          </a:p>
          <a:p>
            <a:pPr>
              <a:buFontTx/>
              <a:buChar char="-"/>
            </a:pPr>
            <a:r>
              <a:rPr lang="en-US" b="0" dirty="0">
                <a:hlinkClick r:id="rId3"/>
              </a:rPr>
              <a:t>Fragment and Forge: Breaking Wi-Fi Through Frame Aggregation and Fragmentation</a:t>
            </a:r>
            <a:r>
              <a:rPr lang="en-US" b="0" dirty="0"/>
              <a:t>. In USENIX Security Symposium, 2021. Permanently stored in ISBN 978-1-939133-24-3 at pages 161 to 178.</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Mathy Vanhoef, KU Leuven</a:t>
            </a:r>
          </a:p>
        </p:txBody>
      </p:sp>
      <p:sp>
        <p:nvSpPr>
          <p:cNvPr id="4" name="Date Placeholder 3"/>
          <p:cNvSpPr>
            <a:spLocks noGrp="1"/>
          </p:cNvSpPr>
          <p:nvPr>
            <p:ph type="dt" idx="15"/>
          </p:nvPr>
        </p:nvSpPr>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70503C5C-42C0-4618-BCD3-2B4652BE024E}" vid="{C944CEEE-B7DA-438F-A4A5-ABC1D926D6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1339</TotalTime>
  <Words>778</Words>
  <Application>Microsoft Macintosh PowerPoint</Application>
  <PresentationFormat>Widescreen</PresentationFormat>
  <Paragraphs>88</Paragraphs>
  <Slides>9</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Kantoorthema</vt:lpstr>
      <vt:lpstr>Document</vt:lpstr>
      <vt:lpstr>Protecting against A-MSDU Attacks in Mesh Networks</vt:lpstr>
      <vt:lpstr>Abstract</vt:lpstr>
      <vt:lpstr>Background: “FragAttacks” CVE-2020-24588</vt:lpstr>
      <vt:lpstr>Adopted mitigation: details</vt:lpstr>
      <vt:lpstr>Mitigation fails in mesh networks</vt:lpstr>
      <vt:lpstr>Mitigation fails in mesh networks</vt:lpstr>
      <vt:lpstr>Proposed wording for mitigation in MBSS:</vt:lpstr>
      <vt:lpstr>Questions / comments?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Mathy Vanhoef</dc:creator>
  <cp:keywords/>
  <cp:lastModifiedBy>Mike Montemurro</cp:lastModifiedBy>
  <cp:revision>14</cp:revision>
  <cp:lastPrinted>1601-01-01T00:00:00Z</cp:lastPrinted>
  <dcterms:created xsi:type="dcterms:W3CDTF">2025-05-12T02:17:26Z</dcterms:created>
  <dcterms:modified xsi:type="dcterms:W3CDTF">2025-05-13T07:02:42Z</dcterms:modified>
  <cp:category>Name, Affiliation</cp:category>
</cp:coreProperties>
</file>