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sldIdLst>
    <p:sldId id="257" r:id="rId5"/>
    <p:sldId id="258" r:id="rId6"/>
    <p:sldId id="259" r:id="rId7"/>
    <p:sldId id="268" r:id="rId8"/>
    <p:sldId id="260" r:id="rId9"/>
    <p:sldId id="261" r:id="rId10"/>
    <p:sldId id="262" r:id="rId11"/>
    <p:sldId id="263" r:id="rId12"/>
    <p:sldId id="265" r:id="rId13"/>
    <p:sldId id="267" r:id="rId14"/>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14D491-2B6C-4E9B-850D-D00E1EB80D74}" type="datetimeFigureOut">
              <a:rPr lang="ko-KR" altLang="en-US" smtClean="0"/>
              <a:t>2025-05-12</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AEBA33-247E-4588-959A-8C88F6E38BD2}" type="slidenum">
              <a:rPr lang="ko-KR" altLang="en-US" smtClean="0"/>
              <a:t>‹#›</a:t>
            </a:fld>
            <a:endParaRPr lang="ko-KR" altLang="en-US"/>
          </a:p>
        </p:txBody>
      </p:sp>
    </p:spTree>
    <p:extLst>
      <p:ext uri="{BB962C8B-B14F-4D97-AF65-F5344CB8AC3E}">
        <p14:creationId xmlns:p14="http://schemas.microsoft.com/office/powerpoint/2010/main" val="3480522352"/>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mn-cs"/>
              </a:rPr>
              <a:t>doc.: IEEE 802.11-yy/xxxxr0</a:t>
            </a:r>
          </a:p>
        </p:txBody>
      </p:sp>
      <p:sp>
        <p:nvSpPr>
          <p:cNvPr id="5" name="Rectangle 3"/>
          <p:cNvSpPr>
            <a:spLocks noGrp="1" noChangeArrowheads="1"/>
          </p:cNvSpPr>
          <p:nvPr>
            <p:ph type="dt"/>
          </p:nvPr>
        </p:nvSpPr>
        <p:spPr>
          <a:ln/>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mn-cs"/>
              </a:rPr>
              <a:t>Month Year</a:t>
            </a:r>
          </a:p>
        </p:txBody>
      </p:sp>
      <p:sp>
        <p:nvSpPr>
          <p:cNvPr id="6" name="Rectangle 6"/>
          <p:cNvSpPr>
            <a:spLocks noGrp="1" noChangeArrowheads="1"/>
          </p:cNvSpPr>
          <p:nvPr>
            <p:ph type="ft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mn-cs"/>
              </a:rPr>
              <a:t>John Doe, Some Company</a:t>
            </a:r>
          </a:p>
        </p:txBody>
      </p:sp>
      <p:sp>
        <p:nvSpPr>
          <p:cNvPr id="7" name="Rectangle 7"/>
          <p:cNvSpPr>
            <a:spLocks noGrp="1" noChangeArrowheads="1"/>
          </p:cNvSpPr>
          <p:nvPr>
            <p:ph type="sldNum"/>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mn-cs"/>
              </a:rPr>
              <a:t>Page 1</a:t>
            </a:r>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GB"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397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130426"/>
            <a:ext cx="10363200" cy="1470025"/>
          </a:xfrm>
        </p:spPr>
        <p:txBody>
          <a:bodyPr/>
          <a:lstStyle/>
          <a:p>
            <a:r>
              <a:rPr lang="en-US" altLang="ko-KR"/>
              <a:t>Edit master title style</a:t>
            </a:r>
            <a:endParaRPr lang="en-GB"/>
          </a:p>
        </p:txBody>
      </p:sp>
      <p:sp>
        <p:nvSpPr>
          <p:cNvPr id="3" name="Subtitle 2"/>
          <p:cNvSpPr>
            <a:spLocks noGrp="1"/>
          </p:cNvSpPr>
          <p:nvPr>
            <p:ph type="subTitle" idx="1" hasCustomPrompt="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a:t>Click to edit master subheading style</a:t>
            </a:r>
            <a:endParaRPr lang="en-GB"/>
          </a:p>
        </p:txBody>
      </p:sp>
      <p:sp>
        <p:nvSpPr>
          <p:cNvPr id="4" name="Date Placeholder 3"/>
          <p:cNvSpPr>
            <a:spLocks noGrp="1"/>
          </p:cNvSpPr>
          <p:nvPr>
            <p:ph type="dt" idx="10"/>
          </p:nvPr>
        </p:nvSpPr>
        <p:spPr/>
        <p:txBody>
          <a:bodyPr/>
          <a:lstStyle>
            <a:lvl1pPr>
              <a:defRPr/>
            </a:lvl1pPr>
          </a:lstStyle>
          <a:p>
            <a:r>
              <a:rPr lang="en-US" altLang="ko-KR"/>
              <a:t>May 2025</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Rubayet Shafin, Samsung, et.al.</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p>
        </p:txBody>
      </p:sp>
    </p:spTree>
    <p:extLst>
      <p:ext uri="{BB962C8B-B14F-4D97-AF65-F5344CB8AC3E}">
        <p14:creationId xmlns:p14="http://schemas.microsoft.com/office/powerpoint/2010/main" val="474037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ltLang="ko-KR"/>
              <a:t>Edit master title style</a:t>
            </a:r>
            <a:endParaRPr lang="en-GB"/>
          </a:p>
        </p:txBody>
      </p:sp>
      <p:sp>
        <p:nvSpPr>
          <p:cNvPr id="3" name="Content Placeholder 2"/>
          <p:cNvSpPr>
            <a:spLocks noGrp="1"/>
          </p:cNvSpPr>
          <p:nvPr>
            <p:ph idx="1" hasCustomPrompt="1"/>
          </p:nvPr>
        </p:nvSpPr>
        <p:spPr/>
        <p:txBody>
          <a:bodyPr/>
          <a:lstStyle/>
          <a:p>
            <a:pPr lvl="0"/>
            <a:r>
              <a:rPr lang="en-US" altLang="ko-KR"/>
              <a:t>Edit master text style</a:t>
            </a:r>
            <a:endParaRPr lang="ko-KR" altLang="en-US"/>
          </a:p>
          <a:p>
            <a:pPr lvl="1"/>
            <a:r>
              <a:rPr lang="en-US" altLang="ko-KR"/>
              <a:t>Second level</a:t>
            </a:r>
            <a:endParaRPr lang="ko-KR" altLang="en-US"/>
          </a:p>
          <a:p>
            <a:pPr lvl="2"/>
            <a:r>
              <a:rPr lang="en-US" altLang="ko-KR"/>
              <a:t>Third level</a:t>
            </a:r>
            <a:endParaRPr lang="ko-KR" altLang="en-US"/>
          </a:p>
          <a:p>
            <a:pPr lvl="3"/>
            <a:r>
              <a:rPr lang="en-US" altLang="ko-KR"/>
              <a:t>Fourth level</a:t>
            </a:r>
            <a:endParaRPr lang="ko-KR" altLang="en-US"/>
          </a:p>
          <a:p>
            <a:pPr lvl="4"/>
            <a:r>
              <a:rPr lang="en-US" altLang="ko-KR"/>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a:t>Rubayet Shafin, Samsung, et.al.</a:t>
            </a:r>
            <a:endParaRPr lang="en-GB" altLang="ko-KR"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May 2025</a:t>
            </a:r>
            <a:endParaRPr lang="en-GB" altLang="ko-KR" dirty="0"/>
          </a:p>
        </p:txBody>
      </p:sp>
    </p:spTree>
    <p:extLst>
      <p:ext uri="{BB962C8B-B14F-4D97-AF65-F5344CB8AC3E}">
        <p14:creationId xmlns:p14="http://schemas.microsoft.com/office/powerpoint/2010/main" val="447034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3084" y="4406901"/>
            <a:ext cx="10363200" cy="1362075"/>
          </a:xfrm>
        </p:spPr>
        <p:txBody>
          <a:bodyPr anchor="t"/>
          <a:lstStyle>
            <a:lvl1pPr algn="l">
              <a:defRPr sz="4000" b="1" cap="all"/>
            </a:lvl1pPr>
          </a:lstStyle>
          <a:p>
            <a:r>
              <a:rPr lang="en-US" altLang="ko-KR"/>
              <a:t>Edit master title style</a:t>
            </a:r>
            <a:endParaRPr lang="en-GB"/>
          </a:p>
        </p:txBody>
      </p:sp>
      <p:sp>
        <p:nvSpPr>
          <p:cNvPr id="3" name="Text Placeholder 2"/>
          <p:cNvSpPr>
            <a:spLocks noGrp="1"/>
          </p:cNvSpPr>
          <p:nvPr>
            <p:ph type="body" idx="1" hasCustomPrompt="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ko-KR"/>
              <a:t>Edit master text style</a:t>
            </a:r>
            <a:endParaRPr lang="ko-KR" altLang="en-US"/>
          </a:p>
        </p:txBody>
      </p:sp>
      <p:sp>
        <p:nvSpPr>
          <p:cNvPr id="4" name="Date Placeholder 3"/>
          <p:cNvSpPr>
            <a:spLocks noGrp="1"/>
          </p:cNvSpPr>
          <p:nvPr>
            <p:ph type="dt" idx="10"/>
          </p:nvPr>
        </p:nvSpPr>
        <p:spPr/>
        <p:txBody>
          <a:bodyPr/>
          <a:lstStyle>
            <a:lvl1pPr>
              <a:defRPr/>
            </a:lvl1pPr>
          </a:lstStyle>
          <a:p>
            <a:r>
              <a:rPr lang="en-US" altLang="ko-KR"/>
              <a:t>May 2025</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Rubayet Shafin, Samsung, et.al.</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p>
        </p:txBody>
      </p:sp>
    </p:spTree>
    <p:extLst>
      <p:ext uri="{BB962C8B-B14F-4D97-AF65-F5344CB8AC3E}">
        <p14:creationId xmlns:p14="http://schemas.microsoft.com/office/powerpoint/2010/main" val="1640033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ltLang="ko-KR"/>
              <a:t>Edit master title style</a:t>
            </a:r>
            <a:endParaRPr lang="en-GB"/>
          </a:p>
        </p:txBody>
      </p:sp>
      <p:sp>
        <p:nvSpPr>
          <p:cNvPr id="3" name="Content Placeholder 2"/>
          <p:cNvSpPr>
            <a:spLocks noGrp="1"/>
          </p:cNvSpPr>
          <p:nvPr>
            <p:ph sz="half" idx="1" hasCustomPrompt="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ko-KR"/>
              <a:t>Edit master text style</a:t>
            </a:r>
            <a:endParaRPr lang="ko-KR" altLang="en-US"/>
          </a:p>
          <a:p>
            <a:pPr lvl="1"/>
            <a:r>
              <a:rPr lang="en-US" altLang="ko-KR"/>
              <a:t>Second level</a:t>
            </a:r>
            <a:endParaRPr lang="ko-KR" altLang="en-US"/>
          </a:p>
          <a:p>
            <a:pPr lvl="2"/>
            <a:r>
              <a:rPr lang="en-US" altLang="ko-KR"/>
              <a:t>Third level</a:t>
            </a:r>
            <a:endParaRPr lang="ko-KR" altLang="en-US"/>
          </a:p>
          <a:p>
            <a:pPr lvl="3"/>
            <a:r>
              <a:rPr lang="en-US" altLang="ko-KR"/>
              <a:t>Fourth level</a:t>
            </a:r>
            <a:endParaRPr lang="ko-KR" altLang="en-US"/>
          </a:p>
          <a:p>
            <a:pPr lvl="4"/>
            <a:r>
              <a:rPr lang="en-US" altLang="ko-KR"/>
              <a:t>Fifth level</a:t>
            </a:r>
            <a:endParaRPr lang="en-GB"/>
          </a:p>
        </p:txBody>
      </p:sp>
      <p:sp>
        <p:nvSpPr>
          <p:cNvPr id="4" name="Content Placeholder 3"/>
          <p:cNvSpPr>
            <a:spLocks noGrp="1"/>
          </p:cNvSpPr>
          <p:nvPr>
            <p:ph sz="half" idx="2" hasCustomPrompt="1"/>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ko-KR"/>
              <a:t>Edit master text style</a:t>
            </a:r>
            <a:endParaRPr lang="ko-KR" altLang="en-US"/>
          </a:p>
          <a:p>
            <a:pPr lvl="1"/>
            <a:r>
              <a:rPr lang="en-US" altLang="ko-KR"/>
              <a:t>Second level</a:t>
            </a:r>
            <a:endParaRPr lang="ko-KR" altLang="en-US"/>
          </a:p>
          <a:p>
            <a:pPr lvl="2"/>
            <a:r>
              <a:rPr lang="en-US" altLang="ko-KR"/>
              <a:t>Third level</a:t>
            </a:r>
            <a:endParaRPr lang="ko-KR" altLang="en-US"/>
          </a:p>
          <a:p>
            <a:pPr lvl="3"/>
            <a:r>
              <a:rPr lang="en-US" altLang="ko-KR"/>
              <a:t>Fourth level</a:t>
            </a:r>
            <a:endParaRPr lang="ko-KR" altLang="en-US"/>
          </a:p>
          <a:p>
            <a:pPr lvl="4"/>
            <a:r>
              <a:rPr lang="en-US" altLang="ko-KR"/>
              <a:t>Fifth level</a:t>
            </a:r>
            <a:endParaRPr lang="en-GB"/>
          </a:p>
        </p:txBody>
      </p:sp>
      <p:sp>
        <p:nvSpPr>
          <p:cNvPr id="5" name="Date Placeholder 4"/>
          <p:cNvSpPr>
            <a:spLocks noGrp="1"/>
          </p:cNvSpPr>
          <p:nvPr>
            <p:ph type="dt" idx="10"/>
          </p:nvPr>
        </p:nvSpPr>
        <p:spPr/>
        <p:txBody>
          <a:bodyPr/>
          <a:lstStyle>
            <a:lvl1pPr>
              <a:defRPr/>
            </a:lvl1pPr>
          </a:lstStyle>
          <a:p>
            <a:r>
              <a:rPr lang="en-US" altLang="ko-KR"/>
              <a:t>May 2025</a:t>
            </a:r>
            <a:endParaRPr lang="en-GB" altLang="ko-KR" dirty="0"/>
          </a:p>
        </p:txBody>
      </p:sp>
      <p:sp>
        <p:nvSpPr>
          <p:cNvPr id="6" name="Footer Placeholder 5"/>
          <p:cNvSpPr>
            <a:spLocks noGrp="1"/>
          </p:cNvSpPr>
          <p:nvPr>
            <p:ph type="ftr" idx="11"/>
          </p:nvPr>
        </p:nvSpPr>
        <p:spPr/>
        <p:txBody>
          <a:bodyPr/>
          <a:lstStyle>
            <a:lvl1pPr>
              <a:defRPr/>
            </a:lvl1pPr>
          </a:lstStyle>
          <a:p>
            <a:r>
              <a:rPr lang="en-GB" altLang="ko-KR"/>
              <a:t>Rubayet Shafin, Samsung, et.al.</a:t>
            </a:r>
            <a:endParaRPr lang="en-GB" altLang="ko-KR" dirty="0"/>
          </a:p>
        </p:txBody>
      </p:sp>
      <p:sp>
        <p:nvSpPr>
          <p:cNvPr id="7" name="Slide Number Placeholder 6"/>
          <p:cNvSpPr>
            <a:spLocks noGrp="1"/>
          </p:cNvSpPr>
          <p:nvPr>
            <p:ph type="sldNum" idx="12"/>
          </p:nvPr>
        </p:nvSpPr>
        <p:spPr/>
        <p:txBody>
          <a:bodyPr/>
          <a:lstStyle>
            <a:lvl1pPr>
              <a:defRPr/>
            </a:lvl1pPr>
          </a:lstStyle>
          <a:p>
            <a:r>
              <a:rPr lang="en-GB"/>
              <a:t>Slide ‹#›</a:t>
            </a:r>
          </a:p>
        </p:txBody>
      </p:sp>
    </p:spTree>
    <p:extLst>
      <p:ext uri="{BB962C8B-B14F-4D97-AF65-F5344CB8AC3E}">
        <p14:creationId xmlns:p14="http://schemas.microsoft.com/office/powerpoint/2010/main" val="1625391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8"/>
            <a:ext cx="10972800" cy="1143000"/>
          </a:xfrm>
        </p:spPr>
        <p:txBody>
          <a:bodyPr/>
          <a:lstStyle>
            <a:lvl1pPr>
              <a:defRPr/>
            </a:lvl1pPr>
          </a:lstStyle>
          <a:p>
            <a:r>
              <a:rPr lang="en-US" altLang="ko-KR"/>
              <a:t>Edit master title style</a:t>
            </a:r>
            <a:endParaRPr lang="en-GB"/>
          </a:p>
        </p:txBody>
      </p:sp>
      <p:sp>
        <p:nvSpPr>
          <p:cNvPr id="3" name="Text Placeholder 2"/>
          <p:cNvSpPr>
            <a:spLocks noGrp="1"/>
          </p:cNvSpPr>
          <p:nvPr>
            <p:ph type="body" idx="1" hasCustomPrompt="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ko-KR"/>
              <a:t>Edit master text style</a:t>
            </a:r>
            <a:endParaRPr lang="ko-KR" altLang="en-US"/>
          </a:p>
        </p:txBody>
      </p:sp>
      <p:sp>
        <p:nvSpPr>
          <p:cNvPr id="4" name="Content Placeholder 3"/>
          <p:cNvSpPr>
            <a:spLocks noGrp="1"/>
          </p:cNvSpPr>
          <p:nvPr>
            <p:ph sz="half" idx="2" hasCustomPrompt="1"/>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ko-KR"/>
              <a:t>Edit master text style</a:t>
            </a:r>
            <a:endParaRPr lang="ko-KR" altLang="en-US"/>
          </a:p>
          <a:p>
            <a:pPr lvl="1"/>
            <a:r>
              <a:rPr lang="en-US" altLang="ko-KR"/>
              <a:t>Second level</a:t>
            </a:r>
            <a:endParaRPr lang="ko-KR" altLang="en-US"/>
          </a:p>
          <a:p>
            <a:pPr lvl="2"/>
            <a:r>
              <a:rPr lang="en-US" altLang="ko-KR"/>
              <a:t>Third level</a:t>
            </a:r>
            <a:endParaRPr lang="ko-KR" altLang="en-US"/>
          </a:p>
          <a:p>
            <a:pPr lvl="3"/>
            <a:r>
              <a:rPr lang="en-US" altLang="ko-KR"/>
              <a:t>Fourth level</a:t>
            </a:r>
            <a:endParaRPr lang="ko-KR" altLang="en-US"/>
          </a:p>
          <a:p>
            <a:pPr lvl="4"/>
            <a:r>
              <a:rPr lang="en-US" altLang="ko-KR"/>
              <a:t>Fifth level</a:t>
            </a:r>
            <a:endParaRPr lang="en-GB"/>
          </a:p>
        </p:txBody>
      </p:sp>
      <p:sp>
        <p:nvSpPr>
          <p:cNvPr id="5" name="Text Placeholder 4"/>
          <p:cNvSpPr>
            <a:spLocks noGrp="1"/>
          </p:cNvSpPr>
          <p:nvPr>
            <p:ph type="body" sz="quarter" idx="3" hasCustomPrompt="1"/>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ko-KR"/>
              <a:t>Edit master text style</a:t>
            </a:r>
            <a:endParaRPr lang="ko-KR" altLang="en-US"/>
          </a:p>
        </p:txBody>
      </p:sp>
      <p:sp>
        <p:nvSpPr>
          <p:cNvPr id="6" name="Content Placeholder 5"/>
          <p:cNvSpPr>
            <a:spLocks noGrp="1"/>
          </p:cNvSpPr>
          <p:nvPr>
            <p:ph sz="quarter" idx="4" hasCustomPrompt="1"/>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ko-KR"/>
              <a:t>Edit master text style</a:t>
            </a:r>
            <a:endParaRPr lang="ko-KR" altLang="en-US"/>
          </a:p>
          <a:p>
            <a:pPr lvl="1"/>
            <a:r>
              <a:rPr lang="en-US" altLang="ko-KR"/>
              <a:t>Second level</a:t>
            </a:r>
            <a:endParaRPr lang="ko-KR" altLang="en-US"/>
          </a:p>
          <a:p>
            <a:pPr lvl="2"/>
            <a:r>
              <a:rPr lang="en-US" altLang="ko-KR"/>
              <a:t>Third level</a:t>
            </a:r>
            <a:endParaRPr lang="ko-KR" altLang="en-US"/>
          </a:p>
          <a:p>
            <a:pPr lvl="3"/>
            <a:r>
              <a:rPr lang="en-US" altLang="ko-KR"/>
              <a:t>Fourth level</a:t>
            </a:r>
            <a:endParaRPr lang="ko-KR" altLang="en-US"/>
          </a:p>
          <a:p>
            <a:pPr lvl="4"/>
            <a:r>
              <a:rPr lang="en-US" altLang="ko-KR"/>
              <a:t>Fifth level</a:t>
            </a:r>
            <a:endParaRPr lang="en-GB"/>
          </a:p>
        </p:txBody>
      </p:sp>
      <p:sp>
        <p:nvSpPr>
          <p:cNvPr id="7" name="Date Placeholder 6"/>
          <p:cNvSpPr>
            <a:spLocks noGrp="1"/>
          </p:cNvSpPr>
          <p:nvPr>
            <p:ph type="dt" idx="10"/>
          </p:nvPr>
        </p:nvSpPr>
        <p:spPr/>
        <p:txBody>
          <a:bodyPr/>
          <a:lstStyle>
            <a:lvl1pPr>
              <a:defRPr/>
            </a:lvl1pPr>
          </a:lstStyle>
          <a:p>
            <a:r>
              <a:rPr lang="en-US" altLang="ko-KR"/>
              <a:t>May 2025</a:t>
            </a:r>
            <a:endParaRPr lang="en-GB" altLang="ko-KR"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ko-KR"/>
              <a:t>Rubayet Shafin, Samsung, et.al.</a:t>
            </a:r>
            <a:endParaRPr lang="en-GB" altLang="ko-KR" dirty="0"/>
          </a:p>
        </p:txBody>
      </p:sp>
      <p:sp>
        <p:nvSpPr>
          <p:cNvPr id="9" name="Slide Number Placeholder 8"/>
          <p:cNvSpPr>
            <a:spLocks noGrp="1"/>
          </p:cNvSpPr>
          <p:nvPr>
            <p:ph type="sldNum" idx="12"/>
          </p:nvPr>
        </p:nvSpPr>
        <p:spPr/>
        <p:txBody>
          <a:bodyPr/>
          <a:lstStyle>
            <a:lvl1pPr>
              <a:defRPr/>
            </a:lvl1pPr>
          </a:lstStyle>
          <a:p>
            <a:r>
              <a:rPr lang="en-GB"/>
              <a:t>Slide ‹#›</a:t>
            </a:r>
          </a:p>
        </p:txBody>
      </p:sp>
    </p:spTree>
    <p:extLst>
      <p:ext uri="{BB962C8B-B14F-4D97-AF65-F5344CB8AC3E}">
        <p14:creationId xmlns:p14="http://schemas.microsoft.com/office/powerpoint/2010/main" val="343452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ltLang="ko-KR"/>
              <a:t>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a:t>May 2025</a:t>
            </a:r>
            <a:endParaRPr lang="en-GB" altLang="ko-KR" dirty="0"/>
          </a:p>
        </p:txBody>
      </p:sp>
      <p:sp>
        <p:nvSpPr>
          <p:cNvPr id="4" name="Footer Placeholder 3"/>
          <p:cNvSpPr>
            <a:spLocks noGrp="1"/>
          </p:cNvSpPr>
          <p:nvPr>
            <p:ph type="ftr" idx="11"/>
          </p:nvPr>
        </p:nvSpPr>
        <p:spPr/>
        <p:txBody>
          <a:bodyPr/>
          <a:lstStyle>
            <a:lvl1pPr>
              <a:defRPr/>
            </a:lvl1pPr>
          </a:lstStyle>
          <a:p>
            <a:r>
              <a:rPr lang="en-GB" altLang="ko-KR"/>
              <a:t>Rubayet Shafin, Samsung, et.al.</a:t>
            </a:r>
            <a:endParaRPr lang="en-GB" altLang="ko-KR" dirty="0"/>
          </a:p>
        </p:txBody>
      </p:sp>
      <p:sp>
        <p:nvSpPr>
          <p:cNvPr id="5" name="Slide Number Placeholder 4"/>
          <p:cNvSpPr>
            <a:spLocks noGrp="1"/>
          </p:cNvSpPr>
          <p:nvPr>
            <p:ph type="sldNum" idx="12"/>
          </p:nvPr>
        </p:nvSpPr>
        <p:spPr/>
        <p:txBody>
          <a:bodyPr/>
          <a:lstStyle>
            <a:lvl1pPr>
              <a:defRPr/>
            </a:lvl1pPr>
          </a:lstStyle>
          <a:p>
            <a:r>
              <a:rPr lang="en-GB"/>
              <a:t>Slide ‹#›</a:t>
            </a:r>
          </a:p>
        </p:txBody>
      </p:sp>
    </p:spTree>
    <p:extLst>
      <p:ext uri="{BB962C8B-B14F-4D97-AF65-F5344CB8AC3E}">
        <p14:creationId xmlns:p14="http://schemas.microsoft.com/office/powerpoint/2010/main" val="731329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a:t>May 2025</a:t>
            </a:r>
            <a:endParaRPr lang="en-GB" altLang="ko-KR" dirty="0"/>
          </a:p>
        </p:txBody>
      </p:sp>
      <p:sp>
        <p:nvSpPr>
          <p:cNvPr id="3" name="Footer Placeholder 2"/>
          <p:cNvSpPr>
            <a:spLocks noGrp="1"/>
          </p:cNvSpPr>
          <p:nvPr>
            <p:ph type="ftr" idx="11"/>
          </p:nvPr>
        </p:nvSpPr>
        <p:spPr/>
        <p:txBody>
          <a:bodyPr/>
          <a:lstStyle>
            <a:lvl1pPr>
              <a:defRPr/>
            </a:lvl1pPr>
          </a:lstStyle>
          <a:p>
            <a:r>
              <a:rPr lang="en-GB" altLang="ko-KR"/>
              <a:t>Rubayet Shafin, Samsung, et.al.</a:t>
            </a:r>
            <a:endParaRPr lang="en-GB" altLang="ko-KR" dirty="0"/>
          </a:p>
        </p:txBody>
      </p:sp>
      <p:sp>
        <p:nvSpPr>
          <p:cNvPr id="4" name="Slide Number Placeholder 3"/>
          <p:cNvSpPr>
            <a:spLocks noGrp="1"/>
          </p:cNvSpPr>
          <p:nvPr>
            <p:ph type="sldNum" idx="12"/>
          </p:nvPr>
        </p:nvSpPr>
        <p:spPr/>
        <p:txBody>
          <a:bodyPr/>
          <a:lstStyle>
            <a:lvl1pPr>
              <a:defRPr/>
            </a:lvl1pPr>
          </a:lstStyle>
          <a:p>
            <a:r>
              <a:rPr lang="en-GB"/>
              <a:t>Slide ‹#›</a:t>
            </a:r>
          </a:p>
        </p:txBody>
      </p:sp>
    </p:spTree>
    <p:extLst>
      <p:ext uri="{BB962C8B-B14F-4D97-AF65-F5344CB8AC3E}">
        <p14:creationId xmlns:p14="http://schemas.microsoft.com/office/powerpoint/2010/main" val="1437315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US"/>
              <a:t>Click to edit the title text format</a:t>
            </a:r>
            <a:endParaRPr lang="en-GB"/>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US"/>
              <a:t>Click to edit the outline text format</a:t>
            </a:r>
            <a:endParaRPr lang="en-GB"/>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May 2025</a:t>
            </a:r>
            <a:endParaRPr lang="en-GB" altLang="ko-KR"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Rubayet Shafin, Samsung, et.al.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802.11-25/926r0</a:t>
            </a:r>
          </a:p>
        </p:txBody>
      </p:sp>
    </p:spTree>
    <p:extLst>
      <p:ext uri="{BB962C8B-B14F-4D97-AF65-F5344CB8AC3E}">
        <p14:creationId xmlns:p14="http://schemas.microsoft.com/office/powerpoint/2010/main" val="12282780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899583" y="201611"/>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802.11bn Timeline discussion</a:t>
            </a:r>
          </a:p>
        </p:txBody>
      </p:sp>
      <p:sp>
        <p:nvSpPr>
          <p:cNvPr id="3074" name="Rectangle 2"/>
          <p:cNvSpPr>
            <a:spLocks noGrp="1" noChangeArrowheads="1"/>
          </p:cNvSpPr>
          <p:nvPr>
            <p:ph type="subTitle" idx="1"/>
          </p:nvPr>
        </p:nvSpPr>
        <p:spPr>
          <a:xfrm>
            <a:off x="1828800" y="1195386"/>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05-13-2025</a:t>
            </a:r>
            <a:endParaRPr lang="en-GB" sz="2000" b="0" dirty="0"/>
          </a:p>
        </p:txBody>
      </p:sp>
      <p:sp>
        <p:nvSpPr>
          <p:cNvPr id="6" name="Date Placeholder 3"/>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a:ln>
                  <a:noFill/>
                </a:ln>
                <a:solidFill>
                  <a:srgbClr val="000000"/>
                </a:solidFill>
                <a:effectLst/>
                <a:uLnTx/>
                <a:uFillTx/>
                <a:latin typeface="Times New Roman" pitchFamily="16" charset="0"/>
                <a:ea typeface="MS Gothic" charset="-128"/>
              </a:rPr>
              <a:t>May 2025</a:t>
            </a:r>
            <a:endParaRPr kumimoji="0" lang="en-GB" altLang="ko-KR"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4"/>
          <p:cNvSpPr>
            <a:spLocks noGrp="1"/>
          </p:cNvSpPr>
          <p:nvPr>
            <p:ph type="ftr" idx="11"/>
          </p:nvPr>
        </p:nvSpPr>
        <p:spPr>
          <a:xfrm>
            <a:off x="7173574" y="6475414"/>
            <a:ext cx="4246027" cy="180975"/>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ko-KR" b="0" i="0" u="none" strike="noStrike" kern="1200" cap="none" spc="0" normalizeH="0" baseline="0" noProof="0" dirty="0">
                <a:ln>
                  <a:noFill/>
                </a:ln>
                <a:solidFill>
                  <a:srgbClr val="000000"/>
                </a:solidFill>
                <a:effectLst/>
                <a:uLnTx/>
                <a:uFillTx/>
                <a:latin typeface="Times New Roman" pitchFamily="16" charset="0"/>
                <a:ea typeface="MS Gothic" charset="-128"/>
              </a:rPr>
              <a:t>Rubayet Shafin, Samsung, et.al.</a:t>
            </a:r>
          </a:p>
        </p:txBody>
      </p:sp>
      <p:sp>
        <p:nvSpPr>
          <p:cNvPr id="8" name="Slide Number Placeholder 5"/>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1</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3076" name="Rectangle 4"/>
          <p:cNvSpPr>
            <a:spLocks noChangeArrowheads="1"/>
          </p:cNvSpPr>
          <p:nvPr/>
        </p:nvSpPr>
        <p:spPr bwMode="auto">
          <a:xfrm>
            <a:off x="923925" y="1790699"/>
            <a:ext cx="1447800" cy="381000"/>
          </a:xfrm>
          <a:prstGeom prst="rect">
            <a:avLst/>
          </a:prstGeom>
          <a:noFill/>
          <a:ln w="9525">
            <a:noFill/>
            <a:round/>
            <a:headEnd/>
            <a:tailEnd/>
          </a:ln>
          <a:effectLst/>
        </p:spPr>
        <p:txBody>
          <a:bodyPr lIns="92160" tIns="46080" rIns="92160" bIns="46080"/>
          <a:lstStyle/>
          <a:p>
            <a:pPr marL="0" marR="0" lvl="0" indent="0" algn="l" defTabSz="449263" rtl="0" eaLnBrk="0" fontAlgn="base" latinLnBrk="0" hangingPunct="0">
              <a:lnSpc>
                <a:spcPct val="100000"/>
              </a:lnSpc>
              <a:spcBef>
                <a:spcPts val="500"/>
              </a:spcBef>
              <a:spcAft>
                <a:spcPct val="0"/>
              </a:spcAft>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pPr>
            <a:r>
              <a:rPr kumimoji="0" lang="en-GB" sz="2000" b="0" i="0" u="none" strike="noStrike" kern="1200" cap="none" spc="0" normalizeH="0" baseline="0" noProof="0">
                <a:ln>
                  <a:noFill/>
                </a:ln>
                <a:solidFill>
                  <a:srgbClr val="000000"/>
                </a:solidFill>
                <a:effectLst/>
                <a:uLnTx/>
                <a:uFillTx/>
                <a:latin typeface="Times New Roman" pitchFamily="16" charset="0"/>
                <a:ea typeface="MS Gothic" charset="-128"/>
                <a:cs typeface="+mn-cs"/>
              </a:rPr>
              <a:t>Authors:</a:t>
            </a:r>
            <a:endParaRPr kumimoji="0" lang="en-GB"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graphicFrame>
        <p:nvGraphicFramePr>
          <p:cNvPr id="10" name="Object 3"/>
          <p:cNvGraphicFramePr>
            <a:graphicFrameLocks noChangeAspect="1"/>
          </p:cNvGraphicFramePr>
          <p:nvPr>
            <p:extLst>
              <p:ext uri="{D42A27DB-BD31-4B8C-83A1-F6EECF244321}">
                <p14:modId xmlns:p14="http://schemas.microsoft.com/office/powerpoint/2010/main" val="1816518318"/>
              </p:ext>
            </p:extLst>
          </p:nvPr>
        </p:nvGraphicFramePr>
        <p:xfrm>
          <a:off x="1596370" y="2231247"/>
          <a:ext cx="8766830" cy="4268632"/>
        </p:xfrm>
        <a:graphic>
          <a:graphicData uri="http://schemas.openxmlformats.org/presentationml/2006/ole">
            <mc:AlternateContent xmlns:mc="http://schemas.openxmlformats.org/markup-compatibility/2006">
              <mc:Choice xmlns:v="urn:schemas-microsoft-com:vml" Requires="v">
                <p:oleObj spid="_x0000_s1070" name="Document" r:id="rId4" imgW="10138867" imgH="4978459" progId="Word.Document.8">
                  <p:embed/>
                </p:oleObj>
              </mc:Choice>
              <mc:Fallback>
                <p:oleObj name="Document" r:id="rId4" imgW="10138867" imgH="4978459" progId="Word.Document.8">
                  <p:embed/>
                  <p:pic>
                    <p:nvPicPr>
                      <p:cNvPr id="10" name="Object 3"/>
                      <p:cNvPicPr>
                        <a:picLocks noChangeAspect="1" noChangeArrowheads="1"/>
                      </p:cNvPicPr>
                      <p:nvPr/>
                    </p:nvPicPr>
                    <p:blipFill>
                      <a:blip r:embed="rId5"/>
                      <a:srcRect/>
                      <a:stretch>
                        <a:fillRect/>
                      </a:stretch>
                    </p:blipFill>
                    <p:spPr bwMode="auto">
                      <a:xfrm>
                        <a:off x="1596370" y="2231247"/>
                        <a:ext cx="8766830" cy="4268632"/>
                      </a:xfrm>
                      <a:prstGeom prst="rect">
                        <a:avLst/>
                      </a:prstGeom>
                      <a:noFill/>
                    </p:spPr>
                  </p:pic>
                </p:oleObj>
              </mc:Fallback>
            </mc:AlternateContent>
          </a:graphicData>
        </a:graphic>
      </p:graphicFrame>
    </p:spTree>
    <p:extLst>
      <p:ext uri="{BB962C8B-B14F-4D97-AF65-F5344CB8AC3E}">
        <p14:creationId xmlns:p14="http://schemas.microsoft.com/office/powerpoint/2010/main" val="40899669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Reference</a:t>
            </a:r>
            <a:endParaRPr lang="ko-KR" altLang="en-US" dirty="0"/>
          </a:p>
        </p:txBody>
      </p:sp>
      <p:sp>
        <p:nvSpPr>
          <p:cNvPr id="3" name="내용 개체 틀 2"/>
          <p:cNvSpPr>
            <a:spLocks noGrp="1"/>
          </p:cNvSpPr>
          <p:nvPr>
            <p:ph idx="1"/>
          </p:nvPr>
        </p:nvSpPr>
        <p:spPr/>
        <p:txBody>
          <a:bodyPr/>
          <a:lstStyle/>
          <a:p>
            <a:r>
              <a:rPr lang="en-US" altLang="ko-KR" dirty="0"/>
              <a:t>[1] 11-23-1931-01-00bn-tgbn-proposed-timeline.pptx</a:t>
            </a:r>
          </a:p>
          <a:p>
            <a:r>
              <a:rPr lang="en-US" altLang="ko-KR" dirty="0"/>
              <a:t>[2] 11-24-1682-04-00bn-tgbn-guidelines.docx</a:t>
            </a:r>
          </a:p>
          <a:p>
            <a:r>
              <a:rPr lang="en-US" altLang="ko-KR" dirty="0"/>
              <a:t>[3] 11-22-1638-04-0000-802-11-operations-manual.docx</a:t>
            </a:r>
          </a:p>
          <a:p>
            <a:r>
              <a:rPr lang="en-US" altLang="ko-KR" dirty="0"/>
              <a:t>[4] 11-23-0480-03-0uhr-uhr-proposed-par.pdf</a:t>
            </a:r>
            <a:endParaRPr lang="ko-KR" altLang="en-US" dirty="0"/>
          </a:p>
        </p:txBody>
      </p:sp>
      <p:sp>
        <p:nvSpPr>
          <p:cNvPr id="4" name="슬라이드 번호 개체 틀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11</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날짜 개체 틀 5"/>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a:ln>
                  <a:noFill/>
                </a:ln>
                <a:solidFill>
                  <a:srgbClr val="000000"/>
                </a:solidFill>
                <a:effectLst/>
                <a:uLnTx/>
                <a:uFillTx/>
                <a:latin typeface="Times New Roman" pitchFamily="16" charset="0"/>
                <a:ea typeface="MS Gothic" charset="-128"/>
              </a:rPr>
              <a:t>May 2025</a:t>
            </a:r>
            <a:endParaRPr kumimoji="0" lang="en-GB" altLang="ko-KR"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바닥글 개체 틀 4"/>
          <p:cNvSpPr>
            <a:spLocks noGrp="1"/>
          </p:cNvSpPr>
          <p:nvPr>
            <p:ph type="ftr" idx="14"/>
          </p:nvPr>
        </p:nvSpPr>
        <p:spPr>
          <a:xfrm>
            <a:off x="7143757" y="6475414"/>
            <a:ext cx="4246027" cy="180975"/>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ko-KR" sz="1200" b="0" i="0" u="none" strike="noStrike" kern="1200" cap="none" spc="0" normalizeH="0" baseline="0" noProof="0">
                <a:ln>
                  <a:noFill/>
                </a:ln>
                <a:solidFill>
                  <a:srgbClr val="000000"/>
                </a:solidFill>
                <a:effectLst/>
                <a:uLnTx/>
                <a:uFillTx/>
                <a:latin typeface="Times New Roman" pitchFamily="16" charset="0"/>
                <a:ea typeface="MS Gothic" charset="-128"/>
              </a:rPr>
              <a:t>Rubayet Shafin, Samsung, et.al.</a:t>
            </a:r>
            <a:endParaRPr kumimoji="0" lang="en-GB" altLang="ko-KR"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93231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Introduction</a:t>
            </a:r>
            <a:endParaRPr lang="ko-KR" altLang="en-US" dirty="0"/>
          </a:p>
        </p:txBody>
      </p:sp>
      <p:sp>
        <p:nvSpPr>
          <p:cNvPr id="3" name="내용 개체 틀 2"/>
          <p:cNvSpPr>
            <a:spLocks noGrp="1"/>
          </p:cNvSpPr>
          <p:nvPr>
            <p:ph idx="1"/>
          </p:nvPr>
        </p:nvSpPr>
        <p:spPr/>
        <p:txBody>
          <a:bodyPr/>
          <a:lstStyle/>
          <a:p>
            <a:pPr lvl="0" latinLnBrk="0">
              <a:buFont typeface="Arial" panose="020B0604020202020204" pitchFamily="34" charset="0"/>
              <a:buChar char="•"/>
            </a:pPr>
            <a:r>
              <a:rPr lang="en-US" altLang="ko-KR" sz="1800" dirty="0" err="1"/>
              <a:t>TGbn</a:t>
            </a:r>
            <a:r>
              <a:rPr lang="en-US" altLang="ko-KR" sz="1800" dirty="0"/>
              <a:t> is working on the D0.1 review process after PAR approval and is set to generate a D1.0 for initial WG ballot. Ahead of the first important milestone, we would like to review the previously agreed 11bn timeline [1] in this contribution and discuss our future schedule</a:t>
            </a:r>
            <a:endParaRPr lang="en-US" altLang="ko-KR" sz="1400" dirty="0"/>
          </a:p>
          <a:p>
            <a:pPr lvl="1" latinLnBrk="0">
              <a:buFont typeface="Arial" panose="020B0604020202020204" pitchFamily="34" charset="0"/>
              <a:buChar char="•"/>
            </a:pPr>
            <a:r>
              <a:rPr lang="en-US" altLang="ko-KR" sz="1600" dirty="0"/>
              <a:t>In February of 2025, we proceeded with Comment Collection on D0.1 (3,970 Comments are collected)</a:t>
            </a:r>
          </a:p>
          <a:p>
            <a:pPr lvl="1" latinLnBrk="0">
              <a:buFont typeface="Arial" panose="020B0604020202020204" pitchFamily="34" charset="0"/>
              <a:buChar char="•"/>
            </a:pPr>
            <a:r>
              <a:rPr lang="en-US" altLang="ko-KR" sz="1600" dirty="0"/>
              <a:t>And generating a D1.0 and the attempt at first Letter Ballot is scheduled in May</a:t>
            </a:r>
          </a:p>
        </p:txBody>
      </p:sp>
      <p:sp>
        <p:nvSpPr>
          <p:cNvPr id="4" name="슬라이드 번호 개체 틀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2</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바닥글 개체 틀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ko-KR" sz="1200" b="0" i="0" u="none" strike="noStrike" kern="1200" cap="none" spc="0" normalizeH="0" baseline="0" noProof="0">
                <a:ln>
                  <a:noFill/>
                </a:ln>
                <a:solidFill>
                  <a:srgbClr val="000000"/>
                </a:solidFill>
                <a:effectLst/>
                <a:uLnTx/>
                <a:uFillTx/>
                <a:latin typeface="Times New Roman" pitchFamily="16" charset="0"/>
                <a:ea typeface="MS Gothic" charset="-128"/>
              </a:rPr>
              <a:t>Rubayet Shafin, Samsung, et.al.</a:t>
            </a:r>
            <a:endParaRPr kumimoji="0" lang="en-GB" altLang="ko-KR"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날짜 개체 틀 5"/>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a:ln>
                  <a:noFill/>
                </a:ln>
                <a:solidFill>
                  <a:srgbClr val="000000"/>
                </a:solidFill>
                <a:effectLst/>
                <a:uLnTx/>
                <a:uFillTx/>
                <a:latin typeface="Times New Roman" pitchFamily="16" charset="0"/>
                <a:ea typeface="MS Gothic" charset="-128"/>
              </a:rPr>
              <a:t>May 2025</a:t>
            </a:r>
            <a:endParaRPr kumimoji="0" lang="en-GB" altLang="ko-KR"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4015182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11ax/be schedule review</a:t>
            </a:r>
            <a:endParaRPr lang="ko-KR" altLang="en-US" dirty="0"/>
          </a:p>
        </p:txBody>
      </p:sp>
      <p:sp>
        <p:nvSpPr>
          <p:cNvPr id="3" name="내용 개체 틀 2"/>
          <p:cNvSpPr>
            <a:spLocks noGrp="1"/>
          </p:cNvSpPr>
          <p:nvPr>
            <p:ph idx="1"/>
          </p:nvPr>
        </p:nvSpPr>
        <p:spPr/>
        <p:txBody>
          <a:bodyPr/>
          <a:lstStyle/>
          <a:p>
            <a:pPr lvl="0" latinLnBrk="0">
              <a:buFont typeface="Arial" panose="020B0604020202020204" pitchFamily="34" charset="0"/>
              <a:buChar char="•"/>
            </a:pPr>
            <a:r>
              <a:rPr lang="en-US" altLang="ko-KR" sz="1800" dirty="0"/>
              <a:t>Before discussing the 11bn schedule, let's review the previous cases </a:t>
            </a:r>
          </a:p>
          <a:p>
            <a:pPr lvl="1" latinLnBrk="0">
              <a:buFont typeface="Arial" panose="020B0604020202020204" pitchFamily="34" charset="0"/>
              <a:buChar char="•"/>
            </a:pPr>
            <a:r>
              <a:rPr lang="en-US" altLang="ko-KR" sz="1600" dirty="0"/>
              <a:t>IEEE 802.11be </a:t>
            </a:r>
            <a:endParaRPr lang="ko-KR" altLang="en-US" sz="1600" dirty="0"/>
          </a:p>
          <a:p>
            <a:pPr lvl="2" latinLnBrk="0">
              <a:buFont typeface="Arial" panose="020B0604020202020204" pitchFamily="34" charset="0"/>
              <a:buChar char="•"/>
            </a:pPr>
            <a:r>
              <a:rPr lang="en-US" altLang="ko-KR" sz="1400" dirty="0"/>
              <a:t>January 2021, Comment Collection for D0.3 (2438 Comments)</a:t>
            </a:r>
          </a:p>
          <a:p>
            <a:pPr lvl="2" latinLnBrk="0">
              <a:buFont typeface="Arial" panose="020B0604020202020204" pitchFamily="34" charset="0"/>
              <a:buChar char="•"/>
            </a:pPr>
            <a:r>
              <a:rPr lang="en-US" altLang="ko-KR" sz="1400" dirty="0"/>
              <a:t>In May 2021, D1.0 ready and WG Letter Ballot attempt (1092(45%) comments from D0.3 Comment Collection were left unaddressed), *TG approval, **WG failure</a:t>
            </a:r>
            <a:endParaRPr lang="ko-KR" altLang="en-US" sz="1400" u="sng" dirty="0"/>
          </a:p>
          <a:p>
            <a:pPr lvl="2" latinLnBrk="0">
              <a:buFont typeface="Arial" panose="020B0604020202020204" pitchFamily="34" charset="0"/>
              <a:buChar char="•"/>
            </a:pPr>
            <a:r>
              <a:rPr lang="en-US" altLang="ko-KR" sz="1400" dirty="0"/>
              <a:t>In June 2021, Comment Collection for D1.0 (4372 Comments)</a:t>
            </a:r>
          </a:p>
          <a:p>
            <a:pPr lvl="2" latinLnBrk="0">
              <a:buFont typeface="Arial" panose="020B0604020202020204" pitchFamily="34" charset="0"/>
              <a:buChar char="•"/>
            </a:pPr>
            <a:r>
              <a:rPr lang="en-US" altLang="ko-KR" sz="1400" dirty="0"/>
              <a:t>May 2022, D2.0 ready and WG Letter Ballot attempt (All comments from D1.0 Comment Collection were addressed), TG/WG approval  </a:t>
            </a:r>
            <a:endParaRPr lang="ko-KR" altLang="en-US" sz="1400" u="sng" dirty="0"/>
          </a:p>
          <a:p>
            <a:pPr lvl="1" latinLnBrk="0">
              <a:buFont typeface="Arial" panose="020B0604020202020204" pitchFamily="34" charset="0"/>
              <a:buChar char="•"/>
            </a:pPr>
            <a:r>
              <a:rPr lang="en-US" altLang="ko-KR" sz="1600" dirty="0"/>
              <a:t>IEEE 802.11ax  </a:t>
            </a:r>
            <a:endParaRPr lang="ko-KR" altLang="en-US" sz="1600" dirty="0"/>
          </a:p>
          <a:p>
            <a:pPr lvl="2" latinLnBrk="0">
              <a:buFont typeface="Arial" panose="020B0604020202020204" pitchFamily="34" charset="0"/>
              <a:buChar char="•"/>
            </a:pPr>
            <a:r>
              <a:rPr lang="en-US" altLang="ko-KR" sz="1400" dirty="0"/>
              <a:t>March 2016, Comment Collection for D0.1 (2,919 Comments)</a:t>
            </a:r>
          </a:p>
          <a:p>
            <a:pPr lvl="2" latinLnBrk="0">
              <a:buFont typeface="Arial" panose="020B0604020202020204" pitchFamily="34" charset="0"/>
              <a:buChar char="•"/>
            </a:pPr>
            <a:r>
              <a:rPr lang="en-US" altLang="ko-KR" sz="1400" dirty="0"/>
              <a:t>In November 2016, D1.0 ready and WG Letter Ballot attempt (325(11%) comments from D0.1 Comment Collection were left unaddressed), TG/WG approval </a:t>
            </a:r>
            <a:endParaRPr lang="en-US" altLang="ko-KR" sz="1400" u="sng" dirty="0"/>
          </a:p>
          <a:p>
            <a:pPr latinLnBrk="0">
              <a:buFont typeface="Arial" panose="020B0604020202020204" pitchFamily="34" charset="0"/>
              <a:buChar char="•"/>
            </a:pPr>
            <a:r>
              <a:rPr lang="en-US" altLang="ko-KR" sz="1800" dirty="0"/>
              <a:t>11be processed 1346 comments for D0.3 / 4372 comments for D1.0 over 4 / 12 months, respectively (350 comments/month)</a:t>
            </a:r>
          </a:p>
          <a:p>
            <a:pPr latinLnBrk="0">
              <a:buFont typeface="Arial" panose="020B0604020202020204" pitchFamily="34" charset="0"/>
              <a:buChar char="•"/>
            </a:pPr>
            <a:r>
              <a:rPr lang="en-US" altLang="ko-KR" sz="1800" dirty="0"/>
              <a:t>11ax processed 2594 comments for D1.0 over 8 months (324 comments/month)</a:t>
            </a:r>
          </a:p>
          <a:p>
            <a:pPr latinLnBrk="0">
              <a:buFont typeface="Arial" panose="020B0604020202020204" pitchFamily="34" charset="0"/>
              <a:buChar char="•"/>
            </a:pPr>
            <a:endParaRPr lang="en-US" altLang="ko-KR" sz="1800" dirty="0"/>
          </a:p>
        </p:txBody>
      </p:sp>
      <p:sp>
        <p:nvSpPr>
          <p:cNvPr id="4" name="슬라이드 번호 개체 틀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3</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바닥글 개체 틀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ko-KR" sz="1200" b="0" i="0" u="none" strike="noStrike" kern="1200" cap="none" spc="0" normalizeH="0" baseline="0" noProof="0">
                <a:ln>
                  <a:noFill/>
                </a:ln>
                <a:solidFill>
                  <a:srgbClr val="000000"/>
                </a:solidFill>
                <a:effectLst/>
                <a:uLnTx/>
                <a:uFillTx/>
                <a:latin typeface="Times New Roman" pitchFamily="16" charset="0"/>
                <a:ea typeface="MS Gothic" charset="-128"/>
              </a:rPr>
              <a:t>Rubayet Shafin, Samsung, et.al.</a:t>
            </a:r>
            <a:endParaRPr kumimoji="0" lang="en-GB" altLang="ko-KR"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날짜 개체 틀 5"/>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a:ln>
                  <a:noFill/>
                </a:ln>
                <a:solidFill>
                  <a:srgbClr val="000000"/>
                </a:solidFill>
                <a:effectLst/>
                <a:uLnTx/>
                <a:uFillTx/>
                <a:latin typeface="Times New Roman" pitchFamily="16" charset="0"/>
                <a:ea typeface="MS Gothic" charset="-128"/>
              </a:rPr>
              <a:t>May 2025</a:t>
            </a:r>
            <a:endParaRPr kumimoji="0" lang="en-GB" altLang="ko-KR"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TextBox 6"/>
          <p:cNvSpPr txBox="1"/>
          <p:nvPr/>
        </p:nvSpPr>
        <p:spPr>
          <a:xfrm>
            <a:off x="9655926" y="3099872"/>
            <a:ext cx="1472933" cy="307777"/>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400" b="0" i="1" u="none" strike="noStrike" kern="1200" cap="none" spc="0" normalizeH="0" baseline="0" noProof="0">
                <a:ln>
                  <a:noFill/>
                </a:ln>
                <a:solidFill>
                  <a:srgbClr val="FF0000"/>
                </a:solidFill>
                <a:effectLst/>
                <a:uLnTx/>
                <a:uFillTx/>
                <a:latin typeface="Times New Roman" pitchFamily="16" charset="0"/>
                <a:ea typeface="MS Gothic" charset="-128"/>
                <a:cs typeface="+mn-cs"/>
              </a:rPr>
              <a:t>** 66Y/42N/39A</a:t>
            </a:r>
            <a:endParaRPr kumimoji="0" lang="ko-KR" altLang="en-US" sz="1400" b="0" i="1" u="none" strike="noStrike" kern="1200" cap="none" spc="0" normalizeH="0" baseline="0" noProof="0" dirty="0">
              <a:ln>
                <a:noFill/>
              </a:ln>
              <a:solidFill>
                <a:srgbClr val="FF0000"/>
              </a:solidFill>
              <a:effectLst/>
              <a:uLnTx/>
              <a:uFillTx/>
              <a:latin typeface="Times New Roman" pitchFamily="16" charset="0"/>
              <a:cs typeface="+mn-cs"/>
            </a:endParaRPr>
          </a:p>
        </p:txBody>
      </p:sp>
      <p:sp>
        <p:nvSpPr>
          <p:cNvPr id="9" name="직사각형 8"/>
          <p:cNvSpPr/>
          <p:nvPr/>
        </p:nvSpPr>
        <p:spPr>
          <a:xfrm>
            <a:off x="8359426" y="2636912"/>
            <a:ext cx="1417311" cy="307777"/>
          </a:xfrm>
          <a:prstGeom prst="rect">
            <a:avLst/>
          </a:prstGeom>
        </p:spPr>
        <p:txBody>
          <a:bodyPr wrap="none">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400" b="0" i="1" u="none" strike="noStrike" kern="1200" cap="none" spc="0" normalizeH="0" baseline="0" noProof="0" dirty="0">
                <a:ln>
                  <a:noFill/>
                </a:ln>
                <a:solidFill>
                  <a:srgbClr val="00B0F0"/>
                </a:solidFill>
                <a:effectLst/>
                <a:uLnTx/>
                <a:uFillTx/>
                <a:latin typeface="Times New Roman" pitchFamily="16" charset="0"/>
                <a:ea typeface="MS Gothic" charset="-128"/>
                <a:cs typeface="+mn-cs"/>
              </a:rPr>
              <a:t>* 129Y/12N/16A </a:t>
            </a:r>
          </a:p>
        </p:txBody>
      </p:sp>
    </p:spTree>
    <p:extLst>
      <p:ext uri="{BB962C8B-B14F-4D97-AF65-F5344CB8AC3E}">
        <p14:creationId xmlns:p14="http://schemas.microsoft.com/office/powerpoint/2010/main" val="2561038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11bn schedule review</a:t>
            </a:r>
            <a:endParaRPr lang="ko-KR" altLang="en-US" dirty="0"/>
          </a:p>
        </p:txBody>
      </p:sp>
      <p:sp>
        <p:nvSpPr>
          <p:cNvPr id="3" name="내용 개체 틀 2"/>
          <p:cNvSpPr>
            <a:spLocks noGrp="1"/>
          </p:cNvSpPr>
          <p:nvPr>
            <p:ph idx="1"/>
          </p:nvPr>
        </p:nvSpPr>
        <p:spPr/>
        <p:txBody>
          <a:bodyPr/>
          <a:lstStyle/>
          <a:p>
            <a:pPr lvl="0" latinLnBrk="0">
              <a:buFont typeface="Arial" panose="020B0604020202020204" pitchFamily="34" charset="0"/>
              <a:buChar char="•"/>
            </a:pPr>
            <a:r>
              <a:rPr lang="en-US" altLang="ko-KR" sz="1800" dirty="0"/>
              <a:t>We had discussed the TG schedule based on the contribution [1] in November 2023, the first meeting of </a:t>
            </a:r>
            <a:r>
              <a:rPr lang="en-US" altLang="ko-KR" sz="1800" dirty="0" err="1"/>
              <a:t>TGbn</a:t>
            </a:r>
            <a:r>
              <a:rPr lang="en-US" altLang="ko-KR" sz="1800" dirty="0"/>
              <a:t>. At that time, there were many opinions that the schedule was so tight. However, the current schedule was finally agreed at the time because the schedule could be revised(postponed) if necessary </a:t>
            </a:r>
          </a:p>
          <a:p>
            <a:pPr lvl="1" latinLnBrk="0">
              <a:buFont typeface="Arial" panose="020B0604020202020204" pitchFamily="34" charset="0"/>
              <a:buChar char="•"/>
            </a:pPr>
            <a:r>
              <a:rPr lang="en-US" altLang="ko-KR" sz="1400" dirty="0"/>
              <a:t>It was pointed out that the spec development schedule is shorter than the 11be and the number of features is not small</a:t>
            </a:r>
          </a:p>
          <a:p>
            <a:pPr lvl="1" latinLnBrk="0">
              <a:buFont typeface="Arial" panose="020B0604020202020204" pitchFamily="34" charset="0"/>
              <a:buChar char="•"/>
            </a:pPr>
            <a:r>
              <a:rPr lang="en-US" altLang="ko-KR" sz="1400" dirty="0"/>
              <a:t>Some said that 11bn does not need to be released quickly in the Wi-Fi market</a:t>
            </a:r>
          </a:p>
          <a:p>
            <a:pPr lvl="1" latinLnBrk="0">
              <a:buFont typeface="Arial" panose="020B0604020202020204" pitchFamily="34" charset="0"/>
              <a:buChar char="•"/>
            </a:pPr>
            <a:r>
              <a:rPr lang="en-US" altLang="ko-KR" sz="1400" dirty="0"/>
              <a:t>On the other hand, in 11bn, there was an opinion that the schedule could be reduced by utilizing what was developed in 11be and focusing only on key features that affect the market</a:t>
            </a:r>
          </a:p>
        </p:txBody>
      </p:sp>
      <p:sp>
        <p:nvSpPr>
          <p:cNvPr id="4" name="슬라이드 번호 개체 틀 3"/>
          <p:cNvSpPr>
            <a:spLocks noGrp="1"/>
          </p:cNvSpPr>
          <p:nvPr>
            <p:ph type="sldNum" idx="12"/>
          </p:nvPr>
        </p:nvSpPr>
        <p:spPr/>
        <p:txBody>
          <a:bodyPr/>
          <a:lstStyle/>
          <a:p>
            <a:r>
              <a:rPr lang="en-GB" dirty="0"/>
              <a:t>Slide 4</a:t>
            </a:r>
          </a:p>
        </p:txBody>
      </p:sp>
      <p:sp>
        <p:nvSpPr>
          <p:cNvPr id="5" name="바닥글 개체 틀 4"/>
          <p:cNvSpPr>
            <a:spLocks noGrp="1"/>
          </p:cNvSpPr>
          <p:nvPr>
            <p:ph type="ftr" idx="14"/>
          </p:nvPr>
        </p:nvSpPr>
        <p:spPr/>
        <p:txBody>
          <a:bodyPr/>
          <a:lstStyle/>
          <a:p>
            <a:r>
              <a:rPr lang="en-GB" altLang="ko-KR"/>
              <a:t>Rubayet Shafin, Samsung, et.al.</a:t>
            </a:r>
            <a:endParaRPr lang="en-GB" altLang="ko-KR" dirty="0"/>
          </a:p>
        </p:txBody>
      </p:sp>
      <p:sp>
        <p:nvSpPr>
          <p:cNvPr id="6" name="날짜 개체 틀 5"/>
          <p:cNvSpPr>
            <a:spLocks noGrp="1"/>
          </p:cNvSpPr>
          <p:nvPr>
            <p:ph type="dt" idx="15"/>
          </p:nvPr>
        </p:nvSpPr>
        <p:spPr/>
        <p:txBody>
          <a:bodyPr/>
          <a:lstStyle/>
          <a:p>
            <a:r>
              <a:rPr lang="en-US" altLang="ko-KR"/>
              <a:t>May 2025</a:t>
            </a:r>
            <a:endParaRPr lang="en-GB" altLang="ko-KR" dirty="0"/>
          </a:p>
        </p:txBody>
      </p:sp>
    </p:spTree>
    <p:extLst>
      <p:ext uri="{BB962C8B-B14F-4D97-AF65-F5344CB8AC3E}">
        <p14:creationId xmlns:p14="http://schemas.microsoft.com/office/powerpoint/2010/main" val="4198006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D0.1 comment collection status</a:t>
            </a:r>
            <a:endParaRPr lang="ko-KR" altLang="en-US" dirty="0"/>
          </a:p>
        </p:txBody>
      </p:sp>
      <p:sp>
        <p:nvSpPr>
          <p:cNvPr id="3" name="내용 개체 틀 2"/>
          <p:cNvSpPr>
            <a:spLocks noGrp="1"/>
          </p:cNvSpPr>
          <p:nvPr>
            <p:ph idx="1"/>
          </p:nvPr>
        </p:nvSpPr>
        <p:spPr/>
        <p:txBody>
          <a:bodyPr/>
          <a:lstStyle/>
          <a:p>
            <a:pPr lvl="0" latinLnBrk="0">
              <a:buFont typeface="Arial" panose="020B0604020202020204" pitchFamily="34" charset="0"/>
              <a:buChar char="•"/>
            </a:pPr>
            <a:r>
              <a:rPr lang="en-US" altLang="ko-KR" sz="1800" dirty="0"/>
              <a:t>Total 3,970 comments on D0.1 can be classified as follows</a:t>
            </a:r>
          </a:p>
          <a:p>
            <a:pPr lvl="1" latinLnBrk="0">
              <a:buFont typeface="Arial" panose="020B0604020202020204" pitchFamily="34" charset="0"/>
              <a:buChar char="•"/>
            </a:pPr>
            <a:r>
              <a:rPr lang="en-US" altLang="ko-KR" sz="1600" dirty="0"/>
              <a:t>Technical 2773 / Non-technical 1199</a:t>
            </a:r>
          </a:p>
          <a:p>
            <a:pPr lvl="1" latinLnBrk="0">
              <a:buFont typeface="Arial" panose="020B0604020202020204" pitchFamily="34" charset="0"/>
              <a:buChar char="•"/>
            </a:pPr>
            <a:r>
              <a:rPr lang="en-US" altLang="ko-KR" sz="1600" dirty="0"/>
              <a:t>PHY: 1073 / MAC: 2166 / Joint: 533</a:t>
            </a:r>
          </a:p>
          <a:p>
            <a:pPr lvl="1" latinLnBrk="0">
              <a:buFont typeface="Arial" panose="020B0604020202020204" pitchFamily="34" charset="0"/>
              <a:buChar char="•"/>
            </a:pPr>
            <a:r>
              <a:rPr lang="en-US" altLang="ko-KR" sz="1600" dirty="0"/>
              <a:t>Multi-AP: ~900, Power Saving: ~200, NPCA: ~350, </a:t>
            </a:r>
            <a:r>
              <a:rPr lang="en-US" altLang="ko-KR" sz="1600" dirty="0" err="1"/>
              <a:t>Coex</a:t>
            </a:r>
            <a:r>
              <a:rPr lang="en-US" altLang="ko-KR" sz="1600" dirty="0"/>
              <a:t>: ~400, DRU: ~200, ELR: ~100 </a:t>
            </a:r>
          </a:p>
          <a:p>
            <a:pPr latinLnBrk="0">
              <a:buFont typeface="Arial" panose="020B0604020202020204" pitchFamily="34" charset="0"/>
              <a:buChar char="•"/>
            </a:pPr>
            <a:r>
              <a:rPr lang="en-US" altLang="ko-KR" sz="1800" dirty="0"/>
              <a:t>If comments are processed with the historical speed, it may take about 10 to 12 months to address all comments</a:t>
            </a:r>
            <a:endParaRPr lang="en-US" altLang="ko-KR" sz="1400" dirty="0"/>
          </a:p>
          <a:p>
            <a:pPr lvl="0" latinLnBrk="0">
              <a:buFont typeface="Arial" panose="020B0604020202020204" pitchFamily="34" charset="0"/>
              <a:buChar char="•"/>
            </a:pPr>
            <a:r>
              <a:rPr lang="en-US" altLang="ko-KR" sz="1800" dirty="0"/>
              <a:t>If we expect to process about 1,000 comments by May, then we have Draft v0.x and 3,000 remaining unaddressed comments at the May meeting</a:t>
            </a:r>
            <a:endParaRPr lang="en-US" altLang="ko-KR" sz="1400" dirty="0"/>
          </a:p>
          <a:p>
            <a:pPr latinLnBrk="0">
              <a:buFont typeface="Arial" panose="020B0604020202020204" pitchFamily="34" charset="0"/>
              <a:buChar char="•"/>
            </a:pPr>
            <a:r>
              <a:rPr lang="en-US" altLang="ko-KR" sz="1800" dirty="0"/>
              <a:t>We must consider various points of view before discussing D1.0 schedule</a:t>
            </a:r>
          </a:p>
          <a:p>
            <a:pPr lvl="1" latinLnBrk="0">
              <a:buFont typeface="Arial" panose="020B0604020202020204" pitchFamily="34" charset="0"/>
              <a:buChar char="•"/>
            </a:pPr>
            <a:r>
              <a:rPr lang="en-US" altLang="ko-KR" sz="1400" dirty="0"/>
              <a:t>TG/WG Documents related to comment collection/resolution and operating rules</a:t>
            </a:r>
          </a:p>
          <a:p>
            <a:pPr lvl="1" latinLnBrk="0">
              <a:buFont typeface="Arial" panose="020B0604020202020204" pitchFamily="34" charset="0"/>
              <a:buChar char="•"/>
            </a:pPr>
            <a:r>
              <a:rPr lang="en-US" altLang="ko-KR" sz="1400" dirty="0"/>
              <a:t>Time to Market / Certification program</a:t>
            </a:r>
          </a:p>
          <a:p>
            <a:pPr lvl="1" latinLnBrk="0">
              <a:buFont typeface="Arial" panose="020B0604020202020204" pitchFamily="34" charset="0"/>
              <a:buChar char="•"/>
            </a:pPr>
            <a:r>
              <a:rPr lang="en-US" altLang="ko-KR" sz="1400" dirty="0"/>
              <a:t>PAR document </a:t>
            </a:r>
            <a:endParaRPr lang="ko-KR" altLang="en-US" sz="1400" dirty="0"/>
          </a:p>
        </p:txBody>
      </p:sp>
      <p:sp>
        <p:nvSpPr>
          <p:cNvPr id="4" name="슬라이드 번호 개체 틀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Slide 5</a:t>
            </a:r>
          </a:p>
        </p:txBody>
      </p:sp>
      <p:sp>
        <p:nvSpPr>
          <p:cNvPr id="5" name="바닥글 개체 틀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ko-KR" sz="1200" b="0" i="0" u="none" strike="noStrike" kern="1200" cap="none" spc="0" normalizeH="0" baseline="0" noProof="0">
                <a:ln>
                  <a:noFill/>
                </a:ln>
                <a:solidFill>
                  <a:srgbClr val="000000"/>
                </a:solidFill>
                <a:effectLst/>
                <a:uLnTx/>
                <a:uFillTx/>
                <a:latin typeface="Times New Roman" pitchFamily="16" charset="0"/>
                <a:ea typeface="MS Gothic" charset="-128"/>
              </a:rPr>
              <a:t>Rubayet Shafin, Samsung, et.al.</a:t>
            </a:r>
            <a:endParaRPr kumimoji="0" lang="en-GB" altLang="ko-KR"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날짜 개체 틀 5"/>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a:ln>
                  <a:noFill/>
                </a:ln>
                <a:solidFill>
                  <a:srgbClr val="000000"/>
                </a:solidFill>
                <a:effectLst/>
                <a:uLnTx/>
                <a:uFillTx/>
                <a:latin typeface="Times New Roman" pitchFamily="16" charset="0"/>
                <a:ea typeface="MS Gothic" charset="-128"/>
              </a:rPr>
              <a:t>May 2025</a:t>
            </a:r>
            <a:endParaRPr kumimoji="0" lang="en-GB" altLang="ko-KR"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직사각형 6"/>
          <p:cNvSpPr/>
          <p:nvPr/>
        </p:nvSpPr>
        <p:spPr>
          <a:xfrm>
            <a:off x="7655364" y="2636912"/>
            <a:ext cx="4449488" cy="307777"/>
          </a:xfrm>
          <a:prstGeom prst="rect">
            <a:avLst/>
          </a:prstGeom>
        </p:spPr>
        <p:txBody>
          <a:bodyPr wrap="none">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400" b="0" i="1" u="none" strike="noStrike" kern="1200" cap="none" spc="0" normalizeH="0" baseline="0" noProof="0" dirty="0">
                <a:ln>
                  <a:noFill/>
                </a:ln>
                <a:solidFill>
                  <a:srgbClr val="000000"/>
                </a:solidFill>
                <a:effectLst/>
                <a:uLnTx/>
                <a:uFillTx/>
                <a:latin typeface="Times New Roman" pitchFamily="16" charset="0"/>
                <a:ea typeface="MS Gothic" charset="-128"/>
                <a:cs typeface="+mn-cs"/>
              </a:rPr>
              <a:t>Note</a:t>
            </a:r>
            <a:r>
              <a:rPr kumimoji="0" lang="en-US" altLang="ko-KR" sz="1400" b="0" i="1" u="none" strike="noStrike" kern="1200" cap="none" spc="0" normalizeH="0" baseline="0" noProof="0">
                <a:ln>
                  <a:noFill/>
                </a:ln>
                <a:solidFill>
                  <a:srgbClr val="000000"/>
                </a:solidFill>
                <a:effectLst/>
                <a:uLnTx/>
                <a:uFillTx/>
                <a:latin typeface="Times New Roman" pitchFamily="16" charset="0"/>
                <a:ea typeface="MS Gothic" charset="-128"/>
                <a:cs typeface="+mn-cs"/>
              </a:rPr>
              <a:t>: </a:t>
            </a:r>
            <a:r>
              <a:rPr kumimoji="0" lang="en-US" altLang="ko-KR" sz="1400" b="0" i="1" u="none" strike="noStrike" kern="1200" cap="none" spc="0" normalizeH="0" baseline="0" noProof="0" dirty="0">
                <a:ln>
                  <a:noFill/>
                </a:ln>
                <a:solidFill>
                  <a:srgbClr val="000000"/>
                </a:solidFill>
                <a:effectLst/>
                <a:uLnTx/>
                <a:uFillTx/>
                <a:latin typeface="Times New Roman" pitchFamily="16" charset="0"/>
                <a:ea typeface="MS Gothic" charset="-128"/>
                <a:cs typeface="+mn-cs"/>
              </a:rPr>
              <a:t># </a:t>
            </a:r>
            <a:r>
              <a:rPr kumimoji="0" lang="en-US" altLang="ko-KR" sz="1400" b="0" i="1" u="none" strike="noStrike" kern="1200" cap="none" spc="0" normalizeH="0" baseline="0" noProof="0">
                <a:ln>
                  <a:noFill/>
                </a:ln>
                <a:solidFill>
                  <a:srgbClr val="000000"/>
                </a:solidFill>
                <a:effectLst/>
                <a:uLnTx/>
                <a:uFillTx/>
                <a:latin typeface="Times New Roman" pitchFamily="16" charset="0"/>
                <a:ea typeface="MS Gothic" charset="-128"/>
                <a:cs typeface="+mn-cs"/>
              </a:rPr>
              <a:t>of</a:t>
            </a:r>
            <a:r>
              <a:rPr kumimoji="0" lang="ko-KR" altLang="en-US" sz="1400" b="0" i="1" u="none" strike="noStrike" kern="1200" cap="none" spc="0" normalizeH="0" baseline="0" noProof="0">
                <a:ln>
                  <a:noFill/>
                </a:ln>
                <a:solidFill>
                  <a:srgbClr val="000000"/>
                </a:solidFill>
                <a:effectLst/>
                <a:uLnTx/>
                <a:uFillTx/>
                <a:latin typeface="Times New Roman" pitchFamily="16" charset="0"/>
                <a:ea typeface="MS Gothic" charset="-128"/>
                <a:cs typeface="+mn-cs"/>
              </a:rPr>
              <a:t> </a:t>
            </a:r>
            <a:r>
              <a:rPr kumimoji="0" lang="en-US" altLang="ko-KR" sz="1400" b="0" i="1" u="none" strike="noStrike" kern="1200" cap="none" spc="0" normalizeH="0" baseline="0" noProof="0">
                <a:ln>
                  <a:noFill/>
                </a:ln>
                <a:solidFill>
                  <a:srgbClr val="000000"/>
                </a:solidFill>
                <a:effectLst/>
                <a:uLnTx/>
                <a:uFillTx/>
                <a:latin typeface="Times New Roman" pitchFamily="16" charset="0"/>
                <a:ea typeface="MS Gothic" charset="-128"/>
                <a:cs typeface="+mn-cs"/>
              </a:rPr>
              <a:t>comments </a:t>
            </a:r>
            <a:r>
              <a:rPr kumimoji="0" lang="en-US" altLang="ko-KR" sz="1400" b="0" i="1" u="none" strike="noStrike" kern="1200" cap="none" spc="0" normalizeH="0" baseline="0" noProof="0" dirty="0">
                <a:ln>
                  <a:noFill/>
                </a:ln>
                <a:solidFill>
                  <a:srgbClr val="000000"/>
                </a:solidFill>
                <a:effectLst/>
                <a:uLnTx/>
                <a:uFillTx/>
                <a:latin typeface="Times New Roman" pitchFamily="16" charset="0"/>
                <a:ea typeface="MS Gothic" charset="-128"/>
                <a:cs typeface="+mn-cs"/>
              </a:rPr>
              <a:t>by technology are roughly aggregated</a:t>
            </a:r>
          </a:p>
        </p:txBody>
      </p:sp>
    </p:spTree>
    <p:extLst>
      <p:ext uri="{BB962C8B-B14F-4D97-AF65-F5344CB8AC3E}">
        <p14:creationId xmlns:p14="http://schemas.microsoft.com/office/powerpoint/2010/main" val="658378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a:t>TGbn</a:t>
            </a:r>
            <a:r>
              <a:rPr lang="en-US" altLang="ko-KR" dirty="0"/>
              <a:t> Guidelines [2] / 802.11 WG Operation Manual [3]</a:t>
            </a:r>
            <a:endParaRPr lang="ko-KR" altLang="en-US" dirty="0"/>
          </a:p>
        </p:txBody>
      </p:sp>
      <p:sp>
        <p:nvSpPr>
          <p:cNvPr id="4" name="슬라이드 번호 개체 틀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6</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바닥글 개체 틀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ko-KR" sz="1200" b="0" i="0" u="none" strike="noStrike" kern="1200" cap="none" spc="0" normalizeH="0" baseline="0" noProof="0">
                <a:ln>
                  <a:noFill/>
                </a:ln>
                <a:solidFill>
                  <a:srgbClr val="000000"/>
                </a:solidFill>
                <a:effectLst/>
                <a:uLnTx/>
                <a:uFillTx/>
                <a:latin typeface="Times New Roman" pitchFamily="16" charset="0"/>
                <a:ea typeface="MS Gothic" charset="-128"/>
              </a:rPr>
              <a:t>Rubayet Shafin, Samsung, et.al.</a:t>
            </a:r>
            <a:endParaRPr kumimoji="0" lang="en-GB" altLang="ko-KR"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날짜 개체 틀 5"/>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a:ln>
                  <a:noFill/>
                </a:ln>
                <a:solidFill>
                  <a:srgbClr val="000000"/>
                </a:solidFill>
                <a:effectLst/>
                <a:uLnTx/>
                <a:uFillTx/>
                <a:latin typeface="Times New Roman" pitchFamily="16" charset="0"/>
                <a:ea typeface="MS Gothic" charset="-128"/>
              </a:rPr>
              <a:t>May 2025</a:t>
            </a:r>
            <a:endParaRPr kumimoji="0" lang="en-GB" altLang="ko-KR"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13" name="직사각형 12"/>
          <p:cNvSpPr/>
          <p:nvPr/>
        </p:nvSpPr>
        <p:spPr>
          <a:xfrm>
            <a:off x="2606479" y="1546507"/>
            <a:ext cx="1645002" cy="338554"/>
          </a:xfrm>
          <a:prstGeom prst="rect">
            <a:avLst/>
          </a:prstGeom>
        </p:spPr>
        <p:txBody>
          <a:bodyPr wrap="none">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600" b="0" i="1" u="none" strike="noStrike" kern="1200" cap="none" spc="0" normalizeH="0" baseline="0" noProof="0">
                <a:ln>
                  <a:noFill/>
                </a:ln>
                <a:solidFill>
                  <a:srgbClr val="000000"/>
                </a:solidFill>
                <a:effectLst/>
                <a:uLnTx/>
                <a:uFillTx/>
                <a:latin typeface="Times New Roman" pitchFamily="16" charset="0"/>
                <a:ea typeface="MS Gothic" charset="-128"/>
                <a:cs typeface="+mn-cs"/>
              </a:rPr>
              <a:t>TGbn Guidelines </a:t>
            </a:r>
            <a:endParaRPr kumimoji="0" lang="ko-KR" altLang="en-US" sz="1600" b="0" i="1" u="none" strike="noStrike" kern="1200" cap="none" spc="0" normalizeH="0" baseline="0" noProof="0" dirty="0">
              <a:ln>
                <a:noFill/>
              </a:ln>
              <a:solidFill>
                <a:srgbClr val="000000"/>
              </a:solidFill>
              <a:effectLst/>
              <a:uLnTx/>
              <a:uFillTx/>
              <a:latin typeface="Times New Roman" pitchFamily="16" charset="0"/>
              <a:cs typeface="+mn-cs"/>
            </a:endParaRPr>
          </a:p>
        </p:txBody>
      </p:sp>
      <p:sp>
        <p:nvSpPr>
          <p:cNvPr id="14" name="직사각형 13"/>
          <p:cNvSpPr/>
          <p:nvPr/>
        </p:nvSpPr>
        <p:spPr>
          <a:xfrm>
            <a:off x="7636743" y="3437392"/>
            <a:ext cx="2742226" cy="338554"/>
          </a:xfrm>
          <a:prstGeom prst="rect">
            <a:avLst/>
          </a:prstGeom>
        </p:spPr>
        <p:txBody>
          <a:bodyPr wrap="none">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600" b="0" i="1" u="none" strike="noStrike" kern="1200" cap="none" spc="0" normalizeH="0" baseline="0" noProof="0">
                <a:ln>
                  <a:noFill/>
                </a:ln>
                <a:solidFill>
                  <a:srgbClr val="000000"/>
                </a:solidFill>
                <a:effectLst/>
                <a:uLnTx/>
                <a:uFillTx/>
                <a:latin typeface="Times New Roman" pitchFamily="16" charset="0"/>
                <a:ea typeface="MS Gothic" charset="-128"/>
                <a:cs typeface="+mn-cs"/>
              </a:rPr>
              <a:t>802.11 WG Operation Manual </a:t>
            </a:r>
            <a:endParaRPr kumimoji="0" lang="ko-KR" altLang="en-US" sz="1600" b="0" i="1" u="none" strike="noStrike" kern="1200" cap="none" spc="0" normalizeH="0" baseline="0" noProof="0" dirty="0">
              <a:ln>
                <a:noFill/>
              </a:ln>
              <a:solidFill>
                <a:srgbClr val="000000"/>
              </a:solidFill>
              <a:effectLst/>
              <a:uLnTx/>
              <a:uFillTx/>
              <a:latin typeface="Times New Roman" pitchFamily="16" charset="0"/>
              <a:cs typeface="+mn-cs"/>
            </a:endParaRPr>
          </a:p>
        </p:txBody>
      </p:sp>
      <p:pic>
        <p:nvPicPr>
          <p:cNvPr id="7" name="그림 6"/>
          <p:cNvPicPr>
            <a:picLocks noChangeAspect="1"/>
          </p:cNvPicPr>
          <p:nvPr/>
        </p:nvPicPr>
        <p:blipFill rotWithShape="1">
          <a:blip r:embed="rId2"/>
          <a:srcRect l="4301" t="5350"/>
          <a:stretch/>
        </p:blipFill>
        <p:spPr>
          <a:xfrm>
            <a:off x="5159896" y="3885027"/>
            <a:ext cx="6933531" cy="2565418"/>
          </a:xfrm>
          <a:prstGeom prst="rect">
            <a:avLst/>
          </a:prstGeom>
          <a:ln>
            <a:solidFill>
              <a:schemeClr val="tx1"/>
            </a:solidFill>
          </a:ln>
        </p:spPr>
      </p:pic>
      <p:pic>
        <p:nvPicPr>
          <p:cNvPr id="9" name="그림 8"/>
          <p:cNvPicPr>
            <a:picLocks noChangeAspect="1"/>
          </p:cNvPicPr>
          <p:nvPr/>
        </p:nvPicPr>
        <p:blipFill rotWithShape="1">
          <a:blip r:embed="rId3"/>
          <a:srcRect l="2587" t="6968"/>
          <a:stretch/>
        </p:blipFill>
        <p:spPr>
          <a:xfrm>
            <a:off x="119336" y="1909514"/>
            <a:ext cx="7204946" cy="1866432"/>
          </a:xfrm>
          <a:prstGeom prst="rect">
            <a:avLst/>
          </a:prstGeom>
          <a:ln>
            <a:solidFill>
              <a:schemeClr val="tx1"/>
            </a:solidFill>
          </a:ln>
        </p:spPr>
      </p:pic>
    </p:spTree>
    <p:extLst>
      <p:ext uri="{BB962C8B-B14F-4D97-AF65-F5344CB8AC3E}">
        <p14:creationId xmlns:p14="http://schemas.microsoft.com/office/powerpoint/2010/main" val="676880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Time to Market</a:t>
            </a:r>
            <a:endParaRPr lang="ko-KR" altLang="en-US" dirty="0"/>
          </a:p>
        </p:txBody>
      </p:sp>
      <p:sp>
        <p:nvSpPr>
          <p:cNvPr id="3" name="내용 개체 틀 2"/>
          <p:cNvSpPr>
            <a:spLocks noGrp="1"/>
          </p:cNvSpPr>
          <p:nvPr>
            <p:ph idx="1"/>
          </p:nvPr>
        </p:nvSpPr>
        <p:spPr>
          <a:xfrm>
            <a:off x="914401" y="1981201"/>
            <a:ext cx="10799132" cy="4113213"/>
          </a:xfrm>
        </p:spPr>
        <p:txBody>
          <a:bodyPr/>
          <a:lstStyle/>
          <a:p>
            <a:pPr lvl="0" latinLnBrk="0">
              <a:buFont typeface="Arial" panose="020B0604020202020204" pitchFamily="34" charset="0"/>
              <a:buChar char="•"/>
            </a:pPr>
            <a:r>
              <a:rPr lang="en-US" altLang="ko-KR" sz="1800" dirty="0"/>
              <a:t>11ax (Wi-Fi 6) Certification was launched in September 2019</a:t>
            </a:r>
          </a:p>
          <a:p>
            <a:pPr lvl="1" latinLnBrk="0">
              <a:buFont typeface="Arial" panose="020B0604020202020204" pitchFamily="34" charset="0"/>
              <a:buChar char="•"/>
            </a:pPr>
            <a:r>
              <a:rPr lang="en-US" altLang="ko-KR" sz="1600" dirty="0"/>
              <a:t>It was 2 years and 8 months after 11ax D1.0 and LB</a:t>
            </a:r>
          </a:p>
          <a:p>
            <a:pPr lvl="0" latinLnBrk="0">
              <a:buFont typeface="Arial" panose="020B0604020202020204" pitchFamily="34" charset="0"/>
              <a:buChar char="•"/>
            </a:pPr>
            <a:endParaRPr lang="en-US" altLang="ko-KR" sz="1800" dirty="0"/>
          </a:p>
          <a:p>
            <a:pPr lvl="0" latinLnBrk="0">
              <a:buFont typeface="Arial" panose="020B0604020202020204" pitchFamily="34" charset="0"/>
              <a:buChar char="•"/>
            </a:pPr>
            <a:r>
              <a:rPr lang="en-US" altLang="ko-KR" sz="1800" dirty="0"/>
              <a:t>11be (Wi-Fi 7) Certification was launched in January 2024</a:t>
            </a:r>
          </a:p>
          <a:p>
            <a:pPr lvl="1" latinLnBrk="0">
              <a:buFont typeface="Arial" panose="020B0604020202020204" pitchFamily="34" charset="0"/>
              <a:buChar char="•"/>
            </a:pPr>
            <a:r>
              <a:rPr lang="en-US" altLang="ko-KR" sz="1600" dirty="0"/>
              <a:t>It was 2 years and 8 months after 11be D1.0</a:t>
            </a:r>
          </a:p>
          <a:p>
            <a:pPr lvl="1" latinLnBrk="0">
              <a:buFont typeface="Arial" panose="020B0604020202020204" pitchFamily="34" charset="0"/>
              <a:buChar char="•"/>
            </a:pPr>
            <a:r>
              <a:rPr lang="en-US" altLang="ko-KR" sz="1600" dirty="0"/>
              <a:t>It was 1 year and 4 months after 11be D2.0 and LB</a:t>
            </a:r>
          </a:p>
          <a:p>
            <a:pPr lvl="1" latinLnBrk="0">
              <a:buFont typeface="Arial" panose="020B0604020202020204" pitchFamily="34" charset="0"/>
              <a:buChar char="•"/>
            </a:pPr>
            <a:endParaRPr lang="en-US" altLang="ko-KR" sz="1400" dirty="0"/>
          </a:p>
          <a:p>
            <a:pPr lvl="0" latinLnBrk="0">
              <a:buFont typeface="Arial" panose="020B0604020202020204" pitchFamily="34" charset="0"/>
              <a:buChar char="•"/>
            </a:pPr>
            <a:r>
              <a:rPr lang="en-US" altLang="ko-KR" sz="1800" dirty="0"/>
              <a:t>Based on the trend, it can be expected that 11bn (Wi-Fi 8) Certification will be launched in 2028</a:t>
            </a:r>
          </a:p>
          <a:p>
            <a:pPr lvl="1" latinLnBrk="0">
              <a:buFont typeface="Arial" panose="020B0604020202020204" pitchFamily="34" charset="0"/>
              <a:buChar char="•"/>
            </a:pPr>
            <a:r>
              <a:rPr lang="en-US" altLang="ko-KR" sz="1600" dirty="0"/>
              <a:t>If D1.0 is completed by the end of this year, there will be enough time (2 years and 8 months) for the certification program to launch in 2028</a:t>
            </a:r>
          </a:p>
        </p:txBody>
      </p:sp>
      <p:sp>
        <p:nvSpPr>
          <p:cNvPr id="4" name="슬라이드 번호 개체 틀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7</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날짜 개체 틀 5"/>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a:ln>
                  <a:noFill/>
                </a:ln>
                <a:solidFill>
                  <a:srgbClr val="000000"/>
                </a:solidFill>
                <a:effectLst/>
                <a:uLnTx/>
                <a:uFillTx/>
                <a:latin typeface="Times New Roman" pitchFamily="16" charset="0"/>
                <a:ea typeface="MS Gothic" charset="-128"/>
              </a:rPr>
              <a:t>May 2025</a:t>
            </a:r>
            <a:endParaRPr kumimoji="0" lang="en-GB" altLang="ko-KR"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바닥글 개체 틀 4"/>
          <p:cNvSpPr>
            <a:spLocks noGrp="1"/>
          </p:cNvSpPr>
          <p:nvPr>
            <p:ph type="ftr" idx="14"/>
          </p:nvPr>
        </p:nvSpPr>
        <p:spPr>
          <a:xfrm>
            <a:off x="7143757" y="6475414"/>
            <a:ext cx="4246027" cy="180975"/>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ko-KR" sz="1200" b="0" i="0" u="none" strike="noStrike" kern="1200" cap="none" spc="0" normalizeH="0" baseline="0" noProof="0">
                <a:ln>
                  <a:noFill/>
                </a:ln>
                <a:solidFill>
                  <a:srgbClr val="000000"/>
                </a:solidFill>
                <a:effectLst/>
                <a:uLnTx/>
                <a:uFillTx/>
                <a:latin typeface="Times New Roman" pitchFamily="16" charset="0"/>
                <a:ea typeface="MS Gothic" charset="-128"/>
              </a:rPr>
              <a:t>Rubayet Shafin, Samsung, et.al.</a:t>
            </a:r>
            <a:endParaRPr kumimoji="0" lang="en-GB" altLang="ko-KR"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275357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Timeline for D1.0</a:t>
            </a:r>
            <a:endParaRPr lang="ko-KR" altLang="en-US" dirty="0"/>
          </a:p>
        </p:txBody>
      </p:sp>
      <p:sp>
        <p:nvSpPr>
          <p:cNvPr id="3" name="내용 개체 틀 2"/>
          <p:cNvSpPr>
            <a:spLocks noGrp="1"/>
          </p:cNvSpPr>
          <p:nvPr>
            <p:ph idx="1"/>
          </p:nvPr>
        </p:nvSpPr>
        <p:spPr/>
        <p:txBody>
          <a:bodyPr/>
          <a:lstStyle/>
          <a:p>
            <a:pPr lvl="0" latinLnBrk="0">
              <a:buFont typeface="Arial" panose="020B0604020202020204" pitchFamily="34" charset="0"/>
              <a:buChar char="•"/>
            </a:pPr>
            <a:r>
              <a:rPr lang="en-US" altLang="ko-KR" sz="1800" dirty="0"/>
              <a:t>Referring to </a:t>
            </a:r>
            <a:r>
              <a:rPr lang="en-US" altLang="ko-KR" sz="1800" dirty="0" err="1"/>
              <a:t>TGbn</a:t>
            </a:r>
            <a:r>
              <a:rPr lang="en-US" altLang="ko-KR" sz="1800" dirty="0"/>
              <a:t> Guidelines, we do not need to address all comments of CC50</a:t>
            </a:r>
          </a:p>
          <a:p>
            <a:pPr latinLnBrk="0">
              <a:buFont typeface="Arial" panose="020B0604020202020204" pitchFamily="34" charset="0"/>
              <a:buChar char="•"/>
            </a:pPr>
            <a:r>
              <a:rPr lang="en-US" altLang="ko-KR" sz="1800" dirty="0"/>
              <a:t>However, according to 802.11 WG Operation Manual, we have to process many of the comments of CC50 so that the draft is fully completed</a:t>
            </a:r>
          </a:p>
          <a:p>
            <a:pPr lvl="1" latinLnBrk="0">
              <a:buFont typeface="Arial" panose="020B0604020202020204" pitchFamily="34" charset="0"/>
              <a:buChar char="•"/>
            </a:pPr>
            <a:r>
              <a:rPr lang="en-US" altLang="ko-KR" sz="1600" dirty="0"/>
              <a:t>Looking at the case of 11ax/be, all passed the TG/WG motion after more than 90% of the comments were addressed</a:t>
            </a:r>
          </a:p>
          <a:p>
            <a:pPr latinLnBrk="0">
              <a:buFont typeface="Arial" panose="020B0604020202020204" pitchFamily="34" charset="0"/>
              <a:buChar char="•"/>
            </a:pPr>
            <a:r>
              <a:rPr lang="en-US" altLang="ko-KR" sz="1800" dirty="0"/>
              <a:t>In addition, new features have been added only after D0.1 such as DSO/DBE, and there have been no comment collection at all on these features. </a:t>
            </a:r>
          </a:p>
          <a:p>
            <a:pPr lvl="1" latinLnBrk="0">
              <a:buFont typeface="Arial" panose="020B0604020202020204" pitchFamily="34" charset="0"/>
              <a:buChar char="•"/>
            </a:pPr>
            <a:r>
              <a:rPr lang="en-US" altLang="ko-KR" sz="1600" dirty="0"/>
              <a:t>It is not easy to deem these features complete at the level of D1.0 with only the SP/Motion approved so far</a:t>
            </a:r>
          </a:p>
          <a:p>
            <a:pPr latinLnBrk="0">
              <a:buFont typeface="Arial" panose="020B0604020202020204" pitchFamily="34" charset="0"/>
              <a:buChar char="•"/>
            </a:pPr>
            <a:r>
              <a:rPr lang="en-US" altLang="ko-KR" sz="1800" dirty="0"/>
              <a:t>So, considering the current status of work, requesting in May the generation of a D1.0 seems premature</a:t>
            </a:r>
          </a:p>
        </p:txBody>
      </p:sp>
      <p:sp>
        <p:nvSpPr>
          <p:cNvPr id="4" name="슬라이드 번호 개체 틀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8</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바닥글 개체 틀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ko-KR" sz="1200" b="0" i="0" u="none" strike="noStrike" kern="1200" cap="none" spc="0" normalizeH="0" baseline="0" noProof="0">
                <a:ln>
                  <a:noFill/>
                </a:ln>
                <a:solidFill>
                  <a:srgbClr val="000000"/>
                </a:solidFill>
                <a:effectLst/>
                <a:uLnTx/>
                <a:uFillTx/>
                <a:latin typeface="Times New Roman" pitchFamily="16" charset="0"/>
                <a:ea typeface="MS Gothic" charset="-128"/>
              </a:rPr>
              <a:t>Rubayet Shafin, Samsung, et.al.</a:t>
            </a:r>
            <a:endParaRPr kumimoji="0" lang="en-GB" altLang="ko-KR"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날짜 개체 틀 5"/>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a:ln>
                  <a:noFill/>
                </a:ln>
                <a:solidFill>
                  <a:srgbClr val="000000"/>
                </a:solidFill>
                <a:effectLst/>
                <a:uLnTx/>
                <a:uFillTx/>
                <a:latin typeface="Times New Roman" pitchFamily="16" charset="0"/>
                <a:ea typeface="MS Gothic" charset="-128"/>
              </a:rPr>
              <a:t>May 2025</a:t>
            </a:r>
            <a:endParaRPr kumimoji="0" lang="en-GB" altLang="ko-KR"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953212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Conclusion</a:t>
            </a:r>
            <a:endParaRPr lang="ko-KR" altLang="en-US" dirty="0"/>
          </a:p>
        </p:txBody>
      </p:sp>
      <p:sp>
        <p:nvSpPr>
          <p:cNvPr id="3" name="내용 개체 틀 2"/>
          <p:cNvSpPr>
            <a:spLocks noGrp="1"/>
          </p:cNvSpPr>
          <p:nvPr>
            <p:ph idx="1"/>
          </p:nvPr>
        </p:nvSpPr>
        <p:spPr/>
        <p:txBody>
          <a:bodyPr/>
          <a:lstStyle/>
          <a:p>
            <a:pPr lvl="0" latinLnBrk="0">
              <a:buFont typeface="Arial" panose="020B0604020202020204" pitchFamily="34" charset="0"/>
              <a:buChar char="•"/>
            </a:pPr>
            <a:r>
              <a:rPr lang="en-US" altLang="ko-KR" sz="1800" dirty="0"/>
              <a:t>Through this contribution, we reviewed our current situation and future schedules</a:t>
            </a:r>
          </a:p>
          <a:p>
            <a:pPr lvl="0" latinLnBrk="0">
              <a:buFont typeface="Arial" panose="020B0604020202020204" pitchFamily="34" charset="0"/>
              <a:buChar char="•"/>
            </a:pPr>
            <a:r>
              <a:rPr lang="en-US" altLang="ko-KR" sz="1800" dirty="0"/>
              <a:t>Considering previous Task group cases and related documents, requesting generation of a D1.0 and First LB attempt in May appears to be an extremely ambitious schedule </a:t>
            </a:r>
          </a:p>
          <a:p>
            <a:pPr lvl="0" latinLnBrk="0">
              <a:buFont typeface="Arial" panose="020B0604020202020204" pitchFamily="34" charset="0"/>
              <a:buChar char="•"/>
            </a:pPr>
            <a:r>
              <a:rPr lang="en-US" altLang="ko-KR" sz="1800" dirty="0"/>
              <a:t>A realistic schedule adjustment is required to achieve the technical completeness required for D1.0 and WG letter ballot </a:t>
            </a:r>
          </a:p>
          <a:p>
            <a:pPr lvl="1" latinLnBrk="0">
              <a:buFont typeface="Arial" panose="020B0604020202020204" pitchFamily="34" charset="0"/>
              <a:buChar char="•"/>
            </a:pPr>
            <a:r>
              <a:rPr lang="en-US" altLang="ko-KR" sz="1800" dirty="0"/>
              <a:t>The current </a:t>
            </a:r>
            <a:r>
              <a:rPr lang="en-US" altLang="ko-KR" sz="1800" dirty="0" err="1"/>
              <a:t>TGbn</a:t>
            </a:r>
            <a:r>
              <a:rPr lang="en-US" altLang="ko-KR" sz="1800" dirty="0"/>
              <a:t> project end-time can still remain the same. </a:t>
            </a:r>
          </a:p>
          <a:p>
            <a:pPr latinLnBrk="0">
              <a:buFont typeface="Arial" panose="020B0604020202020204" pitchFamily="34" charset="0"/>
              <a:buChar char="•"/>
            </a:pPr>
            <a:r>
              <a:rPr lang="en-US" altLang="ko-KR" sz="1800" dirty="0"/>
              <a:t>We believe a schedule for November 2025 or later, when the comments of CC50 are sufficiently addressed, is the right time for D1.0</a:t>
            </a:r>
          </a:p>
          <a:p>
            <a:pPr lvl="0" latinLnBrk="0">
              <a:buFont typeface="Arial" panose="020B0604020202020204" pitchFamily="34" charset="0"/>
              <a:buChar char="•"/>
            </a:pPr>
            <a:endParaRPr lang="en-US" altLang="ko-KR" sz="1800" dirty="0"/>
          </a:p>
        </p:txBody>
      </p:sp>
      <p:sp>
        <p:nvSpPr>
          <p:cNvPr id="4" name="슬라이드 번호 개체 틀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Slide 10</a:t>
            </a:r>
          </a:p>
        </p:txBody>
      </p:sp>
      <p:sp>
        <p:nvSpPr>
          <p:cNvPr id="5" name="바닥글 개체 틀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ko-KR" sz="1200" b="0" i="0" u="none" strike="noStrike" kern="1200" cap="none" spc="0" normalizeH="0" baseline="0" noProof="0">
                <a:ln>
                  <a:noFill/>
                </a:ln>
                <a:solidFill>
                  <a:srgbClr val="000000"/>
                </a:solidFill>
                <a:effectLst/>
                <a:uLnTx/>
                <a:uFillTx/>
                <a:latin typeface="Times New Roman" pitchFamily="16" charset="0"/>
                <a:ea typeface="MS Gothic" charset="-128"/>
              </a:rPr>
              <a:t>Rubayet Shafin, Samsung, et.al.</a:t>
            </a:r>
            <a:endParaRPr kumimoji="0" lang="en-GB" altLang="ko-KR"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날짜 개체 틀 5"/>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a:ln>
                  <a:noFill/>
                </a:ln>
                <a:solidFill>
                  <a:srgbClr val="000000"/>
                </a:solidFill>
                <a:effectLst/>
                <a:uLnTx/>
                <a:uFillTx/>
                <a:latin typeface="Times New Roman" pitchFamily="16" charset="0"/>
                <a:ea typeface="MS Gothic" charset="-128"/>
              </a:rPr>
              <a:t>May 2025</a:t>
            </a:r>
            <a:endParaRPr kumimoji="0" lang="en-GB" altLang="ko-KR"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92509275"/>
      </p:ext>
    </p:extLst>
  </p:cSld>
  <p:clrMapOvr>
    <a:masterClrMapping/>
  </p:clrMapOvr>
</p:sld>
</file>

<file path=ppt/theme/theme1.xml><?xml version="1.0" encoding="utf-8"?>
<a:theme xmlns:a="http://schemas.openxmlformats.org/drawingml/2006/main" name="1_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FC7D636CF52B042A420BB32251C2449" ma:contentTypeVersion="0" ma:contentTypeDescription="Create a new document." ma:contentTypeScope="" ma:versionID="32c2ff0db341dc1b6dd4d8c4fa57e316">
  <xsd:schema xmlns:xsd="http://www.w3.org/2001/XMLSchema" xmlns:xs="http://www.w3.org/2001/XMLSchema" xmlns:p="http://schemas.microsoft.com/office/2006/metadata/properties" targetNamespace="http://schemas.microsoft.com/office/2006/metadata/properties" ma:root="true" ma:fieldsID="124fd2d4348e31d7b7bcc391e9da95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1B4702D-368C-44A7-AE69-7BDDBA3FB4C2}">
  <ds:schemaRefs>
    <ds:schemaRef ds:uri="http://schemas.microsoft.com/sharepoint/v3/contenttype/forms"/>
  </ds:schemaRefs>
</ds:datastoreItem>
</file>

<file path=customXml/itemProps2.xml><?xml version="1.0" encoding="utf-8"?>
<ds:datastoreItem xmlns:ds="http://schemas.openxmlformats.org/officeDocument/2006/customXml" ds:itemID="{7D987D66-EA28-4D75-9BBC-5D8B74471D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30270FBB-2C33-4959-96FC-C833F382EE0D}">
  <ds:schemaRefs>
    <ds:schemaRef ds:uri="http://www.w3.org/XML/1998/namespace"/>
    <ds:schemaRef ds:uri="http://schemas.microsoft.com/office/2006/documentManagement/types"/>
    <ds:schemaRef ds:uri="http://purl.org/dc/elements/1.1/"/>
    <ds:schemaRef ds:uri="http://schemas.microsoft.com/office/infopath/2007/PartnerControls"/>
    <ds:schemaRef ds:uri="http://purl.org/dc/terms/"/>
    <ds:schemaRef ds:uri="http://schemas.openxmlformats.org/package/2006/metadata/core-properti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2440</TotalTime>
  <Words>1100</Words>
  <Application>Microsoft Office PowerPoint</Application>
  <PresentationFormat>Widescreen</PresentationFormat>
  <Paragraphs>103</Paragraphs>
  <Slides>10</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7" baseType="lpstr">
      <vt:lpstr>Malgun Gothic</vt:lpstr>
      <vt:lpstr>MS Gothic</vt:lpstr>
      <vt:lpstr>Arial</vt:lpstr>
      <vt:lpstr>Arial Unicode MS</vt:lpstr>
      <vt:lpstr>Times New Roman</vt:lpstr>
      <vt:lpstr>1_Office 테마</vt:lpstr>
      <vt:lpstr>Microsoft Word 97 - 2003 Document</vt:lpstr>
      <vt:lpstr>802.11bn Timeline discussion</vt:lpstr>
      <vt:lpstr>Introduction</vt:lpstr>
      <vt:lpstr>11ax/be schedule review</vt:lpstr>
      <vt:lpstr>11bn schedule review</vt:lpstr>
      <vt:lpstr>D0.1 comment collection status</vt:lpstr>
      <vt:lpstr>TGbn Guidelines [2] / 802.11 WG Operation Manual [3]</vt:lpstr>
      <vt:lpstr>Time to Market</vt:lpstr>
      <vt:lpstr>Timeline for D1.0</vt:lpstr>
      <vt:lpstr>Conclusion</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802.11bn Timeline discussion</dc:title>
  <dc:creator>김서욱/Connectivity표준Lab(SR)/삼성전자</dc:creator>
  <cp:lastModifiedBy>Rubayet Shafin</cp:lastModifiedBy>
  <cp:revision>45</cp:revision>
  <dcterms:created xsi:type="dcterms:W3CDTF">2022-11-20T02:25:54Z</dcterms:created>
  <dcterms:modified xsi:type="dcterms:W3CDTF">2025-05-13T16:01:11Z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0x010100AFC7D636CF52B042A420BB32251C2449</vt:lpwstr>
  </property>
  <property fmtid="{D5CDD505-2E9C-101B-9397-08002B2CF9AE}" pid="3" name="FLCMData">
    <vt:lpwstr>4B170A416DEBFEA6CDCB093899A6986DD0930F7654C1C858F26C27ABEDF42B37F0BE5CBCC4473287508DA34A92220F94E9D83DB1A9EB4BBECFDAB873DC403F86</vt:lpwstr>
  </property>
</Properties>
</file>