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79" r:id="rId4"/>
    <p:sldId id="265" r:id="rId5"/>
    <p:sldId id="266" r:id="rId6"/>
    <p:sldId id="267" r:id="rId7"/>
    <p:sldId id="268" r:id="rId8"/>
    <p:sldId id="263" r:id="rId9"/>
    <p:sldId id="285" r:id="rId10"/>
    <p:sldId id="286" r:id="rId11"/>
    <p:sldId id="287" r:id="rId12"/>
    <p:sldId id="291" r:id="rId13"/>
    <p:sldId id="292" r:id="rId14"/>
    <p:sldId id="288" r:id="rId15"/>
    <p:sldId id="289" r:id="rId16"/>
    <p:sldId id="293" r:id="rId17"/>
    <p:sldId id="281" r:id="rId18"/>
    <p:sldId id="290" r:id="rId19"/>
    <p:sldId id="269" r:id="rId20"/>
    <p:sldId id="270" r:id="rId21"/>
    <p:sldId id="271" r:id="rId22"/>
    <p:sldId id="272" r:id="rId23"/>
    <p:sldId id="273" r:id="rId24"/>
    <p:sldId id="274" r:id="rId25"/>
    <p:sldId id="275" r:id="rId26"/>
    <p:sldId id="276" r:id="rId27"/>
    <p:sldId id="277" r:id="rId28"/>
    <p:sldId id="278" r:id="rId29"/>
    <p:sldId id="264"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p:cViewPr varScale="1">
        <p:scale>
          <a:sx n="62" d="100"/>
          <a:sy n="62" d="100"/>
        </p:scale>
        <p:origin x="54" y="5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25/09/17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72FC8D8-3B54-5AE6-8E0D-BA71EAC339B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F99959C-E281-38EB-B0F9-B9FAEE8AD7F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1C95745-9745-1618-3628-521FA716E712}"/>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200441E-9E4E-DE80-E899-CCE9D643088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CE1EF93-B11A-DD07-8B4B-5EF9E8FEAAE7}"/>
              </a:ext>
            </a:extLst>
          </p:cNvPr>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a:extLst>
              <a:ext uri="{FF2B5EF4-FFF2-40B4-BE49-F238E27FC236}">
                <a16:creationId xmlns:a16="http://schemas.microsoft.com/office/drawing/2014/main" id="{DB626635-C792-C68D-A771-D35918F3404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EFD72F6-AE6D-C870-D5C9-E84050362A7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60121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D2C08FE-E23B-2EB3-29B0-0609E6B751A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379A089-AC91-F81A-361A-F9E42D2D5E4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BFBFC16F-C577-3FA1-0297-00BF2950A5D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E263D394-5CD0-756B-E65F-00DB703B4A6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EC5355F-65E3-545D-910E-20F96B455684}"/>
              </a:ext>
            </a:extLst>
          </p:cNvPr>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a:extLst>
              <a:ext uri="{FF2B5EF4-FFF2-40B4-BE49-F238E27FC236}">
                <a16:creationId xmlns:a16="http://schemas.microsoft.com/office/drawing/2014/main" id="{5A4E33C0-E80E-0A94-EB45-A13FEA5B846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746040A-625B-851E-E0B4-52B50EF0A0A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97845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D9CECD2-5C6E-2F65-0FFE-62C6999B777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FD408C2-DD45-1786-A351-1DCE9125136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AFB55D3-E129-91E9-96CE-5C169F43B1B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5B14738-E566-AD2C-8727-FC1C58C0AAF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9ECFC99-179D-614C-D769-4A05785C1539}"/>
              </a:ext>
            </a:extLst>
          </p:cNvPr>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a:extLst>
              <a:ext uri="{FF2B5EF4-FFF2-40B4-BE49-F238E27FC236}">
                <a16:creationId xmlns:a16="http://schemas.microsoft.com/office/drawing/2014/main" id="{249427DF-A1F8-9C2F-5B69-B3A82B012C2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609EC2A-A96F-4733-DF58-F89988039D1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6262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FC7A474-55CB-6E45-97DC-61832FFA4B9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345BB8-971C-2F65-186C-7112BFEF88E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081784D-26F8-8843-4737-F810169E27F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73AEECC6-BDE7-4F08-358A-AE24B4C6C025}"/>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3143E0E-EEDB-7C09-3E03-453AF940A7D0}"/>
              </a:ext>
            </a:extLst>
          </p:cNvPr>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a:extLst>
              <a:ext uri="{FF2B5EF4-FFF2-40B4-BE49-F238E27FC236}">
                <a16:creationId xmlns:a16="http://schemas.microsoft.com/office/drawing/2014/main" id="{F9B6840A-BE7F-FC35-183F-E0D8856AE5F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ECF7366-15FA-2835-1C4F-1F4B107FF88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15741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01DF566-47BA-96C7-A232-4A9BB7803AF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A940689-08D3-9F91-16EF-EF7D77390B79}"/>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B3F218D-602E-3E73-4FF9-485E57025C3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6594A33E-AF46-E3AD-6279-94A68F8D524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DEFA328B-CBE9-ADA1-65C5-64B33A28029A}"/>
              </a:ext>
            </a:extLst>
          </p:cNvPr>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a:extLst>
              <a:ext uri="{FF2B5EF4-FFF2-40B4-BE49-F238E27FC236}">
                <a16:creationId xmlns:a16="http://schemas.microsoft.com/office/drawing/2014/main" id="{9F96E203-CA70-6EB3-A9A0-91D146D7F28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2AEAC2EF-0954-2996-7DE9-D44D35D2605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0777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F78E0A-9D4B-67BC-AD6F-70E9A739DA8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872D619-56A4-58D3-996B-FFB5CD3E9B2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ED0B678B-1E36-883B-42C8-ABD153F09105}"/>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35005E3-EDCB-A1EC-73A2-0D7C575360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3489A0C-59F6-9329-48DA-F845A261946A}"/>
              </a:ext>
            </a:extLst>
          </p:cNvPr>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a:extLst>
              <a:ext uri="{FF2B5EF4-FFF2-40B4-BE49-F238E27FC236}">
                <a16:creationId xmlns:a16="http://schemas.microsoft.com/office/drawing/2014/main" id="{2AAB7316-F64E-AC5E-3B3B-946CCFF990B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D84CCDB-90DC-7006-A599-5BC0E6F9A24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1382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5BAA200-D040-E85E-0D7D-35149A36D4A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6665340-8DD9-DCA3-C1CE-B9142E038EB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F5592DC7-229E-E2AE-EA68-2527A2ED34A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AA18B2DF-26F3-7C1F-094A-A35BB8C4FD52}"/>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069B390-95F0-0C81-7C62-6664619D9807}"/>
              </a:ext>
            </a:extLst>
          </p:cNvPr>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a:extLst>
              <a:ext uri="{FF2B5EF4-FFF2-40B4-BE49-F238E27FC236}">
                <a16:creationId xmlns:a16="http://schemas.microsoft.com/office/drawing/2014/main" id="{1987FF0E-34BE-3D27-CD01-52DA6EDBE86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E3A7CFD-B2D8-C0A0-4899-ABE7C90CD3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282608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10E30ED-E12C-B014-B698-827A8895E9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10A3676-B259-B2C5-52A4-5C38A5B8770E}"/>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C4EEAAA0-D6D1-8279-1A2E-9013AB18165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059AB9D-E078-7B08-4AF0-9E9771405B1D}"/>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BF405EF-E686-81FE-5586-51E005C75DA6}"/>
              </a:ext>
            </a:extLst>
          </p:cNvPr>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a:extLst>
              <a:ext uri="{FF2B5EF4-FFF2-40B4-BE49-F238E27FC236}">
                <a16:creationId xmlns:a16="http://schemas.microsoft.com/office/drawing/2014/main" id="{9623C36E-6FB5-794B-668C-E8D9A57358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A6940B8-D2C5-19BD-842A-B50482B0143D}"/>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56507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29BDF0F-60B9-8144-CDD4-B9EC386D209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B9D4B6B-8F54-1018-4E2D-37831BDFD3C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27F54BEB-3579-4131-AF83-E1842D1E96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5349BDB0-F7CE-6156-2FF0-C93B4829CFB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92CB261-F28C-76A2-8583-BA2AAF4575A0}"/>
              </a:ext>
            </a:extLst>
          </p:cNvPr>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a:extLst>
              <a:ext uri="{FF2B5EF4-FFF2-40B4-BE49-F238E27FC236}">
                <a16:creationId xmlns:a16="http://schemas.microsoft.com/office/drawing/2014/main" id="{E65A7D59-32F7-3CF3-4E54-666CBE83364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046C77F-15DF-295A-C5C3-AD9F28434A3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681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E19F468-A8FB-CB9F-1B2D-9FF6DA7FA54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97018A1-0AAE-C614-3654-79C2D35E515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6DB024D-5079-A987-F82F-E8B818354F7C}"/>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0A9ED44-BA89-B20B-445D-338A60670304}"/>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CC76F04D-6370-BB11-A403-7301AF9383EC}"/>
              </a:ext>
            </a:extLst>
          </p:cNvPr>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a:extLst>
              <a:ext uri="{FF2B5EF4-FFF2-40B4-BE49-F238E27FC236}">
                <a16:creationId xmlns:a16="http://schemas.microsoft.com/office/drawing/2014/main" id="{CD66725D-7CF4-7DB7-248E-DC6301FC8A1D}"/>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7C7C68C-217E-7A93-792A-72E2FA6B30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8545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8A5FD1D-9347-6150-8CAB-B26263DF86C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574CFA5-3950-CC4F-8C73-9D2EDE674F7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3088F8B-26AA-631D-F895-A07412E0F51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810B4E4-BE40-7F77-8B1E-5326265CFD99}"/>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95940890-03C5-E848-C9B3-1DDE07DE5FD4}"/>
              </a:ext>
            </a:extLst>
          </p:cNvPr>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a:extLst>
              <a:ext uri="{FF2B5EF4-FFF2-40B4-BE49-F238E27FC236}">
                <a16:creationId xmlns:a16="http://schemas.microsoft.com/office/drawing/2014/main" id="{9DE1D80E-1C2E-748E-CF57-698DDFBC633B}"/>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7A5F96E5-4B3E-C3D5-47DD-6A30B4B40F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27837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F5CD24-788D-A246-2A73-35EC68163F2E}"/>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352F8E6-19B4-D86E-6490-385136EDA7F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E46CB33-192D-4539-9F3A-0FEB17E15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C2BC9DE0-0692-0C1B-86BC-CA984577AF0B}"/>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2D05C217-545D-2D9C-FCA6-0D0A4673A4E1}"/>
              </a:ext>
            </a:extLst>
          </p:cNvPr>
          <p:cNvSpPr>
            <a:spLocks noGrp="1" noChangeArrowheads="1"/>
          </p:cNvSpPr>
          <p:nvPr>
            <p:ph type="sldNum"/>
          </p:nvPr>
        </p:nvSpPr>
        <p:spPr>
          <a:ln/>
        </p:spPr>
        <p:txBody>
          <a:bodyPr/>
          <a:lstStyle/>
          <a:p>
            <a:r>
              <a:rPr lang="en-US" dirty="0"/>
              <a:t>Page </a:t>
            </a:r>
            <a:fld id="{07B9ED38-6DD0-4691-9FC3-0BE6EBBA3E57}" type="slidenum">
              <a:rPr lang="en-US"/>
              <a:pPr/>
              <a:t>22</a:t>
            </a:fld>
            <a:endParaRPr lang="en-US" dirty="0"/>
          </a:p>
        </p:txBody>
      </p:sp>
      <p:sp>
        <p:nvSpPr>
          <p:cNvPr id="19457" name="Rectangle 1">
            <a:extLst>
              <a:ext uri="{FF2B5EF4-FFF2-40B4-BE49-F238E27FC236}">
                <a16:creationId xmlns:a16="http://schemas.microsoft.com/office/drawing/2014/main" id="{CF53711D-F44F-E671-54E3-7FB25B77A38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3F6C1376-D6F0-1019-53E6-DE5BF91AAE9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03034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DD6839F-E825-B6BD-CD7F-85E7D9E9F9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001E8FF-B389-2CEE-4FA5-0B8667920743}"/>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7C563B2-C196-FF19-8598-FE5332FCD5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EFBF8-077D-7B2E-CEF1-623376F618F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A346F533-F32E-D8FB-6103-1E6DA969212D}"/>
              </a:ext>
            </a:extLst>
          </p:cNvPr>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a:extLst>
              <a:ext uri="{FF2B5EF4-FFF2-40B4-BE49-F238E27FC236}">
                <a16:creationId xmlns:a16="http://schemas.microsoft.com/office/drawing/2014/main" id="{DF52CB27-A1BE-F962-329A-E89655EF8825}"/>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6A2A331-96A5-2182-0845-66E1C86DC92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578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5600CA9-0355-995B-B003-03357B0E4DB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89B4A8D-8654-400B-8CFB-4DAC6CB6887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735005A5-4840-AF8A-F01E-374830DA90C7}"/>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4761AD1-476E-8077-5776-69B07921760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7D8DB0B-FA30-A47F-99E1-7AB58CC3C306}"/>
              </a:ext>
            </a:extLst>
          </p:cNvPr>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a:extLst>
              <a:ext uri="{FF2B5EF4-FFF2-40B4-BE49-F238E27FC236}">
                <a16:creationId xmlns:a16="http://schemas.microsoft.com/office/drawing/2014/main" id="{EA71EB87-C5F4-9A67-8FED-A88251E4661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BEDE9FFF-40D7-16B9-6FF1-2A040E5563E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878130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AA4E5EB-EA32-4FCC-D900-CD4CF5870C5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609AE0D-1ABA-086C-3829-FBDA1B56CE24}"/>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9F3C68D-60FE-575B-6E26-1647B56C7106}"/>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BEC48D41-A20E-86BF-CE4C-A2013D94AE6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B1F23361-9B8B-1C1A-B89B-5F48E696EACA}"/>
              </a:ext>
            </a:extLst>
          </p:cNvPr>
          <p:cNvSpPr>
            <a:spLocks noGrp="1" noChangeArrowheads="1"/>
          </p:cNvSpPr>
          <p:nvPr>
            <p:ph type="sldNum"/>
          </p:nvPr>
        </p:nvSpPr>
        <p:spPr>
          <a:ln/>
        </p:spPr>
        <p:txBody>
          <a:bodyPr/>
          <a:lstStyle/>
          <a:p>
            <a:r>
              <a:rPr lang="en-US" dirty="0"/>
              <a:t>Page </a:t>
            </a:r>
            <a:fld id="{07B9ED38-6DD0-4691-9FC3-0BE6EBBA3E57}" type="slidenum">
              <a:rPr lang="en-US"/>
              <a:pPr/>
              <a:t>25</a:t>
            </a:fld>
            <a:endParaRPr lang="en-US" dirty="0"/>
          </a:p>
        </p:txBody>
      </p:sp>
      <p:sp>
        <p:nvSpPr>
          <p:cNvPr id="19457" name="Rectangle 1">
            <a:extLst>
              <a:ext uri="{FF2B5EF4-FFF2-40B4-BE49-F238E27FC236}">
                <a16:creationId xmlns:a16="http://schemas.microsoft.com/office/drawing/2014/main" id="{809EDB6A-AD5C-AFD8-C35F-09ABC1CE7FAC}"/>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2F7E94B1-0B55-EA81-E77D-3CF4E8E53B3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62567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6AB75C1-B918-78CF-27BE-813C9683C6D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AA1C3CC-A556-986E-6E1D-BA74FA3D2C2B}"/>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09743006-0053-E7FC-98F5-CF1E7D3AC031}"/>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C6CE8A3-0504-DEB2-3E7A-261A1E8ED323}"/>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3C42F13A-7ED5-651B-7C2F-2D3B93D75AFE}"/>
              </a:ext>
            </a:extLst>
          </p:cNvPr>
          <p:cNvSpPr>
            <a:spLocks noGrp="1" noChangeArrowheads="1"/>
          </p:cNvSpPr>
          <p:nvPr>
            <p:ph type="sldNum"/>
          </p:nvPr>
        </p:nvSpPr>
        <p:spPr>
          <a:ln/>
        </p:spPr>
        <p:txBody>
          <a:bodyPr/>
          <a:lstStyle/>
          <a:p>
            <a:r>
              <a:rPr lang="en-US" dirty="0"/>
              <a:t>Page </a:t>
            </a:r>
            <a:fld id="{07B9ED38-6DD0-4691-9FC3-0BE6EBBA3E57}" type="slidenum">
              <a:rPr lang="en-US"/>
              <a:pPr/>
              <a:t>26</a:t>
            </a:fld>
            <a:endParaRPr lang="en-US" dirty="0"/>
          </a:p>
        </p:txBody>
      </p:sp>
      <p:sp>
        <p:nvSpPr>
          <p:cNvPr id="19457" name="Rectangle 1">
            <a:extLst>
              <a:ext uri="{FF2B5EF4-FFF2-40B4-BE49-F238E27FC236}">
                <a16:creationId xmlns:a16="http://schemas.microsoft.com/office/drawing/2014/main" id="{892AA69A-E3EB-349D-E836-489D59CE02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6025D2DD-96BD-CC52-A1A1-23CAD03F24B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582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B5A13B0-68C6-04D6-C2D8-8722F3E3F00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0EF30599-73B7-483F-2489-F0BF007362CD}"/>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174025E0-7B23-9E12-9E0D-AD189F8107E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19DFAA1B-FE73-836F-A244-4A46C51BC1E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8D54D9EE-6256-A074-2C1A-E08359B7F3BC}"/>
              </a:ext>
            </a:extLst>
          </p:cNvPr>
          <p:cNvSpPr>
            <a:spLocks noGrp="1" noChangeArrowheads="1"/>
          </p:cNvSpPr>
          <p:nvPr>
            <p:ph type="sldNum"/>
          </p:nvPr>
        </p:nvSpPr>
        <p:spPr>
          <a:ln/>
        </p:spPr>
        <p:txBody>
          <a:bodyPr/>
          <a:lstStyle/>
          <a:p>
            <a:r>
              <a:rPr lang="en-US" dirty="0"/>
              <a:t>Page </a:t>
            </a:r>
            <a:fld id="{07B9ED38-6DD0-4691-9FC3-0BE6EBBA3E57}" type="slidenum">
              <a:rPr lang="en-US"/>
              <a:pPr/>
              <a:t>27</a:t>
            </a:fld>
            <a:endParaRPr lang="en-US" dirty="0"/>
          </a:p>
        </p:txBody>
      </p:sp>
      <p:sp>
        <p:nvSpPr>
          <p:cNvPr id="19457" name="Rectangle 1">
            <a:extLst>
              <a:ext uri="{FF2B5EF4-FFF2-40B4-BE49-F238E27FC236}">
                <a16:creationId xmlns:a16="http://schemas.microsoft.com/office/drawing/2014/main" id="{7BD9758B-24BC-DBF1-3130-979410F2D0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CEED273C-B0F5-BA71-925C-001ECB2496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7420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345C96F-BC92-77A2-6644-D84DAEFA1BF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DA23BA-4636-1D36-D440-C8E03040D590}"/>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BE71E1B-1B70-BCD4-6C0D-FB564BD911CE}"/>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32576E4C-D53C-15D0-2219-9757F2C3ADB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4BA2D649-524E-AB4D-EB49-0AB7C1F951E4}"/>
              </a:ext>
            </a:extLst>
          </p:cNvPr>
          <p:cNvSpPr>
            <a:spLocks noGrp="1" noChangeArrowheads="1"/>
          </p:cNvSpPr>
          <p:nvPr>
            <p:ph type="sldNum"/>
          </p:nvPr>
        </p:nvSpPr>
        <p:spPr>
          <a:ln/>
        </p:spPr>
        <p:txBody>
          <a:bodyPr/>
          <a:lstStyle/>
          <a:p>
            <a:r>
              <a:rPr lang="en-US" dirty="0"/>
              <a:t>Page </a:t>
            </a:r>
            <a:fld id="{07B9ED38-6DD0-4691-9FC3-0BE6EBBA3E57}" type="slidenum">
              <a:rPr lang="en-US"/>
              <a:pPr/>
              <a:t>28</a:t>
            </a:fld>
            <a:endParaRPr lang="en-US" dirty="0"/>
          </a:p>
        </p:txBody>
      </p:sp>
      <p:sp>
        <p:nvSpPr>
          <p:cNvPr id="19457" name="Rectangle 1">
            <a:extLst>
              <a:ext uri="{FF2B5EF4-FFF2-40B4-BE49-F238E27FC236}">
                <a16:creationId xmlns:a16="http://schemas.microsoft.com/office/drawing/2014/main" id="{6D8D2188-BADD-554E-CC05-2C88E28F481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a:extLst>
              <a:ext uri="{FF2B5EF4-FFF2-40B4-BE49-F238E27FC236}">
                <a16:creationId xmlns:a16="http://schemas.microsoft.com/office/drawing/2014/main" id="{092F80DD-FD94-EEB5-FCCA-C4A18B232A7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795491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136FB53-8CD6-1A6E-F164-749B7858AE2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C999550-F53A-93AB-A222-EFD6CD3958A8}"/>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5718F90E-680A-1516-52AC-FBB10AF9AD9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7B48BB1-A34E-F233-3EFF-DC00F6F5103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FBE6E5F5-2141-2637-A8C3-38D789A51E7D}"/>
              </a:ext>
            </a:extLst>
          </p:cNvPr>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a:extLst>
              <a:ext uri="{FF2B5EF4-FFF2-40B4-BE49-F238E27FC236}">
                <a16:creationId xmlns:a16="http://schemas.microsoft.com/office/drawing/2014/main" id="{3B8DBA83-ACDB-C1ED-AD84-4E73A4BAB45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78A9B83-B36D-AC69-704A-86BE2C5F7A1F}"/>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26182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F64F8DD-0A2C-C01D-E7EC-2D63A5A9C4B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8A58C31-9DDF-55BF-1CA2-8243462104C7}"/>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491F98E6-85F5-B1E0-471B-FA5998A280FA}"/>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8E85E224-68DA-5852-79B2-F200FA8DDCC8}"/>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0CA803C-09CA-C0B3-5095-D1A1EEDF602E}"/>
              </a:ext>
            </a:extLst>
          </p:cNvPr>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a:extLst>
              <a:ext uri="{FF2B5EF4-FFF2-40B4-BE49-F238E27FC236}">
                <a16:creationId xmlns:a16="http://schemas.microsoft.com/office/drawing/2014/main" id="{0D15681F-8A30-B071-E914-8639E169A67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CD21E2C8-8693-E0BD-80FE-86C67629332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519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18A9733-67EE-FFC0-252A-F09F68CEA28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F270B33-AA6A-4A92-90D3-25A8A96257BF}"/>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DC2FFE6F-C15A-67EA-B162-83703C14665F}"/>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F3192767-917A-F420-A789-694D5F4737DF}"/>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0CC16E71-18BF-7569-808F-A290BC176D51}"/>
              </a:ext>
            </a:extLst>
          </p:cNvPr>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a:extLst>
              <a:ext uri="{FF2B5EF4-FFF2-40B4-BE49-F238E27FC236}">
                <a16:creationId xmlns:a16="http://schemas.microsoft.com/office/drawing/2014/main" id="{72310F83-C1C3-BC61-8C3D-61BD612D21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4D5FC50-0720-56B0-37DB-CC9B8421216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8687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1BB9A3E6-640C-B711-3966-91E17DA35E0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B6DA566-4330-5AAA-9E64-F47200368035}"/>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6300D0D1-5E6B-E107-2029-26AF3964001B}"/>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9CE520B9-9023-151D-AD49-A7BE78B354DE}"/>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E8B663E5-A07C-BDA7-58FD-9544597F40BC}"/>
              </a:ext>
            </a:extLst>
          </p:cNvPr>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a:extLst>
              <a:ext uri="{FF2B5EF4-FFF2-40B4-BE49-F238E27FC236}">
                <a16:creationId xmlns:a16="http://schemas.microsoft.com/office/drawing/2014/main" id="{045C5A7B-926F-1761-4F34-B009747DFBF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196002A-0EED-3CCC-94A8-6682680906F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9254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F30419E-52E5-0B6E-A26E-86D11A58885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88BF2F6-9DB3-96DF-23BB-08D54C89DE61}"/>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A1B9FD60-6344-6560-CFCD-33E46E2DD704}"/>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97F3967-8F74-3589-3541-2BFA3B619A47}"/>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6D90FA0E-3D95-BD8B-D73E-4D7BC3E949F2}"/>
              </a:ext>
            </a:extLst>
          </p:cNvPr>
          <p:cNvSpPr>
            <a:spLocks noGrp="1" noChangeArrowheads="1"/>
          </p:cNvSpPr>
          <p:nvPr>
            <p:ph type="sldNum"/>
          </p:nvPr>
        </p:nvSpPr>
        <p:spPr>
          <a:ln/>
        </p:spPr>
        <p:txBody>
          <a:bodyPr/>
          <a:lstStyle/>
          <a:p>
            <a:r>
              <a:rPr lang="en-US" dirty="0"/>
              <a:t>Page </a:t>
            </a:r>
            <a:fld id="{35E0D7E8-EBB2-4683-98FD-8E18BC106EDA}" type="slidenum">
              <a:rPr lang="en-US"/>
              <a:pPr/>
              <a:t>7</a:t>
            </a:fld>
            <a:endParaRPr lang="en-US" dirty="0"/>
          </a:p>
        </p:txBody>
      </p:sp>
      <p:sp>
        <p:nvSpPr>
          <p:cNvPr id="18433" name="Rectangle 1">
            <a:extLst>
              <a:ext uri="{FF2B5EF4-FFF2-40B4-BE49-F238E27FC236}">
                <a16:creationId xmlns:a16="http://schemas.microsoft.com/office/drawing/2014/main" id="{46211296-889B-C088-FB78-63A6C872CAF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9F8E644E-4167-2707-8BFF-8B9FD25674F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67440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A28EBDEF-5855-67F0-889C-5BA0985B484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650F927-2A1C-FB50-3F65-A1899DFD2B12}"/>
              </a:ext>
            </a:extLst>
          </p:cNvPr>
          <p:cNvSpPr>
            <a:spLocks noGrp="1" noChangeArrowheads="1"/>
          </p:cNvSpPr>
          <p:nvPr>
            <p:ph type="hdr"/>
          </p:nvPr>
        </p:nvSpPr>
        <p:spPr>
          <a:ln/>
        </p:spPr>
        <p:txBody>
          <a:bodyPr/>
          <a:lstStyle/>
          <a:p>
            <a:r>
              <a:rPr lang="en-US" dirty="0"/>
              <a:t>doc.: IEEE 802.11-yy/xxxxr0</a:t>
            </a:r>
          </a:p>
        </p:txBody>
      </p:sp>
      <p:sp>
        <p:nvSpPr>
          <p:cNvPr id="5" name="Rectangle 3">
            <a:extLst>
              <a:ext uri="{FF2B5EF4-FFF2-40B4-BE49-F238E27FC236}">
                <a16:creationId xmlns:a16="http://schemas.microsoft.com/office/drawing/2014/main" id="{93094B2E-293B-ED22-57E8-44B920A6FF80}"/>
              </a:ext>
            </a:extLst>
          </p:cNvPr>
          <p:cNvSpPr>
            <a:spLocks noGrp="1" noChangeArrowheads="1"/>
          </p:cNvSpPr>
          <p:nvPr>
            <p:ph type="dt"/>
          </p:nvPr>
        </p:nvSpPr>
        <p:spPr>
          <a:ln/>
        </p:spPr>
        <p:txBody>
          <a:bodyPr/>
          <a:lstStyle/>
          <a:p>
            <a:r>
              <a:rPr lang="en-US" dirty="0"/>
              <a:t>Month Year</a:t>
            </a:r>
          </a:p>
        </p:txBody>
      </p:sp>
      <p:sp>
        <p:nvSpPr>
          <p:cNvPr id="6" name="Rectangle 6">
            <a:extLst>
              <a:ext uri="{FF2B5EF4-FFF2-40B4-BE49-F238E27FC236}">
                <a16:creationId xmlns:a16="http://schemas.microsoft.com/office/drawing/2014/main" id="{D68E4515-A982-D30E-F65F-DF23C63A9156}"/>
              </a:ext>
            </a:extLst>
          </p:cNvPr>
          <p:cNvSpPr>
            <a:spLocks noGrp="1" noChangeArrowheads="1"/>
          </p:cNvSpPr>
          <p:nvPr>
            <p:ph type="ftr"/>
          </p:nvPr>
        </p:nvSpPr>
        <p:spPr>
          <a:ln/>
        </p:spPr>
        <p:txBody>
          <a:bodyPr/>
          <a:lstStyle/>
          <a:p>
            <a:r>
              <a:rPr lang="en-US" dirty="0"/>
              <a:t>John Doe, Some Company</a:t>
            </a:r>
          </a:p>
        </p:txBody>
      </p:sp>
      <p:sp>
        <p:nvSpPr>
          <p:cNvPr id="7" name="Rectangle 7">
            <a:extLst>
              <a:ext uri="{FF2B5EF4-FFF2-40B4-BE49-F238E27FC236}">
                <a16:creationId xmlns:a16="http://schemas.microsoft.com/office/drawing/2014/main" id="{7186EBE6-D913-9D92-E59B-C20D92789A02}"/>
              </a:ext>
            </a:extLst>
          </p:cNvPr>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a:extLst>
              <a:ext uri="{FF2B5EF4-FFF2-40B4-BE49-F238E27FC236}">
                <a16:creationId xmlns:a16="http://schemas.microsoft.com/office/drawing/2014/main" id="{AF5F770B-20B0-4626-CDA7-5A1EAE9A4D8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D0209A7-345F-E0D3-81DA-21EB8635A78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9125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FF1AA46-F749-E10D-BDE8-57720A9C4936}"/>
              </a:ext>
            </a:extLst>
          </p:cNvPr>
          <p:cNvSpPr txBox="1">
            <a:spLocks/>
          </p:cNvSpPr>
          <p:nvPr userDrawn="1"/>
        </p:nvSpPr>
        <p:spPr bwMode="auto">
          <a:xfrm>
            <a:off x="1066800" y="281782"/>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802.11-25/0923r4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08050" y="461990"/>
            <a:ext cx="10475384"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Changes to 802.11 Definitions Based on 802-2024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7" name="Footer Placeholder 4"/>
          <p:cNvSpPr>
            <a:spLocks noGrp="1"/>
          </p:cNvSpPr>
          <p:nvPr>
            <p:ph type="ftr" idx="11"/>
          </p:nvPr>
        </p:nvSpPr>
        <p:spPr/>
        <p:txBody>
          <a:bodyPr/>
          <a:lstStyle/>
          <a:p>
            <a:r>
              <a:rPr lang="en-GB"/>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579154"/>
              </p:ext>
            </p:extLst>
          </p:nvPr>
        </p:nvGraphicFramePr>
        <p:xfrm>
          <a:off x="987425" y="2378075"/>
          <a:ext cx="10171113" cy="2471738"/>
        </p:xfrm>
        <a:graphic>
          <a:graphicData uri="http://schemas.openxmlformats.org/presentationml/2006/ole">
            <mc:AlternateContent xmlns:mc="http://schemas.openxmlformats.org/markup-compatibility/2006">
              <mc:Choice xmlns:v="urn:schemas-microsoft-com:vml" Requires="v">
                <p:oleObj name="Document" r:id="rId3" imgW="10439485" imgH="2541999" progId="Word.Document.8">
                  <p:embed/>
                </p:oleObj>
              </mc:Choice>
              <mc:Fallback>
                <p:oleObj name="Document" r:id="rId3" imgW="10439485" imgH="2541999" progId="Word.Document.8">
                  <p:embed/>
                  <p:pic>
                    <p:nvPicPr>
                      <p:cNvPr id="3075" name="Object 3"/>
                      <p:cNvPicPr>
                        <a:picLocks noChangeAspect="1" noChangeArrowheads="1"/>
                      </p:cNvPicPr>
                      <p:nvPr/>
                    </p:nvPicPr>
                    <p:blipFill>
                      <a:blip r:embed="rId4"/>
                      <a:srcRect/>
                      <a:stretch>
                        <a:fillRect/>
                      </a:stretch>
                    </p:blipFill>
                    <p:spPr bwMode="auto">
                      <a:xfrm>
                        <a:off x="987425" y="2378075"/>
                        <a:ext cx="10171113" cy="24717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1D6C5-BE9E-D38A-A529-CAD47927F8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AB220-F0E2-4835-CCCB-9DB16F5D7933}"/>
              </a:ext>
            </a:extLst>
          </p:cNvPr>
          <p:cNvSpPr>
            <a:spLocks noGrp="1"/>
          </p:cNvSpPr>
          <p:nvPr>
            <p:ph type="title"/>
          </p:nvPr>
        </p:nvSpPr>
        <p:spPr>
          <a:xfrm>
            <a:off x="914401" y="685801"/>
            <a:ext cx="10361084" cy="457199"/>
          </a:xfrm>
        </p:spPr>
        <p:txBody>
          <a:bodyPr/>
          <a:lstStyle/>
          <a:p>
            <a:r>
              <a:rPr lang="en-GB" dirty="0"/>
              <a:t>Access Domain – Modified (2/7)</a:t>
            </a:r>
          </a:p>
        </p:txBody>
      </p:sp>
      <p:sp>
        <p:nvSpPr>
          <p:cNvPr id="9218" name="Rectangle 2">
            <a:extLst>
              <a:ext uri="{FF2B5EF4-FFF2-40B4-BE49-F238E27FC236}">
                <a16:creationId xmlns:a16="http://schemas.microsoft.com/office/drawing/2014/main" id="{3D7FE0AA-FC46-DB83-20BC-32D17CE36191}"/>
              </a:ext>
            </a:extLst>
          </p:cNvPr>
          <p:cNvSpPr>
            <a:spLocks noGrp="1" noChangeArrowheads="1"/>
          </p:cNvSpPr>
          <p:nvPr>
            <p:ph idx="1"/>
          </p:nvPr>
        </p:nvSpPr>
        <p:spPr>
          <a:xfrm>
            <a:off x="609600" y="1222376"/>
            <a:ext cx="10972800" cy="5178423"/>
          </a:xfrm>
          <a:ln/>
        </p:spPr>
        <p:txBody>
          <a:bodyPr/>
          <a:lstStyle/>
          <a:p>
            <a:pPr>
              <a:buFont typeface="Times New Roman" pitchFamily="16" charset="0"/>
              <a:buChar char="•"/>
            </a:pPr>
            <a:r>
              <a:rPr lang="en-US" dirty="0"/>
              <a:t>4 instances of “access domain” in IEEE Std 802.11-2024:</a:t>
            </a:r>
          </a:p>
          <a:p>
            <a:pPr lvl="1"/>
            <a:r>
              <a:rPr lang="en-US" sz="2400" dirty="0"/>
              <a:t>Definition of ESS, “</a:t>
            </a:r>
            <a:r>
              <a:rPr lang="en-US" sz="2400" b="0" dirty="0"/>
              <a:t>an ESS appears as a single IEEE Std 802™ access domain to the logical link control (LLC) sublayer.”  And, similar concept/wording in 4.3.5.2 (2x).</a:t>
            </a:r>
            <a:endParaRPr lang="en-US" sz="2400" dirty="0"/>
          </a:p>
          <a:p>
            <a:pPr marL="457200" lvl="1" indent="0"/>
            <a:r>
              <a:rPr lang="en-US" sz="2400" dirty="0"/>
              <a:t>14.2.1, “The MBSS appears as a single access domain.”</a:t>
            </a:r>
          </a:p>
          <a:p>
            <a:pPr marL="342900" lvl="1" indent="-342900">
              <a:spcBef>
                <a:spcPts val="600"/>
              </a:spcBef>
              <a:buFont typeface="Times New Roman" pitchFamily="16" charset="0"/>
              <a:buChar char="•"/>
            </a:pPr>
            <a:r>
              <a:rPr lang="en-GB" sz="2400" dirty="0">
                <a:cs typeface="+mn-cs"/>
              </a:rPr>
              <a:t>Properties of the DS (and therefore an ESS): </a:t>
            </a:r>
          </a:p>
          <a:p>
            <a:pPr marL="742950" lvl="2" indent="-342900">
              <a:spcBef>
                <a:spcPts val="600"/>
              </a:spcBef>
              <a:buFont typeface="Times New Roman" pitchFamily="16" charset="0"/>
              <a:buChar char="•"/>
            </a:pPr>
            <a:r>
              <a:rPr lang="en-GB" sz="2400" dirty="0">
                <a:cs typeface="+mn-cs"/>
              </a:rPr>
              <a:t>It interconnects one or more 802.11 access domains, while hiding location and mobility of end devices, from the peer end devices and the network beyond the Portal.  This </a:t>
            </a:r>
            <a:r>
              <a:rPr lang="en-GB" sz="2400" i="1" dirty="0">
                <a:cs typeface="+mn-cs"/>
              </a:rPr>
              <a:t>transparency</a:t>
            </a:r>
            <a:r>
              <a:rPr lang="en-GB" sz="2400" dirty="0">
                <a:cs typeface="+mn-cs"/>
              </a:rPr>
              <a:t> of STA mobility (to the upper layers) is key to the concepts introduced in subclause 4.3.</a:t>
            </a:r>
          </a:p>
          <a:p>
            <a:pPr marL="742950" lvl="2" indent="-342900">
              <a:spcBef>
                <a:spcPts val="600"/>
              </a:spcBef>
              <a:buFont typeface="Times New Roman" pitchFamily="16" charset="0"/>
              <a:buChar char="•"/>
            </a:pPr>
            <a:r>
              <a:rPr lang="en-GB" sz="2400" dirty="0">
                <a:cs typeface="+mn-cs"/>
              </a:rPr>
              <a:t>Although potentially implemented with any protocols, including upper layer protocols (DLL or above), the upper layers within each communicating end station are not aware of DS operation, nor of peer end station location or mobility.</a:t>
            </a:r>
            <a:endParaRPr lang="en-US" sz="2400" dirty="0">
              <a:cs typeface="+mn-cs"/>
            </a:endParaRPr>
          </a:p>
        </p:txBody>
      </p:sp>
      <p:sp>
        <p:nvSpPr>
          <p:cNvPr id="6" name="Slide Number Placeholder 5">
            <a:extLst>
              <a:ext uri="{FF2B5EF4-FFF2-40B4-BE49-F238E27FC236}">
                <a16:creationId xmlns:a16="http://schemas.microsoft.com/office/drawing/2014/main" id="{C57A85C8-8182-90D5-6EF8-56064CCCE3DC}"/>
              </a:ext>
            </a:extLst>
          </p:cNvPr>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a:extLst>
              <a:ext uri="{FF2B5EF4-FFF2-40B4-BE49-F238E27FC236}">
                <a16:creationId xmlns:a16="http://schemas.microsoft.com/office/drawing/2014/main" id="{2A12FC81-797D-4DBF-1FBE-941EDF17706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C41E445C-A89A-04B1-666E-B3075B768B6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32707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23C4B9-F949-63D2-855A-32CE0B12D2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7C008D-97F0-A41E-57B2-015C090E8BF3}"/>
              </a:ext>
            </a:extLst>
          </p:cNvPr>
          <p:cNvSpPr>
            <a:spLocks noGrp="1"/>
          </p:cNvSpPr>
          <p:nvPr>
            <p:ph type="title"/>
          </p:nvPr>
        </p:nvSpPr>
        <p:spPr>
          <a:xfrm>
            <a:off x="914401" y="685801"/>
            <a:ext cx="10361084" cy="457199"/>
          </a:xfrm>
        </p:spPr>
        <p:txBody>
          <a:bodyPr/>
          <a:lstStyle/>
          <a:p>
            <a:r>
              <a:rPr lang="en-GB" dirty="0"/>
              <a:t>Access Domain – Modified (3/7)</a:t>
            </a:r>
          </a:p>
        </p:txBody>
      </p:sp>
      <p:sp>
        <p:nvSpPr>
          <p:cNvPr id="9218" name="Rectangle 2">
            <a:extLst>
              <a:ext uri="{FF2B5EF4-FFF2-40B4-BE49-F238E27FC236}">
                <a16:creationId xmlns:a16="http://schemas.microsoft.com/office/drawing/2014/main" id="{9FBA708E-0DBD-3DA2-1629-22CB92AA2E61}"/>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GB" sz="2400" dirty="0"/>
              <a:t>Our uses with/for ESS and DS seem more correctly to be similar to a “LAN”, per IEEE Std 802 and IEEE </a:t>
            </a:r>
            <a:r>
              <a:rPr lang="en-GB" sz="2400" dirty="0" err="1"/>
              <a:t>Stds</a:t>
            </a:r>
            <a:r>
              <a:rPr lang="en-GB" sz="2400" dirty="0"/>
              <a:t> 802.1Q and 802.1X.  IEEE Std 802 is bit vague on this term.  But, in 802.1X-2020, there is a NOTE that includes, “</a:t>
            </a:r>
            <a:r>
              <a:rPr lang="en-US" sz="2400" dirty="0"/>
              <a:t>The term Local Area Network and the abbreviation LAN are used exclusively to refer to an individual LAN specified by a MAC technology without the inclusion of Bridges.</a:t>
            </a:r>
            <a:r>
              <a:rPr lang="en-GB" sz="2400" dirty="0"/>
              <a:t>”</a:t>
            </a:r>
          </a:p>
          <a:p>
            <a:pPr marL="342900" lvl="1" indent="-342900">
              <a:spcBef>
                <a:spcPts val="600"/>
              </a:spcBef>
              <a:buFont typeface="Times New Roman" pitchFamily="16" charset="0"/>
              <a:buChar char="•"/>
            </a:pPr>
            <a:r>
              <a:rPr lang="en-GB" sz="2400" dirty="0">
                <a:cs typeface="+mn-cs"/>
              </a:rPr>
              <a:t>So, is an ESS an “individual LAN (</a:t>
            </a:r>
            <a:r>
              <a:rPr lang="en-US" sz="2400" dirty="0"/>
              <a:t>without the inclusion of Bridges)”</a:t>
            </a:r>
            <a:r>
              <a:rPr lang="en-GB" sz="2400" dirty="0">
                <a:cs typeface="+mn-cs"/>
              </a:rPr>
              <a:t>?</a:t>
            </a:r>
          </a:p>
          <a:p>
            <a:pPr marL="342900" lvl="1" indent="-342900">
              <a:spcBef>
                <a:spcPts val="600"/>
              </a:spcBef>
              <a:buFont typeface="Times New Roman" pitchFamily="16" charset="0"/>
              <a:buChar char="•"/>
            </a:pPr>
            <a:r>
              <a:rPr lang="en-GB" sz="2400" dirty="0">
                <a:cs typeface="+mn-cs"/>
              </a:rPr>
              <a:t>But, is a DS a “bridge” (note, lower-case ‘b’, not an 802.1Q Bridge!)?</a:t>
            </a:r>
          </a:p>
          <a:p>
            <a:pPr marL="342900" lvl="1" indent="-342900">
              <a:spcBef>
                <a:spcPts val="600"/>
              </a:spcBef>
              <a:buFont typeface="Times New Roman" pitchFamily="16" charset="0"/>
              <a:buChar char="•"/>
            </a:pPr>
            <a:r>
              <a:rPr lang="en-GB" sz="2400" dirty="0">
                <a:cs typeface="+mn-cs"/>
              </a:rPr>
              <a:t>So, being very pedantic (</a:t>
            </a:r>
            <a:r>
              <a:rPr lang="en-GB" sz="2400" b="1" dirty="0">
                <a:cs typeface="+mn-cs"/>
              </a:rPr>
              <a:t>and probably needs very careful explanation and NOTEs</a:t>
            </a:r>
            <a:r>
              <a:rPr lang="en-GB" sz="2400" dirty="0">
                <a:cs typeface="+mn-cs"/>
              </a:rPr>
              <a:t>) an ESS including a DS (bridge) is still an “individual LAN”, right?</a:t>
            </a:r>
          </a:p>
          <a:p>
            <a:pPr marL="342900" lvl="1" indent="-342900">
              <a:spcBef>
                <a:spcPts val="600"/>
              </a:spcBef>
              <a:buFont typeface="Times New Roman" pitchFamily="16" charset="0"/>
              <a:buChar char="•"/>
            </a:pPr>
            <a:r>
              <a:rPr lang="en-GB" sz="2400" dirty="0">
                <a:cs typeface="+mn-cs"/>
              </a:rPr>
              <a:t>Bottom line: Is “individual LAN” the term we’re looking for, for the ESS (and the bridging function of the DS), while allowing multiple access domains within the ESS?  So, “</a:t>
            </a:r>
            <a:r>
              <a:rPr lang="en-US" sz="2400" dirty="0"/>
              <a:t>an ESS, optionally adding the DS,</a:t>
            </a:r>
            <a:r>
              <a:rPr lang="en-US" dirty="0"/>
              <a:t> 351756</a:t>
            </a:r>
            <a:r>
              <a:rPr lang="en-US" sz="2400" dirty="0"/>
              <a:t> 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  Is that right/best?</a:t>
            </a:r>
            <a:endParaRPr lang="en-GB" sz="2400" dirty="0">
              <a:cs typeface="+mn-cs"/>
            </a:endParaRPr>
          </a:p>
          <a:p>
            <a:pPr marL="342900" lvl="1" indent="-342900">
              <a:spcBef>
                <a:spcPts val="600"/>
              </a:spcBef>
              <a:buFont typeface="Times New Roman" pitchFamily="16" charset="0"/>
              <a:buChar char="•"/>
            </a:pPr>
            <a:endParaRPr lang="en-US" sz="2400" dirty="0">
              <a:cs typeface="+mn-cs"/>
            </a:endParaRPr>
          </a:p>
        </p:txBody>
      </p:sp>
      <p:sp>
        <p:nvSpPr>
          <p:cNvPr id="6" name="Slide Number Placeholder 5">
            <a:extLst>
              <a:ext uri="{FF2B5EF4-FFF2-40B4-BE49-F238E27FC236}">
                <a16:creationId xmlns:a16="http://schemas.microsoft.com/office/drawing/2014/main" id="{4405559C-565E-3B10-D162-E3468DAD6970}"/>
              </a:ext>
            </a:extLst>
          </p:cNvPr>
          <p:cNvSpPr>
            <a:spLocks noGrp="1"/>
          </p:cNvSpPr>
          <p:nvPr>
            <p:ph type="sldNum" idx="12"/>
          </p:nvPr>
        </p:nvSpPr>
        <p:spPr/>
        <p:txBody>
          <a:bodyPr/>
          <a:lstStyle/>
          <a:p>
            <a:r>
              <a:rPr lang="en-GB" dirty="0"/>
              <a:t>Slide </a:t>
            </a:r>
            <a:fld id="{8DC72EFA-1DF8-481C-8B66-C8A1D5DAFDEA}" type="slidenum">
              <a:rPr lang="en-GB"/>
              <a:pPr/>
              <a:t>11</a:t>
            </a:fld>
            <a:endParaRPr lang="en-GB" dirty="0"/>
          </a:p>
        </p:txBody>
      </p:sp>
      <p:sp>
        <p:nvSpPr>
          <p:cNvPr id="5" name="Footer Placeholder 4">
            <a:extLst>
              <a:ext uri="{FF2B5EF4-FFF2-40B4-BE49-F238E27FC236}">
                <a16:creationId xmlns:a16="http://schemas.microsoft.com/office/drawing/2014/main" id="{8BB1F339-563A-048D-6F8E-5008CD84E201}"/>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CDE0D6-C296-1069-52EC-8AA281574AA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735585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2CCF8-2143-2B4E-4B1B-67D3A87339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8D2283-0E91-C9AC-5AEB-00118B81F27F}"/>
              </a:ext>
            </a:extLst>
          </p:cNvPr>
          <p:cNvSpPr>
            <a:spLocks noGrp="1"/>
          </p:cNvSpPr>
          <p:nvPr>
            <p:ph type="title"/>
          </p:nvPr>
        </p:nvSpPr>
        <p:spPr>
          <a:xfrm>
            <a:off x="914401" y="685801"/>
            <a:ext cx="10361084" cy="457199"/>
          </a:xfrm>
        </p:spPr>
        <p:txBody>
          <a:bodyPr/>
          <a:lstStyle/>
          <a:p>
            <a:r>
              <a:rPr lang="en-GB" dirty="0"/>
              <a:t>Access Domain – Modified (4/7)</a:t>
            </a:r>
          </a:p>
        </p:txBody>
      </p:sp>
      <p:sp>
        <p:nvSpPr>
          <p:cNvPr id="9218" name="Rectangle 2">
            <a:extLst>
              <a:ext uri="{FF2B5EF4-FFF2-40B4-BE49-F238E27FC236}">
                <a16:creationId xmlns:a16="http://schemas.microsoft.com/office/drawing/2014/main" id="{C6FC64B3-2B89-DB43-7ED0-00E2041C0700}"/>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t>First try:</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an ESS, optionally adding the DS,</a:t>
            </a:r>
            <a:r>
              <a:rPr lang="en-US" dirty="0"/>
              <a:t> </a:t>
            </a:r>
            <a:r>
              <a:rPr lang="en-US" sz="2400" dirty="0"/>
              <a:t>appears as a </a:t>
            </a:r>
            <a:r>
              <a:rPr lang="en-US" sz="2400" strike="sngStrike" dirty="0"/>
              <a:t>single IEEE Std 802™ access domain</a:t>
            </a:r>
            <a:r>
              <a:rPr lang="en-US" sz="2400" dirty="0"/>
              <a:t> </a:t>
            </a:r>
            <a:r>
              <a:rPr lang="en-US" sz="2400" u="sng" dirty="0"/>
              <a:t>individual LAN </a:t>
            </a:r>
            <a:r>
              <a:rPr lang="en-US" sz="2400" dirty="0"/>
              <a:t>to the logical link control (LLC) sublayer, and to [802.1Q] Bridges.</a:t>
            </a:r>
          </a:p>
          <a:p>
            <a:pPr marL="342900" lvl="1" indent="-342900">
              <a:spcBef>
                <a:spcPts val="600"/>
              </a:spcBef>
              <a:buFont typeface="Times New Roman" pitchFamily="16" charset="0"/>
              <a:buChar char="•"/>
            </a:pPr>
            <a:r>
              <a:rPr lang="en-US" sz="2400" b="1" dirty="0">
                <a:cs typeface="+mn-cs"/>
              </a:rPr>
              <a:t>individual LAN: </a:t>
            </a:r>
            <a:r>
              <a:rPr lang="en-US" sz="2400" dirty="0">
                <a:cs typeface="+mn-cs"/>
              </a:rPr>
              <a:t>A LAN consisting of a single </a:t>
            </a:r>
            <a:r>
              <a:rPr lang="en-US" sz="2400" dirty="0"/>
              <a:t>MAC technology interconnecting the stations without the inclusion of a bridging function.</a:t>
            </a:r>
          </a:p>
        </p:txBody>
      </p:sp>
      <p:sp>
        <p:nvSpPr>
          <p:cNvPr id="6" name="Slide Number Placeholder 5">
            <a:extLst>
              <a:ext uri="{FF2B5EF4-FFF2-40B4-BE49-F238E27FC236}">
                <a16:creationId xmlns:a16="http://schemas.microsoft.com/office/drawing/2014/main" id="{9C884423-432B-F954-6684-72F65F7704DA}"/>
              </a:ext>
            </a:extLst>
          </p:cNvPr>
          <p:cNvSpPr>
            <a:spLocks noGrp="1"/>
          </p:cNvSpPr>
          <p:nvPr>
            <p:ph type="sldNum" idx="12"/>
          </p:nvPr>
        </p:nvSpPr>
        <p:spPr/>
        <p:txBody>
          <a:bodyPr/>
          <a:lstStyle/>
          <a:p>
            <a:r>
              <a:rPr lang="en-GB" dirty="0"/>
              <a:t>Slide </a:t>
            </a:r>
            <a:fld id="{8DC72EFA-1DF8-481C-8B66-C8A1D5DAFDEA}" type="slidenum">
              <a:rPr lang="en-GB"/>
              <a:pPr/>
              <a:t>12</a:t>
            </a:fld>
            <a:endParaRPr lang="en-GB" dirty="0"/>
          </a:p>
        </p:txBody>
      </p:sp>
      <p:sp>
        <p:nvSpPr>
          <p:cNvPr id="5" name="Footer Placeholder 4">
            <a:extLst>
              <a:ext uri="{FF2B5EF4-FFF2-40B4-BE49-F238E27FC236}">
                <a16:creationId xmlns:a16="http://schemas.microsoft.com/office/drawing/2014/main" id="{203A1585-C4BE-D7FA-FC44-197C547A68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D1E55940-BFBA-CC24-DF1B-959A1831E36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7" name="TextBox 6">
            <a:extLst>
              <a:ext uri="{FF2B5EF4-FFF2-40B4-BE49-F238E27FC236}">
                <a16:creationId xmlns:a16="http://schemas.microsoft.com/office/drawing/2014/main" id="{CC54ABCB-CC5B-CD7A-8ED6-3110663A4787}"/>
              </a:ext>
            </a:extLst>
          </p:cNvPr>
          <p:cNvSpPr txBox="1"/>
          <p:nvPr/>
        </p:nvSpPr>
        <p:spPr>
          <a:xfrm>
            <a:off x="3047464" y="3285100"/>
            <a:ext cx="6094926" cy="461665"/>
          </a:xfrm>
          <a:prstGeom prst="rect">
            <a:avLst/>
          </a:prstGeom>
          <a:noFill/>
        </p:spPr>
        <p:txBody>
          <a:bodyPr wrap="square">
            <a:spAutoFit/>
          </a:bodyPr>
          <a:lstStyle/>
          <a:p>
            <a:pPr marL="342900" lvl="1" indent="-342900">
              <a:spcBef>
                <a:spcPts val="600"/>
              </a:spcBef>
              <a:buFont typeface="Times New Roman" pitchFamily="16" charset="0"/>
              <a:buChar char="•"/>
            </a:pPr>
            <a:endParaRPr lang="en-US" sz="2400" u="sng" dirty="0">
              <a:cs typeface="+mn-cs"/>
            </a:endParaRPr>
          </a:p>
        </p:txBody>
      </p:sp>
    </p:spTree>
    <p:extLst>
      <p:ext uri="{BB962C8B-B14F-4D97-AF65-F5344CB8AC3E}">
        <p14:creationId xmlns:p14="http://schemas.microsoft.com/office/powerpoint/2010/main" val="32052389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85A66-B289-2A68-F37B-9ADFF793B0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3857DB-893C-8BA2-91B2-1B50DC673FA7}"/>
              </a:ext>
            </a:extLst>
          </p:cNvPr>
          <p:cNvSpPr>
            <a:spLocks noGrp="1"/>
          </p:cNvSpPr>
          <p:nvPr>
            <p:ph type="title"/>
          </p:nvPr>
        </p:nvSpPr>
        <p:spPr>
          <a:xfrm>
            <a:off x="914401" y="685801"/>
            <a:ext cx="10361084" cy="457199"/>
          </a:xfrm>
        </p:spPr>
        <p:txBody>
          <a:bodyPr/>
          <a:lstStyle/>
          <a:p>
            <a:r>
              <a:rPr lang="en-GB" dirty="0"/>
              <a:t>Access Domain – Modified (5/7)</a:t>
            </a:r>
          </a:p>
        </p:txBody>
      </p:sp>
      <p:sp>
        <p:nvSpPr>
          <p:cNvPr id="9218" name="Rectangle 2">
            <a:extLst>
              <a:ext uri="{FF2B5EF4-FFF2-40B4-BE49-F238E27FC236}">
                <a16:creationId xmlns:a16="http://schemas.microsoft.com/office/drawing/2014/main" id="{3741D407-1E9D-8C59-E4A0-563F2C098606}"/>
              </a:ext>
            </a:extLst>
          </p:cNvPr>
          <p:cNvSpPr>
            <a:spLocks noGrp="1" noChangeArrowheads="1"/>
          </p:cNvSpPr>
          <p:nvPr>
            <p:ph idx="1"/>
          </p:nvPr>
        </p:nvSpPr>
        <p:spPr>
          <a:xfrm>
            <a:off x="609600" y="1222376"/>
            <a:ext cx="11125200" cy="5178423"/>
          </a:xfrm>
          <a:ln/>
        </p:spPr>
        <p:txBody>
          <a:bodyPr/>
          <a:lstStyle/>
          <a:p>
            <a:pPr marL="342900" lvl="1" indent="-342900">
              <a:spcBef>
                <a:spcPts val="600"/>
              </a:spcBef>
              <a:buFont typeface="Times New Roman" pitchFamily="16" charset="0"/>
              <a:buChar char="•"/>
            </a:pPr>
            <a:r>
              <a:rPr lang="en-US" sz="2400" u="sng" dirty="0">
                <a:cs typeface="+mn-cs"/>
              </a:rPr>
              <a:t>Alternative:</a:t>
            </a:r>
          </a:p>
          <a:p>
            <a:pPr marL="342900" lvl="1" indent="-342900">
              <a:spcBef>
                <a:spcPts val="600"/>
              </a:spcBef>
              <a:buFont typeface="Times New Roman" pitchFamily="16" charset="0"/>
              <a:buChar char="•"/>
            </a:pPr>
            <a:r>
              <a:rPr lang="en-US" sz="2400" b="1" dirty="0"/>
              <a:t>extended service set (ESS):</a:t>
            </a:r>
            <a:r>
              <a:rPr lang="en-US" sz="2400" dirty="0"/>
              <a:t> A set of one or more basic service sets (BSSs) that are interconnected by a single distribution system (DS); the ESS does not include the interconnecting DS</a:t>
            </a:r>
          </a:p>
          <a:p>
            <a:pPr marL="342900" lvl="1" indent="-342900">
              <a:spcBef>
                <a:spcPts val="600"/>
              </a:spcBef>
              <a:buFont typeface="Times New Roman" pitchFamily="16" charset="0"/>
              <a:buChar char="•"/>
            </a:pPr>
            <a:r>
              <a:rPr lang="en-US" sz="2400" dirty="0">
                <a:cs typeface="+mn-cs"/>
              </a:rPr>
              <a:t>&lt;And, somewhere, in the ESS discussion in body text, note that the ESS appears as a single “individual LAN” [describe what we mean by that] to the LLC.&gt;</a:t>
            </a:r>
          </a:p>
          <a:p>
            <a:pPr marL="342900" lvl="1" indent="-342900">
              <a:spcBef>
                <a:spcPts val="600"/>
              </a:spcBef>
              <a:buFont typeface="Times New Roman" pitchFamily="16" charset="0"/>
              <a:buChar char="•"/>
            </a:pPr>
            <a:endParaRPr lang="en-US" sz="2400" dirty="0">
              <a:cs typeface="+mn-cs"/>
            </a:endParaRPr>
          </a:p>
          <a:p>
            <a:pPr marL="342900" lvl="1" indent="-342900">
              <a:spcBef>
                <a:spcPts val="600"/>
              </a:spcBef>
              <a:buFont typeface="Times New Roman" pitchFamily="16" charset="0"/>
              <a:buChar char="•"/>
            </a:pPr>
            <a:r>
              <a:rPr lang="en-US" sz="2400" dirty="0">
                <a:highlight>
                  <a:srgbClr val="FFFF00"/>
                </a:highlight>
                <a:cs typeface="+mn-cs"/>
              </a:rPr>
              <a:t>&lt;Pick back up from here, in Tuesday AM1 slot&gt;</a:t>
            </a:r>
          </a:p>
          <a:p>
            <a:pPr marL="342900" lvl="1" indent="-342900">
              <a:spcBef>
                <a:spcPts val="600"/>
              </a:spcBef>
              <a:buFont typeface="Times New Roman" pitchFamily="16" charset="0"/>
              <a:buChar char="•"/>
            </a:pPr>
            <a:r>
              <a:rPr lang="en-US" sz="2400" dirty="0">
                <a:cs typeface="+mn-cs"/>
              </a:rPr>
              <a:t>Individual LAN concept key points (to expand upon in the body text):</a:t>
            </a:r>
          </a:p>
          <a:p>
            <a:pPr marL="742950" lvl="2" indent="-342900">
              <a:spcBef>
                <a:spcPts val="600"/>
              </a:spcBef>
              <a:buFont typeface="Times New Roman" pitchFamily="16" charset="0"/>
              <a:buChar char="•"/>
            </a:pPr>
            <a:r>
              <a:rPr lang="en-US" sz="2200" dirty="0">
                <a:cs typeface="+mn-cs"/>
              </a:rPr>
              <a:t>No 802.1Q bridges (but does </a:t>
            </a:r>
            <a:r>
              <a:rPr lang="en-US" sz="2200">
                <a:cs typeface="+mn-cs"/>
              </a:rPr>
              <a:t>interconnect bridge ports)</a:t>
            </a:r>
            <a:endParaRPr lang="en-US" sz="2200" dirty="0">
              <a:cs typeface="+mn-cs"/>
            </a:endParaRPr>
          </a:p>
          <a:p>
            <a:pPr marL="742950" lvl="2" indent="-342900">
              <a:spcBef>
                <a:spcPts val="600"/>
              </a:spcBef>
              <a:buFont typeface="Times New Roman" pitchFamily="16" charset="0"/>
              <a:buChar char="•"/>
            </a:pPr>
            <a:r>
              <a:rPr lang="en-US" sz="2200" dirty="0">
                <a:cs typeface="+mn-cs"/>
              </a:rPr>
              <a:t>No bridges other than the DS…?</a:t>
            </a:r>
          </a:p>
          <a:p>
            <a:pPr marL="742950" lvl="2" indent="-342900">
              <a:spcBef>
                <a:spcPts val="600"/>
              </a:spcBef>
              <a:buFont typeface="Times New Roman" pitchFamily="16" charset="0"/>
              <a:buChar char="•"/>
            </a:pPr>
            <a:r>
              <a:rPr lang="en-US" sz="2200" dirty="0">
                <a:cs typeface="+mn-cs"/>
              </a:rPr>
              <a:t>All participating stations can communicate as if they were communicating directly (as seen by the user “above” the LAN)</a:t>
            </a:r>
          </a:p>
          <a:p>
            <a:pPr marL="742950" lvl="2" indent="-342900">
              <a:spcBef>
                <a:spcPts val="600"/>
              </a:spcBef>
              <a:buFont typeface="Times New Roman" pitchFamily="16" charset="0"/>
              <a:buChar char="•"/>
            </a:pPr>
            <a:r>
              <a:rPr lang="en-US" sz="2200" dirty="0">
                <a:cs typeface="+mn-cs"/>
              </a:rPr>
              <a:t>Be careful about GLK, and the multiple bridge ports (GLK links)</a:t>
            </a:r>
          </a:p>
        </p:txBody>
      </p:sp>
      <p:sp>
        <p:nvSpPr>
          <p:cNvPr id="6" name="Slide Number Placeholder 5">
            <a:extLst>
              <a:ext uri="{FF2B5EF4-FFF2-40B4-BE49-F238E27FC236}">
                <a16:creationId xmlns:a16="http://schemas.microsoft.com/office/drawing/2014/main" id="{3AE671B4-34D0-AEB1-D441-AFE279E098BB}"/>
              </a:ext>
            </a:extLst>
          </p:cNvPr>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5" name="Footer Placeholder 4">
            <a:extLst>
              <a:ext uri="{FF2B5EF4-FFF2-40B4-BE49-F238E27FC236}">
                <a16:creationId xmlns:a16="http://schemas.microsoft.com/office/drawing/2014/main" id="{EC61CBDB-8102-DDC9-B2AF-7A16D0B6B8E9}"/>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E42B932-96E0-A249-9C65-C0F20AFC782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811907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EBB8D-A924-8D61-A92A-799CA9EA0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50BA39-AEF6-68B2-403E-02CCC102256E}"/>
              </a:ext>
            </a:extLst>
          </p:cNvPr>
          <p:cNvSpPr>
            <a:spLocks noGrp="1"/>
          </p:cNvSpPr>
          <p:nvPr>
            <p:ph type="title"/>
          </p:nvPr>
        </p:nvSpPr>
        <p:spPr>
          <a:xfrm>
            <a:off x="914401" y="685801"/>
            <a:ext cx="10361084" cy="457199"/>
          </a:xfrm>
        </p:spPr>
        <p:txBody>
          <a:bodyPr/>
          <a:lstStyle/>
          <a:p>
            <a:r>
              <a:rPr lang="en-GB" dirty="0"/>
              <a:t>Access Domain – Modified (6/7)</a:t>
            </a:r>
          </a:p>
        </p:txBody>
      </p:sp>
      <p:sp>
        <p:nvSpPr>
          <p:cNvPr id="9218" name="Rectangle 2">
            <a:extLst>
              <a:ext uri="{FF2B5EF4-FFF2-40B4-BE49-F238E27FC236}">
                <a16:creationId xmlns:a16="http://schemas.microsoft.com/office/drawing/2014/main" id="{E3F99A6A-E9CB-B34C-0F91-EAF4FA95D888}"/>
              </a:ext>
            </a:extLst>
          </p:cNvPr>
          <p:cNvSpPr>
            <a:spLocks noGrp="1" noChangeArrowheads="1"/>
          </p:cNvSpPr>
          <p:nvPr>
            <p:ph idx="1"/>
          </p:nvPr>
        </p:nvSpPr>
        <p:spPr>
          <a:xfrm>
            <a:off x="457200" y="1222376"/>
            <a:ext cx="11430000" cy="5178423"/>
          </a:xfrm>
          <a:ln/>
        </p:spPr>
        <p:txBody>
          <a:bodyPr/>
          <a:lstStyle/>
          <a:p>
            <a:pPr>
              <a:spcBef>
                <a:spcPts val="0"/>
              </a:spcBef>
              <a:buFont typeface="Times New Roman" pitchFamily="16" charset="0"/>
              <a:buChar char="•"/>
            </a:pPr>
            <a:r>
              <a:rPr lang="en-US" dirty="0"/>
              <a:t>Turning to 14.2.1, “The MBSS appears as a single access domain.”</a:t>
            </a:r>
          </a:p>
          <a:p>
            <a:pPr marL="342900" lvl="1" indent="-342900">
              <a:spcBef>
                <a:spcPts val="0"/>
              </a:spcBef>
              <a:buFont typeface="Times New Roman" pitchFamily="16" charset="0"/>
              <a:buChar char="•"/>
            </a:pPr>
            <a:r>
              <a:rPr lang="en-GB" sz="2400" dirty="0">
                <a:cs typeface="+mn-cs"/>
              </a:rPr>
              <a:t>Properties of the MBSS:</a:t>
            </a:r>
          </a:p>
          <a:p>
            <a:pPr marL="742950" lvl="2" indent="-342900">
              <a:spcBef>
                <a:spcPts val="0"/>
              </a:spcBef>
              <a:buFont typeface="Times New Roman" pitchFamily="16" charset="0"/>
              <a:buChar char="•"/>
            </a:pPr>
            <a:r>
              <a:rPr lang="en-GB" sz="2400" dirty="0">
                <a:cs typeface="+mn-cs"/>
              </a:rPr>
              <a:t>Mesh STAs do not necessarily communicate directly, nor share an instance of the medium.</a:t>
            </a:r>
          </a:p>
          <a:p>
            <a:pPr marL="742950" lvl="2" indent="-342900">
              <a:spcBef>
                <a:spcPts val="0"/>
              </a:spcBef>
              <a:buFont typeface="Times New Roman" pitchFamily="16" charset="0"/>
              <a:buChar char="•"/>
            </a:pPr>
            <a:r>
              <a:rPr lang="en-GB" sz="2400" dirty="0">
                <a:cs typeface="+mn-cs"/>
              </a:rPr>
              <a:t>4.8: “</a:t>
            </a:r>
            <a:r>
              <a:rPr lang="en-US" sz="2400" dirty="0">
                <a:cs typeface="+mn-cs"/>
              </a:rPr>
              <a:t>if an MBSS has one or more mesh gates providing access to the DS(s), the MBSS might exist in disjointed areas and yet form a single network.”</a:t>
            </a:r>
          </a:p>
          <a:p>
            <a:pPr marL="1200150" lvl="3" indent="-342900">
              <a:spcBef>
                <a:spcPts val="0"/>
              </a:spcBef>
              <a:buFont typeface="Times New Roman" pitchFamily="16" charset="0"/>
              <a:buChar char="•"/>
            </a:pPr>
            <a:r>
              <a:rPr lang="en-US" sz="2200" dirty="0">
                <a:cs typeface="+mn-cs"/>
              </a:rPr>
              <a:t>(Aside: What does the plural DSs option in the above mean?  An MBSS could potentially be disjointed by a bridge?  By even bigger (upper layers) concepts (router, etc.)?)</a:t>
            </a:r>
          </a:p>
          <a:p>
            <a:pPr marL="742950" lvl="2" indent="-342900">
              <a:spcBef>
                <a:spcPts val="0"/>
              </a:spcBef>
              <a:buFont typeface="Times New Roman" pitchFamily="16" charset="0"/>
              <a:buChar char="•"/>
            </a:pPr>
            <a:r>
              <a:rPr lang="en-US" sz="2400" dirty="0">
                <a:cs typeface="+mn-cs"/>
              </a:rPr>
              <a:t>So, an MBSS is clearly </a:t>
            </a:r>
            <a:r>
              <a:rPr lang="en-US" sz="2400" u="sng" dirty="0">
                <a:cs typeface="+mn-cs"/>
              </a:rPr>
              <a:t>much</a:t>
            </a:r>
            <a:r>
              <a:rPr lang="en-US" sz="2400" dirty="0">
                <a:cs typeface="+mn-cs"/>
              </a:rPr>
              <a:t> bigger than an access domain.  </a:t>
            </a:r>
          </a:p>
          <a:p>
            <a:pPr marL="742950" lvl="2" indent="-342900">
              <a:spcBef>
                <a:spcPts val="0"/>
              </a:spcBef>
              <a:buFont typeface="Times New Roman" pitchFamily="16" charset="0"/>
              <a:buChar char="•"/>
            </a:pPr>
            <a:r>
              <a:rPr lang="en-US" sz="2400" dirty="0">
                <a:cs typeface="+mn-cs"/>
              </a:rPr>
              <a:t>But, an MBSS is smaller than an ESS (and the above definition, that an ESS is an individual LAN).  An MBSS can be part of/contained within an ESS through its mesh gate.  A given ESS could contain many MBSSs.</a:t>
            </a:r>
          </a:p>
          <a:p>
            <a:pPr marL="742950" lvl="2" indent="-342900">
              <a:spcBef>
                <a:spcPts val="0"/>
              </a:spcBef>
              <a:buFont typeface="Times New Roman" pitchFamily="16" charset="0"/>
              <a:buChar char="•"/>
            </a:pPr>
            <a:r>
              <a:rPr lang="en-US" sz="2400" dirty="0">
                <a:cs typeface="+mn-cs"/>
              </a:rPr>
              <a:t>Perhaps it is sufficient to just delete the problematic sentence?  Is anything important lost?</a:t>
            </a:r>
          </a:p>
        </p:txBody>
      </p:sp>
      <p:sp>
        <p:nvSpPr>
          <p:cNvPr id="6" name="Slide Number Placeholder 5">
            <a:extLst>
              <a:ext uri="{FF2B5EF4-FFF2-40B4-BE49-F238E27FC236}">
                <a16:creationId xmlns:a16="http://schemas.microsoft.com/office/drawing/2014/main" id="{82A328D9-9B43-724D-18F4-7247538DBAF4}"/>
              </a:ext>
            </a:extLst>
          </p:cNvPr>
          <p:cNvSpPr>
            <a:spLocks noGrp="1"/>
          </p:cNvSpPr>
          <p:nvPr>
            <p:ph type="sldNum" idx="12"/>
          </p:nvPr>
        </p:nvSpPr>
        <p:spPr/>
        <p:txBody>
          <a:bodyPr/>
          <a:lstStyle/>
          <a:p>
            <a:r>
              <a:rPr lang="en-GB" dirty="0"/>
              <a:t>Slide </a:t>
            </a:r>
            <a:fld id="{8DC72EFA-1DF8-481C-8B66-C8A1D5DAFDEA}" type="slidenum">
              <a:rPr lang="en-GB"/>
              <a:pPr/>
              <a:t>14</a:t>
            </a:fld>
            <a:endParaRPr lang="en-GB" dirty="0"/>
          </a:p>
        </p:txBody>
      </p:sp>
      <p:sp>
        <p:nvSpPr>
          <p:cNvPr id="5" name="Footer Placeholder 4">
            <a:extLst>
              <a:ext uri="{FF2B5EF4-FFF2-40B4-BE49-F238E27FC236}">
                <a16:creationId xmlns:a16="http://schemas.microsoft.com/office/drawing/2014/main" id="{96CDED90-2D89-0872-A536-FF726B033BC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584B9D-E6A7-39B1-9FBA-0920BD554B0C}"/>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85646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682E0-D7C0-1303-D300-7D4A97D26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14CAD-5D62-3410-A48D-A986A6BBA940}"/>
              </a:ext>
            </a:extLst>
          </p:cNvPr>
          <p:cNvSpPr>
            <a:spLocks noGrp="1"/>
          </p:cNvSpPr>
          <p:nvPr>
            <p:ph type="title"/>
          </p:nvPr>
        </p:nvSpPr>
        <p:spPr>
          <a:xfrm>
            <a:off x="914401" y="685801"/>
            <a:ext cx="10361084" cy="457199"/>
          </a:xfrm>
        </p:spPr>
        <p:txBody>
          <a:bodyPr/>
          <a:lstStyle/>
          <a:p>
            <a:r>
              <a:rPr lang="en-GB" dirty="0"/>
              <a:t>Access Domain – Modified (7/7)</a:t>
            </a:r>
          </a:p>
        </p:txBody>
      </p:sp>
      <p:sp>
        <p:nvSpPr>
          <p:cNvPr id="9218" name="Rectangle 2">
            <a:extLst>
              <a:ext uri="{FF2B5EF4-FFF2-40B4-BE49-F238E27FC236}">
                <a16:creationId xmlns:a16="http://schemas.microsoft.com/office/drawing/2014/main" id="{59F2C579-9F4F-0724-DCC8-B379739CB0E9}"/>
              </a:ext>
            </a:extLst>
          </p:cNvPr>
          <p:cNvSpPr>
            <a:spLocks noGrp="1" noChangeArrowheads="1"/>
          </p:cNvSpPr>
          <p:nvPr>
            <p:ph idx="1"/>
          </p:nvPr>
        </p:nvSpPr>
        <p:spPr>
          <a:xfrm>
            <a:off x="838200" y="1447800"/>
            <a:ext cx="10896600" cy="4952999"/>
          </a:xfrm>
          <a:ln/>
        </p:spPr>
        <p:txBody>
          <a:bodyPr/>
          <a:lstStyle/>
          <a:p>
            <a:pPr>
              <a:spcBef>
                <a:spcPts val="0"/>
              </a:spcBef>
              <a:buFont typeface="Times New Roman" pitchFamily="16" charset="0"/>
              <a:buChar char="•"/>
            </a:pPr>
            <a:r>
              <a:rPr lang="en-US" dirty="0"/>
              <a:t>In summary, the above remove all uses of “access domain” from the current 802.11 spec.</a:t>
            </a:r>
          </a:p>
          <a:p>
            <a:pPr>
              <a:spcBef>
                <a:spcPts val="0"/>
              </a:spcBef>
              <a:buFont typeface="Times New Roman" pitchFamily="16" charset="0"/>
              <a:buChar char="•"/>
            </a:pPr>
            <a:r>
              <a:rPr lang="en-US" dirty="0"/>
              <a:t>But, do we want to connect 802.11 to the access domain concept in IEEE Std 802, somehow?</a:t>
            </a:r>
          </a:p>
          <a:p>
            <a:pPr>
              <a:spcBef>
                <a:spcPts val="0"/>
              </a:spcBef>
              <a:buFont typeface="Times New Roman" pitchFamily="16" charset="0"/>
              <a:buChar char="•"/>
            </a:pPr>
            <a:r>
              <a:rPr lang="en-US" dirty="0"/>
              <a:t>Perhaps this is best left to the ongoing work to replace Annex G with an overview of some concepts in 802.11, including “wireless medium”, which seems like it must be closely related to “access domain”.  Suggest considering this, within that work.</a:t>
            </a:r>
          </a:p>
        </p:txBody>
      </p:sp>
      <p:sp>
        <p:nvSpPr>
          <p:cNvPr id="6" name="Slide Number Placeholder 5">
            <a:extLst>
              <a:ext uri="{FF2B5EF4-FFF2-40B4-BE49-F238E27FC236}">
                <a16:creationId xmlns:a16="http://schemas.microsoft.com/office/drawing/2014/main" id="{3914F550-0B59-86D1-CD80-72D9882FCF0F}"/>
              </a:ext>
            </a:extLst>
          </p:cNvPr>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a:extLst>
              <a:ext uri="{FF2B5EF4-FFF2-40B4-BE49-F238E27FC236}">
                <a16:creationId xmlns:a16="http://schemas.microsoft.com/office/drawing/2014/main" id="{08128963-53AC-FF66-459B-3F5B092FCF1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67FB699-EA6E-31F7-4135-AEACD70E52B3}"/>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355779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161FC-DDFC-56E6-0FF2-6FBE9A629E4E}"/>
              </a:ext>
            </a:extLst>
          </p:cNvPr>
          <p:cNvSpPr>
            <a:spLocks noGrp="1"/>
          </p:cNvSpPr>
          <p:nvPr>
            <p:ph type="title"/>
          </p:nvPr>
        </p:nvSpPr>
        <p:spPr>
          <a:xfrm>
            <a:off x="990601" y="705491"/>
            <a:ext cx="10361084" cy="666110"/>
          </a:xfrm>
        </p:spPr>
        <p:txBody>
          <a:bodyPr/>
          <a:lstStyle/>
          <a:p>
            <a:r>
              <a:rPr lang="en-US" u="sng" dirty="0"/>
              <a:t>(Access Domain 8 of 7) FYI: Comment into REVmf LB:</a:t>
            </a:r>
            <a:endParaRPr lang="en-US" dirty="0">
              <a:solidFill>
                <a:schemeClr val="tx1"/>
              </a:solidFill>
            </a:endParaRPr>
          </a:p>
        </p:txBody>
      </p:sp>
      <p:graphicFrame>
        <p:nvGraphicFramePr>
          <p:cNvPr id="6" name="Content Placeholder 5">
            <a:extLst>
              <a:ext uri="{FF2B5EF4-FFF2-40B4-BE49-F238E27FC236}">
                <a16:creationId xmlns:a16="http://schemas.microsoft.com/office/drawing/2014/main" id="{1F6E8871-4F30-450B-CD91-F73F47102CFA}"/>
              </a:ext>
            </a:extLst>
          </p:cNvPr>
          <p:cNvGraphicFramePr>
            <a:graphicFrameLocks noGrp="1"/>
          </p:cNvGraphicFramePr>
          <p:nvPr>
            <p:ph idx="1"/>
            <p:extLst>
              <p:ext uri="{D42A27DB-BD31-4B8C-83A1-F6EECF244321}">
                <p14:modId xmlns:p14="http://schemas.microsoft.com/office/powerpoint/2010/main" val="528309558"/>
              </p:ext>
            </p:extLst>
          </p:nvPr>
        </p:nvGraphicFramePr>
        <p:xfrm>
          <a:off x="1143000" y="1447801"/>
          <a:ext cx="10361085" cy="4876800"/>
        </p:xfrm>
        <a:graphic>
          <a:graphicData uri="http://schemas.openxmlformats.org/drawingml/2006/table">
            <a:tbl>
              <a:tblPr firstRow="1" firstCol="1" bandRow="1">
                <a:tableStyleId>{ED083AE6-46FA-4A59-8FB0-9F97EB10719F}</a:tableStyleId>
              </a:tblPr>
              <a:tblGrid>
                <a:gridCol w="608825">
                  <a:extLst>
                    <a:ext uri="{9D8B030D-6E8A-4147-A177-3AD203B41FA5}">
                      <a16:colId xmlns:a16="http://schemas.microsoft.com/office/drawing/2014/main" val="366184940"/>
                    </a:ext>
                  </a:extLst>
                </a:gridCol>
                <a:gridCol w="1113595">
                  <a:extLst>
                    <a:ext uri="{9D8B030D-6E8A-4147-A177-3AD203B41FA5}">
                      <a16:colId xmlns:a16="http://schemas.microsoft.com/office/drawing/2014/main" val="4284159432"/>
                    </a:ext>
                  </a:extLst>
                </a:gridCol>
                <a:gridCol w="563439">
                  <a:extLst>
                    <a:ext uri="{9D8B030D-6E8A-4147-A177-3AD203B41FA5}">
                      <a16:colId xmlns:a16="http://schemas.microsoft.com/office/drawing/2014/main" val="3347901441"/>
                    </a:ext>
                  </a:extLst>
                </a:gridCol>
                <a:gridCol w="4383536">
                  <a:extLst>
                    <a:ext uri="{9D8B030D-6E8A-4147-A177-3AD203B41FA5}">
                      <a16:colId xmlns:a16="http://schemas.microsoft.com/office/drawing/2014/main" val="355071987"/>
                    </a:ext>
                  </a:extLst>
                </a:gridCol>
                <a:gridCol w="3691690">
                  <a:extLst>
                    <a:ext uri="{9D8B030D-6E8A-4147-A177-3AD203B41FA5}">
                      <a16:colId xmlns:a16="http://schemas.microsoft.com/office/drawing/2014/main" val="780343759"/>
                    </a:ext>
                  </a:extLst>
                </a:gridCol>
              </a:tblGrid>
              <a:tr h="4876800">
                <a:tc>
                  <a:txBody>
                    <a:bodyPr/>
                    <a:lstStyle/>
                    <a:p>
                      <a:pPr marL="0" marR="0" algn="r">
                        <a:lnSpc>
                          <a:spcPct val="115000"/>
                        </a:lnSpc>
                        <a:spcAft>
                          <a:spcPts val="800"/>
                        </a:spcAft>
                        <a:buNone/>
                      </a:pPr>
                      <a:r>
                        <a:rPr lang="en-US" sz="1600" kern="0">
                          <a:solidFill>
                            <a:schemeClr val="tx1"/>
                          </a:solidFill>
                          <a:effectLst/>
                        </a:rPr>
                        <a:t>342</a:t>
                      </a:r>
                      <a:endParaRPr lang="en-US" sz="24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Mark Hamilton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3.1</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The term "access domain" seems to be based on the IEEE Std 802 concept, but it is more complicated in 802.11.  That term is probably not useful in 802.11, it is better to talk about the aspects of the medium, BSSs, etc., and the purpose of 802.11 architectural components without this term.  There is ongoing work in ARC to produce a proposal to remove all instances (and there are only 4).  Also, clarify that an ESS (strictly, architecturally) does not include the DS itself.  And, it is more likely that an ESS and an MBSS appear as instances of an "individual LAN" to the LLC sublayer.  We don't have "individual LAN" in 802.11, but ARC might provide that.  In the meantime, at least remove the incorrect uses of "access domain".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buNone/>
                      </a:pPr>
                      <a:r>
                        <a:rPr lang="en-US" sz="1600" kern="0" dirty="0">
                          <a:solidFill>
                            <a:schemeClr val="tx1"/>
                          </a:solidFill>
                          <a:effectLst/>
                        </a:rPr>
                        <a:t>Change the definition of ESS: "A set of one or more basic service sets (BSSs) that are interconnected by a single distribution system (DS); the ESS does not include the interconnecting DS".  In 4.3.5.2, replace "The key concept is that the ESS appears to be a single IEEE Std 802(TM) access domain to the LLC sublayer" with "The key concept is that an ESS, optionally adding the DS, appears as an individual LAN (see IEEE Std 802(TM)) to the LLC sublayer".  In 4.3.5.2, delete "(a single access domain)".  In 14.12.1, delete the sentence, "The MBSS appears as a single access domain."</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6365677"/>
                  </a:ext>
                </a:extLst>
              </a:tr>
            </a:tbl>
          </a:graphicData>
        </a:graphic>
      </p:graphicFrame>
      <p:sp>
        <p:nvSpPr>
          <p:cNvPr id="4" name="Slide Number Placeholder 3">
            <a:extLst>
              <a:ext uri="{FF2B5EF4-FFF2-40B4-BE49-F238E27FC236}">
                <a16:creationId xmlns:a16="http://schemas.microsoft.com/office/drawing/2014/main" id="{BD45DF67-E239-B527-7994-03FFE3172F20}"/>
              </a:ext>
            </a:extLst>
          </p:cNvPr>
          <p:cNvSpPr>
            <a:spLocks noGrp="1"/>
          </p:cNvSpPr>
          <p:nvPr>
            <p:ph type="sldNum" idx="12"/>
          </p:nvPr>
        </p:nvSpPr>
        <p:spPr>
          <a:xfrm>
            <a:off x="5869518" y="6495103"/>
            <a:ext cx="704849" cy="363537"/>
          </a:xfrm>
        </p:spPr>
        <p:txBody>
          <a:bodyPr/>
          <a:lstStyle/>
          <a:p>
            <a:r>
              <a:rPr lang="en-GB">
                <a:solidFill>
                  <a:schemeClr val="tx1"/>
                </a:solidFill>
              </a:rPr>
              <a:t>Slide </a:t>
            </a:r>
            <a:fld id="{440F5867-744E-4AA6-B0ED-4C44D2DFBB7B}" type="slidenum">
              <a:rPr lang="en-GB" smtClean="0">
                <a:solidFill>
                  <a:schemeClr val="tx1"/>
                </a:solidFill>
              </a:rPr>
              <a:pPr/>
              <a:t>16</a:t>
            </a:fld>
            <a:endParaRPr lang="en-GB" dirty="0">
              <a:solidFill>
                <a:schemeClr val="tx1"/>
              </a:solidFill>
            </a:endParaRPr>
          </a:p>
        </p:txBody>
      </p:sp>
      <p:sp>
        <p:nvSpPr>
          <p:cNvPr id="5" name="Footer Placeholder 4">
            <a:extLst>
              <a:ext uri="{FF2B5EF4-FFF2-40B4-BE49-F238E27FC236}">
                <a16:creationId xmlns:a16="http://schemas.microsoft.com/office/drawing/2014/main" id="{0227AB80-D9DD-3F7B-8790-C862144D4E04}"/>
              </a:ext>
            </a:extLst>
          </p:cNvPr>
          <p:cNvSpPr>
            <a:spLocks noGrp="1"/>
          </p:cNvSpPr>
          <p:nvPr>
            <p:ph type="ftr" idx="14"/>
          </p:nvPr>
        </p:nvSpPr>
        <p:spPr>
          <a:xfrm>
            <a:off x="7219957" y="6495103"/>
            <a:ext cx="4246027" cy="180975"/>
          </a:xfrm>
        </p:spPr>
        <p:txBody>
          <a:bodyPr/>
          <a:lstStyle/>
          <a:p>
            <a:r>
              <a:rPr lang="en-GB">
                <a:solidFill>
                  <a:schemeClr val="tx1"/>
                </a:solidFill>
              </a:rPr>
              <a:t>Joseph Levy, InterDigital</a:t>
            </a:r>
            <a:endParaRPr lang="en-GB" dirty="0">
              <a:solidFill>
                <a:schemeClr val="tx1"/>
              </a:solidFill>
            </a:endParaRPr>
          </a:p>
        </p:txBody>
      </p:sp>
    </p:spTree>
    <p:extLst>
      <p:ext uri="{BB962C8B-B14F-4D97-AF65-F5344CB8AC3E}">
        <p14:creationId xmlns:p14="http://schemas.microsoft.com/office/powerpoint/2010/main" val="1833505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01D3B3-A7A7-DD9E-1AFC-A282E3D527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08763-F0EE-0ED8-5936-925329D54036}"/>
              </a:ext>
            </a:extLst>
          </p:cNvPr>
          <p:cNvSpPr>
            <a:spLocks noGrp="1"/>
          </p:cNvSpPr>
          <p:nvPr>
            <p:ph type="title"/>
          </p:nvPr>
        </p:nvSpPr>
        <p:spPr>
          <a:xfrm>
            <a:off x="914401" y="685801"/>
            <a:ext cx="10361084" cy="457199"/>
          </a:xfrm>
        </p:spPr>
        <p:txBody>
          <a:bodyPr/>
          <a:lstStyle/>
          <a:p>
            <a:r>
              <a:rPr lang="en-GB" dirty="0"/>
              <a:t>Network Segment (</a:t>
            </a:r>
            <a:r>
              <a:rPr lang="en-GB" u="sng" dirty="0"/>
              <a:t>NEW as of r2</a:t>
            </a:r>
            <a:r>
              <a:rPr lang="en-GB" dirty="0"/>
              <a:t>)</a:t>
            </a:r>
          </a:p>
        </p:txBody>
      </p:sp>
      <p:sp>
        <p:nvSpPr>
          <p:cNvPr id="9218" name="Rectangle 2">
            <a:extLst>
              <a:ext uri="{FF2B5EF4-FFF2-40B4-BE49-F238E27FC236}">
                <a16:creationId xmlns:a16="http://schemas.microsoft.com/office/drawing/2014/main" id="{300A3663-AC29-8989-89D7-19F6023C08F5}"/>
              </a:ext>
            </a:extLst>
          </p:cNvPr>
          <p:cNvSpPr>
            <a:spLocks noGrp="1" noChangeArrowheads="1"/>
          </p:cNvSpPr>
          <p:nvPr>
            <p:ph idx="1"/>
          </p:nvPr>
        </p:nvSpPr>
        <p:spPr>
          <a:xfrm>
            <a:off x="914401" y="1222376"/>
            <a:ext cx="10361084" cy="5178423"/>
          </a:xfrm>
          <a:ln/>
        </p:spPr>
        <p:txBody>
          <a:bodyPr/>
          <a:lstStyle/>
          <a:p>
            <a:pPr>
              <a:spcBef>
                <a:spcPts val="0"/>
              </a:spcBef>
              <a:buFont typeface="Times New Roman" pitchFamily="16" charset="0"/>
              <a:buChar char="•"/>
            </a:pPr>
            <a:r>
              <a:rPr lang="en-US" b="1" dirty="0"/>
              <a:t>Implied: “</a:t>
            </a:r>
            <a:r>
              <a:rPr lang="en-GB" dirty="0"/>
              <a:t>Network segment” definition</a:t>
            </a:r>
          </a:p>
          <a:p>
            <a:pPr lvl="1">
              <a:spcBef>
                <a:spcPts val="0"/>
              </a:spcBef>
              <a:buFont typeface="Times New Roman" pitchFamily="16" charset="0"/>
              <a:buChar char="•"/>
            </a:pPr>
            <a:r>
              <a:rPr lang="en-US" sz="2400" dirty="0"/>
              <a:t>Introduced by the definition of repeater in IEEE Std 802, which is described as interconnecting network segments.  In this (repeater) context, a segment is a separate part of physical communications media, however it is still within the same access domain (when controlled by a repeater).</a:t>
            </a:r>
          </a:p>
          <a:p>
            <a:pPr lvl="1">
              <a:spcBef>
                <a:spcPts val="0"/>
              </a:spcBef>
              <a:buFont typeface="Times New Roman" pitchFamily="16" charset="0"/>
              <a:buChar char="•"/>
            </a:pPr>
            <a:r>
              <a:rPr lang="en-US" sz="2400" dirty="0"/>
              <a:t>We use “segment” in the definition of Authenticator and Supplicant.  (All other uses are either “frequency segment” or “protocol unit segment” concepts, and not relevant here.)</a:t>
            </a:r>
          </a:p>
          <a:p>
            <a:pPr lvl="1">
              <a:spcBef>
                <a:spcPts val="0"/>
              </a:spcBef>
              <a:buFont typeface="Times New Roman" pitchFamily="16" charset="0"/>
              <a:buChar char="•"/>
            </a:pPr>
            <a:r>
              <a:rPr lang="en-US" sz="2400" dirty="0"/>
              <a:t>802.1X-2020 has removed “segment” from their definition of “Authenticator”.  </a:t>
            </a:r>
          </a:p>
          <a:p>
            <a:pPr lvl="1">
              <a:spcBef>
                <a:spcPts val="0"/>
              </a:spcBef>
              <a:buFont typeface="Times New Roman" pitchFamily="16" charset="0"/>
              <a:buChar char="•"/>
            </a:pPr>
            <a:r>
              <a:rPr lang="en-US" sz="2400" dirty="0"/>
              <a:t>802.1X-2020 has this definition: “Supplicant: An entity at one end of a point-to-point LAN </a:t>
            </a:r>
            <a:r>
              <a:rPr lang="en-US" sz="2400" dirty="0">
                <a:highlight>
                  <a:srgbClr val="00FFFF"/>
                </a:highlight>
              </a:rPr>
              <a:t>segment</a:t>
            </a:r>
            <a:r>
              <a:rPr lang="en-US" sz="2400" dirty="0"/>
              <a:t> that seeks to be authenticated by an Authenticator attached to the other end of that </a:t>
            </a:r>
            <a:r>
              <a:rPr lang="en-US" sz="2400" dirty="0">
                <a:highlight>
                  <a:srgbClr val="00FFFF"/>
                </a:highlight>
              </a:rPr>
              <a:t>link</a:t>
            </a:r>
            <a:r>
              <a:rPr lang="en-US" sz="2400" dirty="0"/>
              <a:t>.”</a:t>
            </a:r>
          </a:p>
          <a:p>
            <a:pPr lvl="1">
              <a:spcBef>
                <a:spcPts val="0"/>
              </a:spcBef>
              <a:buFont typeface="Times New Roman" pitchFamily="16" charset="0"/>
              <a:buChar char="•"/>
            </a:pPr>
            <a:r>
              <a:rPr lang="en-US" sz="2400" dirty="0"/>
              <a:t>Why do we even have/duplicate these definitions?  Suggest deleting them.</a:t>
            </a:r>
            <a:endParaRPr lang="en-GB" sz="2400"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FE705301-EF56-4887-23F4-0F35E4D78921}"/>
              </a:ext>
            </a:extLst>
          </p:cNvPr>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5" name="Footer Placeholder 4">
            <a:extLst>
              <a:ext uri="{FF2B5EF4-FFF2-40B4-BE49-F238E27FC236}">
                <a16:creationId xmlns:a16="http://schemas.microsoft.com/office/drawing/2014/main" id="{0B4ABF76-F9B5-1E6C-3A92-C342E0EDAF81}"/>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23923A3A-F4AF-B6C3-9DCE-42254A53726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727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3D0D58-28D2-EB3B-1842-38C58761C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5CF4B-E748-A664-F2C1-49860353E2DF}"/>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F5B845CA-A7B3-9E0C-6631-7C47BA54DBEA}"/>
              </a:ext>
            </a:extLst>
          </p:cNvPr>
          <p:cNvSpPr>
            <a:spLocks noGrp="1"/>
          </p:cNvSpPr>
          <p:nvPr>
            <p:ph idx="1"/>
          </p:nvPr>
        </p:nvSpPr>
        <p:spPr>
          <a:xfrm>
            <a:off x="914401" y="1371601"/>
            <a:ext cx="10361084" cy="4722814"/>
          </a:xfrm>
        </p:spPr>
        <p:txBody>
          <a:bodyPr/>
          <a:lstStyle/>
          <a:p>
            <a:r>
              <a:rPr lang="en-GB" b="0" dirty="0"/>
              <a:t>Bridge is used in 71 location in 802.11REVme_D7.0</a:t>
            </a:r>
          </a:p>
          <a:p>
            <a:r>
              <a:rPr lang="en-GB" b="0" dirty="0"/>
              <a:t>The majority of uses are “802.1Q bridge” which is specific type of bridge, and the definition change is of no concern. There are also multiple references to the “bridge port” and “VLAN bridge”, which is a clearly defined entities, and are not impacted by the definition change. 802.11 defines “attached bridge” 217.47, so it is not impacted by the definition change.</a:t>
            </a:r>
          </a:p>
          <a:p>
            <a:r>
              <a:rPr lang="en-GB" b="0" dirty="0"/>
              <a:t>373.58, 378.59, 1885.44, 2966.13, 6115.39, 6115.41 – the general term “bridge” is used – the new definition does not impact this use.</a:t>
            </a:r>
          </a:p>
          <a:p>
            <a:endParaRPr lang="en-GB" b="0" dirty="0"/>
          </a:p>
          <a:p>
            <a:r>
              <a:rPr lang="en-GB" b="0" dirty="0"/>
              <a:t>No issues.</a:t>
            </a:r>
          </a:p>
          <a:p>
            <a:endParaRPr lang="en-GB" b="0" dirty="0"/>
          </a:p>
        </p:txBody>
      </p:sp>
      <p:sp>
        <p:nvSpPr>
          <p:cNvPr id="6" name="Slide Number Placeholder 5">
            <a:extLst>
              <a:ext uri="{FF2B5EF4-FFF2-40B4-BE49-F238E27FC236}">
                <a16:creationId xmlns:a16="http://schemas.microsoft.com/office/drawing/2014/main" id="{4A6E942F-4F0B-86F1-E447-46907A7A64AE}"/>
              </a:ext>
            </a:extLst>
          </p:cNvPr>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5" name="Footer Placeholder 4">
            <a:extLst>
              <a:ext uri="{FF2B5EF4-FFF2-40B4-BE49-F238E27FC236}">
                <a16:creationId xmlns:a16="http://schemas.microsoft.com/office/drawing/2014/main" id="{C314ACD3-5B97-7B60-D1FB-513E0D88ECA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800FEE-59FD-5D41-C3BE-89ACFAA9F4F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7" name="Straight Connector 6">
            <a:extLst>
              <a:ext uri="{FF2B5EF4-FFF2-40B4-BE49-F238E27FC236}">
                <a16:creationId xmlns:a16="http://schemas.microsoft.com/office/drawing/2014/main" id="{EA9278FA-4C60-E8AE-04EA-6E7C9E0937D5}"/>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70827976-A817-B2F4-EA56-0085EEE48073}"/>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911632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7CC5D-3D6A-0C9A-3EFD-A2022170E5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2437C5-5CAE-466F-F34A-815D8204EA6E}"/>
              </a:ext>
            </a:extLst>
          </p:cNvPr>
          <p:cNvSpPr>
            <a:spLocks noGrp="1"/>
          </p:cNvSpPr>
          <p:nvPr>
            <p:ph type="title"/>
          </p:nvPr>
        </p:nvSpPr>
        <p:spPr>
          <a:xfrm>
            <a:off x="914401" y="685801"/>
            <a:ext cx="10361084" cy="457199"/>
          </a:xfrm>
        </p:spPr>
        <p:txBody>
          <a:bodyPr/>
          <a:lstStyle/>
          <a:p>
            <a:r>
              <a:rPr lang="en-GB" dirty="0"/>
              <a:t>Bridge - Modified</a:t>
            </a:r>
          </a:p>
        </p:txBody>
      </p:sp>
      <p:sp>
        <p:nvSpPr>
          <p:cNvPr id="3" name="Content Placeholder 2">
            <a:extLst>
              <a:ext uri="{FF2B5EF4-FFF2-40B4-BE49-F238E27FC236}">
                <a16:creationId xmlns:a16="http://schemas.microsoft.com/office/drawing/2014/main" id="{AB0D40E0-C2C5-3DF0-5EA8-41F03DAC1FB2}"/>
              </a:ext>
            </a:extLst>
          </p:cNvPr>
          <p:cNvSpPr>
            <a:spLocks noGrp="1"/>
          </p:cNvSpPr>
          <p:nvPr>
            <p:ph idx="1"/>
          </p:nvPr>
        </p:nvSpPr>
        <p:spPr>
          <a:xfrm>
            <a:off x="914401" y="1143001"/>
            <a:ext cx="10361084" cy="5513388"/>
          </a:xfrm>
        </p:spPr>
        <p:txBody>
          <a:bodyPr/>
          <a:lstStyle/>
          <a:p>
            <a:pPr>
              <a:spcBef>
                <a:spcPts val="0"/>
              </a:spcBef>
            </a:pPr>
            <a:r>
              <a:rPr lang="en-GB" sz="2200" b="0" dirty="0"/>
              <a:t>Bridge (with capital ‘B’) is used 7 times in 802.11-2024:</a:t>
            </a:r>
          </a:p>
          <a:p>
            <a:pPr>
              <a:spcBef>
                <a:spcPts val="0"/>
              </a:spcBef>
              <a:buFont typeface="Arial" panose="020B0604020202020204" pitchFamily="34" charset="0"/>
              <a:buChar char="•"/>
            </a:pPr>
            <a:r>
              <a:rPr lang="en-GB" sz="2200" b="0" dirty="0"/>
              <a:t>Once, at the beginning of a sentence, where we are talking about a “bridge”.  This seems fine in context.</a:t>
            </a:r>
          </a:p>
          <a:p>
            <a:pPr>
              <a:spcBef>
                <a:spcPts val="0"/>
              </a:spcBef>
              <a:buFont typeface="Arial" panose="020B0604020202020204" pitchFamily="34" charset="0"/>
              <a:buChar char="•"/>
            </a:pPr>
            <a:r>
              <a:rPr lang="en-GB" sz="2200" b="0" dirty="0"/>
              <a:t>4 times, it is in the quote of a title of another specification.  These are fine.</a:t>
            </a:r>
          </a:p>
          <a:p>
            <a:pPr>
              <a:spcBef>
                <a:spcPts val="0"/>
              </a:spcBef>
              <a:buFont typeface="Arial" panose="020B0604020202020204" pitchFamily="34" charset="0"/>
              <a:buChar char="•"/>
            </a:pPr>
            <a:r>
              <a:rPr lang="en-GB" sz="2200" b="0" dirty="0"/>
              <a:t>2 times, it is explicitly “</a:t>
            </a:r>
            <a:r>
              <a:rPr lang="en-US" sz="2200" b="0" dirty="0"/>
              <a:t>IEEE 802.1Q Bridge</a:t>
            </a:r>
            <a:r>
              <a:rPr lang="en-GB" sz="2200" b="0" dirty="0"/>
              <a:t>”, and that appears to be intentional – but is it needed?</a:t>
            </a:r>
          </a:p>
          <a:p>
            <a:pPr>
              <a:spcBef>
                <a:spcPts val="0"/>
              </a:spcBef>
            </a:pPr>
            <a:r>
              <a:rPr lang="en-GB" sz="2200" b="0" dirty="0"/>
              <a:t>There are 110 instances of “bridge” with a small ‘b’ in 802.11-2024:</a:t>
            </a:r>
          </a:p>
          <a:p>
            <a:pPr>
              <a:spcBef>
                <a:spcPts val="0"/>
              </a:spcBef>
              <a:buFont typeface="Arial" panose="020B0604020202020204" pitchFamily="34" charset="0"/>
              <a:buChar char="•"/>
            </a:pPr>
            <a:r>
              <a:rPr lang="en-GB" sz="2200" b="0" dirty="0"/>
              <a:t>Some are quite a few “802.1Q bridge”, “802.1Q bridges”, “802.1Q bridged network” or “</a:t>
            </a:r>
            <a:r>
              <a:rPr lang="en-US" sz="2200" b="0" dirty="0"/>
              <a:t>IEEE 802.1Q™ bridged network</a:t>
            </a:r>
            <a:r>
              <a:rPr lang="en-GB" sz="2200" b="0" dirty="0"/>
              <a:t>”.  These should be checked.  (Note, IEEE Std 802 has a couple of these, also.)</a:t>
            </a:r>
          </a:p>
          <a:p>
            <a:pPr>
              <a:spcBef>
                <a:spcPts val="0"/>
              </a:spcBef>
              <a:buFont typeface="Arial" panose="020B0604020202020204" pitchFamily="34" charset="0"/>
              <a:buChar char="•"/>
            </a:pPr>
            <a:r>
              <a:rPr lang="en-GB" sz="2200" b="0" dirty="0"/>
              <a:t>There are also many “bridge[xxx]” without the leading “802.1Q”.  These should also be checked.</a:t>
            </a:r>
          </a:p>
          <a:p>
            <a:pPr>
              <a:spcBef>
                <a:spcPts val="0"/>
              </a:spcBef>
              <a:buFont typeface="Arial" panose="020B0604020202020204" pitchFamily="34" charset="0"/>
              <a:buChar char="•"/>
            </a:pPr>
            <a:r>
              <a:rPr lang="en-GB" sz="2200" b="0" dirty="0"/>
              <a:t>It seems the distinction of upper-case ‘B’ or lower-case ‘b’ is not significant.  That’s probably a good direction (case of the letter is too subtle, and confusing at the start of sentences).  So check all (per just above) for preceding “802.1Q” or not, and correct any errors.  - </a:t>
            </a:r>
            <a:r>
              <a:rPr lang="en-GB" sz="2200" b="0" dirty="0">
                <a:highlight>
                  <a:srgbClr val="00FFFF"/>
                </a:highlight>
              </a:rPr>
              <a:t>TBD</a:t>
            </a:r>
          </a:p>
          <a:p>
            <a:endParaRPr lang="en-GB" b="0" dirty="0"/>
          </a:p>
        </p:txBody>
      </p:sp>
      <p:sp>
        <p:nvSpPr>
          <p:cNvPr id="6" name="Slide Number Placeholder 5">
            <a:extLst>
              <a:ext uri="{FF2B5EF4-FFF2-40B4-BE49-F238E27FC236}">
                <a16:creationId xmlns:a16="http://schemas.microsoft.com/office/drawing/2014/main" id="{9ED35CF8-B93D-2B58-131C-D06018B46237}"/>
              </a:ext>
            </a:extLst>
          </p:cNvPr>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5" name="Footer Placeholder 4">
            <a:extLst>
              <a:ext uri="{FF2B5EF4-FFF2-40B4-BE49-F238E27FC236}">
                <a16:creationId xmlns:a16="http://schemas.microsoft.com/office/drawing/2014/main" id="{65509EC1-04C2-2A56-B323-F7CA3BF57C74}"/>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3A406FA7-D28D-F2D0-F7CD-DBA543AA3926}"/>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5045366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provides a summary of the definition changes made in IEEE Std 802-2024 and discusses possible impacts on IEEE Std 802.11-2024.</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i="1" dirty="0"/>
              <a:t>(Note: r2 and r3 of this document have not been reviewed by all authors, but some content within this document has come from each of the authors.)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2CC30-206D-2E32-0D3A-C6E32A7D44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8D948F-CE8F-EA8A-CC61-8C951579E999}"/>
              </a:ext>
            </a:extLst>
          </p:cNvPr>
          <p:cNvSpPr>
            <a:spLocks noGrp="1"/>
          </p:cNvSpPr>
          <p:nvPr>
            <p:ph type="title"/>
          </p:nvPr>
        </p:nvSpPr>
        <p:spPr>
          <a:xfrm>
            <a:off x="914401" y="685801"/>
            <a:ext cx="10361084" cy="1447799"/>
          </a:xfrm>
        </p:spPr>
        <p:txBody>
          <a:bodyPr/>
          <a:lstStyle/>
          <a:p>
            <a:r>
              <a:rPr lang="en-GB" dirty="0"/>
              <a:t>Bridgeable Network, </a:t>
            </a:r>
            <a:r>
              <a:rPr lang="en-US" dirty="0"/>
              <a:t>Extended Unique Identifier (EUI), logical link control (LLC) entity, logical link control (LLC) protocol data unit (LPDU)</a:t>
            </a:r>
            <a:r>
              <a:rPr lang="en-GB" dirty="0"/>
              <a:t> - Added </a:t>
            </a:r>
          </a:p>
        </p:txBody>
      </p:sp>
      <p:sp>
        <p:nvSpPr>
          <p:cNvPr id="3" name="Content Placeholder 2">
            <a:extLst>
              <a:ext uri="{FF2B5EF4-FFF2-40B4-BE49-F238E27FC236}">
                <a16:creationId xmlns:a16="http://schemas.microsoft.com/office/drawing/2014/main" id="{D39565EA-ACC6-E796-5876-ED452A7CBA9D}"/>
              </a:ext>
            </a:extLst>
          </p:cNvPr>
          <p:cNvSpPr>
            <a:spLocks noGrp="1"/>
          </p:cNvSpPr>
          <p:nvPr>
            <p:ph idx="1"/>
          </p:nvPr>
        </p:nvSpPr>
        <p:spPr>
          <a:xfrm>
            <a:off x="914401" y="2285999"/>
            <a:ext cx="10361084" cy="3808415"/>
          </a:xfrm>
        </p:spPr>
        <p:txBody>
          <a:bodyPr/>
          <a:lstStyle/>
          <a:p>
            <a:r>
              <a:rPr lang="en-GB" b="0" dirty="0"/>
              <a:t>These terms are not used in 802.11. So, unless the term needs to be added, there are no issues. </a:t>
            </a:r>
          </a:p>
          <a:p>
            <a:endParaRPr lang="en-GB" b="0" dirty="0"/>
          </a:p>
          <a:p>
            <a:r>
              <a:rPr lang="en-GB" sz="2000" b="0" dirty="0">
                <a:highlight>
                  <a:srgbClr val="FFFF00"/>
                </a:highlight>
              </a:rPr>
              <a:t>Mark H: Seems like we should consider the new LLC entity term, as a replacement for our “LLC sublayer”, at least in some contexts.</a:t>
            </a:r>
          </a:p>
          <a:p>
            <a:r>
              <a:rPr lang="en-GB" sz="2000" b="0" dirty="0">
                <a:highlight>
                  <a:srgbClr val="FFFF00"/>
                </a:highlight>
              </a:rPr>
              <a:t>Mark H: We should check the use of bridgeable (in the Proxy ARP subclause).  (In fact, in hindsight, we should check that entire paragraph (and perhaps others in the subclause), as I can’t make sense of it.  This seems to have come from 11-22/510r1)</a:t>
            </a:r>
          </a:p>
          <a:p>
            <a:r>
              <a:rPr lang="en-GB" sz="2000" b="0" dirty="0">
                <a:highlight>
                  <a:srgbClr val="FFFF00"/>
                </a:highlight>
              </a:rPr>
              <a:t>Mark H: Should be using (or considering, depending on context?) using “EUI-48 or EUI-64” (except we probably don’t need the EUI-64) instead of “universal MAC address”?</a:t>
            </a:r>
          </a:p>
          <a:p>
            <a:r>
              <a:rPr lang="en-GB" sz="2000" b="0" dirty="0">
                <a:highlight>
                  <a:srgbClr val="FFFF00"/>
                </a:highlight>
              </a:rPr>
              <a:t>Mark H: We could also check the use of MSDU versus LPDU, to see if we would be more correct to say LPDU.  For example, in 4.3.31.2</a:t>
            </a:r>
          </a:p>
          <a:p>
            <a:endParaRPr lang="en-GB" b="0" dirty="0"/>
          </a:p>
        </p:txBody>
      </p:sp>
      <p:sp>
        <p:nvSpPr>
          <p:cNvPr id="6" name="Slide Number Placeholder 5">
            <a:extLst>
              <a:ext uri="{FF2B5EF4-FFF2-40B4-BE49-F238E27FC236}">
                <a16:creationId xmlns:a16="http://schemas.microsoft.com/office/drawing/2014/main" id="{63934B68-B697-C627-47D2-8C7CA921F395}"/>
              </a:ext>
            </a:extLst>
          </p:cNvPr>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5" name="Footer Placeholder 4">
            <a:extLst>
              <a:ext uri="{FF2B5EF4-FFF2-40B4-BE49-F238E27FC236}">
                <a16:creationId xmlns:a16="http://schemas.microsoft.com/office/drawing/2014/main" id="{1503DCE5-C3AE-9B56-590B-19AA0780E83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5ECA424-D1A2-3240-D372-309626817705}"/>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48501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F7F5CD-82C4-0249-468D-31B539047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15B32F-42D1-3F66-74DD-285C92A8AD74}"/>
              </a:ext>
            </a:extLst>
          </p:cNvPr>
          <p:cNvSpPr>
            <a:spLocks noGrp="1"/>
          </p:cNvSpPr>
          <p:nvPr>
            <p:ph type="title"/>
          </p:nvPr>
        </p:nvSpPr>
        <p:spPr>
          <a:xfrm>
            <a:off x="612776" y="3505200"/>
            <a:ext cx="10361084" cy="457199"/>
          </a:xfrm>
        </p:spPr>
        <p:txBody>
          <a:bodyPr/>
          <a:lstStyle/>
          <a:p>
            <a:r>
              <a:rPr lang="en-GB" dirty="0"/>
              <a:t>The following deleted terms are defined in 802.11</a:t>
            </a:r>
          </a:p>
        </p:txBody>
      </p:sp>
      <p:sp>
        <p:nvSpPr>
          <p:cNvPr id="3" name="Content Placeholder 2">
            <a:extLst>
              <a:ext uri="{FF2B5EF4-FFF2-40B4-BE49-F238E27FC236}">
                <a16:creationId xmlns:a16="http://schemas.microsoft.com/office/drawing/2014/main" id="{ADC1EC6F-9E6B-C99F-4FBA-47B07247DE16}"/>
              </a:ext>
            </a:extLst>
          </p:cNvPr>
          <p:cNvSpPr>
            <a:spLocks noGrp="1"/>
          </p:cNvSpPr>
          <p:nvPr>
            <p:ph idx="1"/>
          </p:nvPr>
        </p:nvSpPr>
        <p:spPr>
          <a:xfrm>
            <a:off x="965200" y="3962399"/>
            <a:ext cx="10361084" cy="717039"/>
          </a:xfrm>
        </p:spPr>
        <p:txBody>
          <a:bodyPr/>
          <a:lstStyle/>
          <a:p>
            <a:r>
              <a:rPr lang="en-GB" sz="2000" dirty="0"/>
              <a:t>Frame</a:t>
            </a:r>
            <a:r>
              <a:rPr lang="en-GB" sz="2000" b="0" dirty="0"/>
              <a:t> is defined in 802.11. So, no issues. </a:t>
            </a:r>
          </a:p>
          <a:p>
            <a:r>
              <a:rPr lang="en-US" sz="2000" dirty="0"/>
              <a:t>Station </a:t>
            </a:r>
            <a:r>
              <a:rPr lang="en-GB" sz="2000" b="0" dirty="0"/>
              <a:t>is defined in 802.11. So, no issues. </a:t>
            </a:r>
            <a:endParaRPr lang="en-US" sz="2000" dirty="0"/>
          </a:p>
          <a:p>
            <a:r>
              <a:rPr lang="en-GB" b="0" kern="0" dirty="0"/>
              <a:t> </a:t>
            </a:r>
          </a:p>
          <a:p>
            <a:endParaRPr lang="en-GB" b="0" dirty="0"/>
          </a:p>
          <a:p>
            <a:endParaRPr lang="en-GB" b="0" dirty="0"/>
          </a:p>
        </p:txBody>
      </p:sp>
      <p:sp>
        <p:nvSpPr>
          <p:cNvPr id="6" name="Slide Number Placeholder 5">
            <a:extLst>
              <a:ext uri="{FF2B5EF4-FFF2-40B4-BE49-F238E27FC236}">
                <a16:creationId xmlns:a16="http://schemas.microsoft.com/office/drawing/2014/main" id="{4C9512C6-764B-27A4-7C8C-ADD7E7E750BA}"/>
              </a:ext>
            </a:extLst>
          </p:cNvPr>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5" name="Footer Placeholder 4">
            <a:extLst>
              <a:ext uri="{FF2B5EF4-FFF2-40B4-BE49-F238E27FC236}">
                <a16:creationId xmlns:a16="http://schemas.microsoft.com/office/drawing/2014/main" id="{C56C1464-C896-DFD9-9377-3FDF4F04958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684EB46-4AA4-C7B9-B114-977B524BA37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
        <p:nvSpPr>
          <p:cNvPr id="9" name="Title 1">
            <a:extLst>
              <a:ext uri="{FF2B5EF4-FFF2-40B4-BE49-F238E27FC236}">
                <a16:creationId xmlns:a16="http://schemas.microsoft.com/office/drawing/2014/main" id="{C48B6769-2DD0-254E-BF78-7260B683BB1F}"/>
              </a:ext>
            </a:extLst>
          </p:cNvPr>
          <p:cNvSpPr txBox="1">
            <a:spLocks/>
          </p:cNvSpPr>
          <p:nvPr/>
        </p:nvSpPr>
        <p:spPr bwMode="auto">
          <a:xfrm>
            <a:off x="911889" y="4861457"/>
            <a:ext cx="10361084" cy="2961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Interconnection - Deleted </a:t>
            </a:r>
          </a:p>
        </p:txBody>
      </p:sp>
      <p:sp>
        <p:nvSpPr>
          <p:cNvPr id="10" name="Content Placeholder 2">
            <a:extLst>
              <a:ext uri="{FF2B5EF4-FFF2-40B4-BE49-F238E27FC236}">
                <a16:creationId xmlns:a16="http://schemas.microsoft.com/office/drawing/2014/main" id="{480C1080-BFDC-8164-D424-6F30D8E15715}"/>
              </a:ext>
            </a:extLst>
          </p:cNvPr>
          <p:cNvSpPr txBox="1">
            <a:spLocks/>
          </p:cNvSpPr>
          <p:nvPr/>
        </p:nvSpPr>
        <p:spPr bwMode="auto">
          <a:xfrm>
            <a:off x="930589" y="5255022"/>
            <a:ext cx="10361084" cy="10383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b="0" kern="0" dirty="0"/>
              <a:t>Interconnection is not defined in 802.11, the term is used in “Open Systems Interconnection (OSI)” which is not an issue. It is also used in two locations in the general sense (276.50, 319.11), and the lack of a definition is acceptable. So, no issues. </a:t>
            </a:r>
          </a:p>
          <a:p>
            <a:endParaRPr lang="en-GB" b="0" kern="0" dirty="0"/>
          </a:p>
        </p:txBody>
      </p:sp>
      <p:sp>
        <p:nvSpPr>
          <p:cNvPr id="11" name="Title 1">
            <a:extLst>
              <a:ext uri="{FF2B5EF4-FFF2-40B4-BE49-F238E27FC236}">
                <a16:creationId xmlns:a16="http://schemas.microsoft.com/office/drawing/2014/main" id="{8ACDB73D-5361-F409-CF83-93C23B28BFD5}"/>
              </a:ext>
            </a:extLst>
          </p:cNvPr>
          <p:cNvSpPr txBox="1">
            <a:spLocks/>
          </p:cNvSpPr>
          <p:nvPr/>
        </p:nvSpPr>
        <p:spPr bwMode="auto">
          <a:xfrm>
            <a:off x="914401" y="834233"/>
            <a:ext cx="10361084" cy="4571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The following deleted terms are not used in 802.11</a:t>
            </a:r>
            <a:endParaRPr lang="en-GB" kern="0" dirty="0"/>
          </a:p>
        </p:txBody>
      </p:sp>
      <p:sp>
        <p:nvSpPr>
          <p:cNvPr id="12" name="Content Placeholder 2">
            <a:extLst>
              <a:ext uri="{FF2B5EF4-FFF2-40B4-BE49-F238E27FC236}">
                <a16:creationId xmlns:a16="http://schemas.microsoft.com/office/drawing/2014/main" id="{0E775C2E-51DD-1E8F-474A-C56EBA28BF74}"/>
              </a:ext>
            </a:extLst>
          </p:cNvPr>
          <p:cNvSpPr txBox="1">
            <a:spLocks/>
          </p:cNvSpPr>
          <p:nvPr/>
        </p:nvSpPr>
        <p:spPr bwMode="auto">
          <a:xfrm>
            <a:off x="911889" y="1303057"/>
            <a:ext cx="10361084" cy="22305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r>
              <a:rPr lang="en-GB" sz="2000" kern="0" dirty="0"/>
              <a:t>Canonical format </a:t>
            </a:r>
            <a:r>
              <a:rPr lang="en-GB" sz="2000" b="0" kern="0" dirty="0"/>
              <a:t>is not used in 802.11. So, no issues. </a:t>
            </a:r>
          </a:p>
          <a:p>
            <a:pPr marL="0"/>
            <a:r>
              <a:rPr lang="en-GB" sz="2000" kern="0" dirty="0"/>
              <a:t>IEEE 802 network </a:t>
            </a:r>
            <a:r>
              <a:rPr lang="en-GB" sz="2000" b="0" kern="0" dirty="0"/>
              <a:t>is not used in 802.11. So, no issues.</a:t>
            </a:r>
          </a:p>
          <a:p>
            <a:pPr marL="0">
              <a:spcBef>
                <a:spcPts val="0"/>
              </a:spcBef>
            </a:pPr>
            <a:r>
              <a:rPr lang="en-US" sz="2000" dirty="0"/>
              <a:t>canonical format </a:t>
            </a:r>
            <a:r>
              <a:rPr lang="en-GB" sz="2000" b="0" kern="0" dirty="0"/>
              <a:t>is not used in 802.11. So, no issues. </a:t>
            </a:r>
          </a:p>
          <a:p>
            <a:pPr marL="0"/>
            <a:r>
              <a:rPr lang="en-US" sz="2000" dirty="0"/>
              <a:t>noncanonical format </a:t>
            </a:r>
            <a:r>
              <a:rPr lang="en-GB" sz="2000" b="0" kern="0" dirty="0"/>
              <a:t>is not used in 802.11. So, no issues. </a:t>
            </a:r>
          </a:p>
          <a:p>
            <a:pPr marL="0"/>
            <a:r>
              <a:rPr lang="en-US" sz="2000" dirty="0"/>
              <a:t>service data unit</a:t>
            </a:r>
            <a:r>
              <a:rPr lang="en-GB" sz="2000" b="0" kern="0" dirty="0"/>
              <a:t> is not used in 802.11. So, no issues.</a:t>
            </a:r>
          </a:p>
          <a:p>
            <a:r>
              <a:rPr lang="en-US" sz="2000" dirty="0"/>
              <a:t>single access domain </a:t>
            </a:r>
            <a:r>
              <a:rPr lang="en-US" sz="2000" b="0" dirty="0"/>
              <a:t>is used in 802.11 as a generic term, it doesn’t need to be defined, no issue</a:t>
            </a:r>
          </a:p>
          <a:p>
            <a:endParaRPr lang="en-GB" b="0" kern="0" dirty="0"/>
          </a:p>
        </p:txBody>
      </p:sp>
    </p:spTree>
    <p:extLst>
      <p:ext uri="{BB962C8B-B14F-4D97-AF65-F5344CB8AC3E}">
        <p14:creationId xmlns:p14="http://schemas.microsoft.com/office/powerpoint/2010/main" val="2851485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BE125-915C-9B2B-8B3F-65B23020C2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7C820A-4300-0471-4260-3088EA57920B}"/>
              </a:ext>
            </a:extLst>
          </p:cNvPr>
          <p:cNvSpPr>
            <a:spLocks noGrp="1"/>
          </p:cNvSpPr>
          <p:nvPr>
            <p:ph type="title"/>
          </p:nvPr>
        </p:nvSpPr>
        <p:spPr>
          <a:xfrm>
            <a:off x="914401" y="685801"/>
            <a:ext cx="10361084" cy="1447799"/>
          </a:xfrm>
        </p:spPr>
        <p:txBody>
          <a:bodyPr/>
          <a:lstStyle/>
          <a:p>
            <a:r>
              <a:rPr lang="en-GB" dirty="0"/>
              <a:t>Handover - Modified</a:t>
            </a:r>
          </a:p>
        </p:txBody>
      </p:sp>
      <p:sp>
        <p:nvSpPr>
          <p:cNvPr id="3" name="Content Placeholder 2">
            <a:extLst>
              <a:ext uri="{FF2B5EF4-FFF2-40B4-BE49-F238E27FC236}">
                <a16:creationId xmlns:a16="http://schemas.microsoft.com/office/drawing/2014/main" id="{9EA74370-E09B-44B5-3EBD-C95696631A8E}"/>
              </a:ext>
            </a:extLst>
          </p:cNvPr>
          <p:cNvSpPr>
            <a:spLocks noGrp="1"/>
          </p:cNvSpPr>
          <p:nvPr>
            <p:ph idx="1"/>
          </p:nvPr>
        </p:nvSpPr>
        <p:spPr>
          <a:xfrm>
            <a:off x="914401" y="2285999"/>
            <a:ext cx="10361084" cy="3808415"/>
          </a:xfrm>
        </p:spPr>
        <p:txBody>
          <a:bodyPr/>
          <a:lstStyle/>
          <a:p>
            <a:r>
              <a:rPr lang="en-GB" b="0" dirty="0"/>
              <a:t>The term “handover” is used extensively in 802.11 (165 uses), it is not defined in 802.11, and the change to the definition in 802-2024 does not impact the use of the term in 802.11. Therefore, no issues. </a:t>
            </a:r>
          </a:p>
          <a:p>
            <a:endParaRPr lang="en-GB" b="0" dirty="0"/>
          </a:p>
        </p:txBody>
      </p:sp>
      <p:sp>
        <p:nvSpPr>
          <p:cNvPr id="6" name="Slide Number Placeholder 5">
            <a:extLst>
              <a:ext uri="{FF2B5EF4-FFF2-40B4-BE49-F238E27FC236}">
                <a16:creationId xmlns:a16="http://schemas.microsoft.com/office/drawing/2014/main" id="{D9A1C1D1-7EBF-1DEA-49C2-F05335467C42}"/>
              </a:ext>
            </a:extLst>
          </p:cNvPr>
          <p:cNvSpPr>
            <a:spLocks noGrp="1"/>
          </p:cNvSpPr>
          <p:nvPr>
            <p:ph type="sldNum" idx="12"/>
          </p:nvPr>
        </p:nvSpPr>
        <p:spPr/>
        <p:txBody>
          <a:bodyPr/>
          <a:lstStyle/>
          <a:p>
            <a:r>
              <a:rPr lang="en-GB" dirty="0"/>
              <a:t>Slide </a:t>
            </a:r>
            <a:fld id="{DC83D890-10BB-4905-98E9-EC5FFEC1B9BB}" type="slidenum">
              <a:rPr lang="en-GB"/>
              <a:pPr/>
              <a:t>22</a:t>
            </a:fld>
            <a:endParaRPr lang="en-GB" dirty="0"/>
          </a:p>
        </p:txBody>
      </p:sp>
      <p:sp>
        <p:nvSpPr>
          <p:cNvPr id="5" name="Footer Placeholder 4">
            <a:extLst>
              <a:ext uri="{FF2B5EF4-FFF2-40B4-BE49-F238E27FC236}">
                <a16:creationId xmlns:a16="http://schemas.microsoft.com/office/drawing/2014/main" id="{706D1054-1DDD-BC4C-5844-EEEC49761A8A}"/>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0C4B9BD-4751-D9B6-18CE-2D5D802982F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8144527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997A1-D34E-D6D2-59FE-6D8D5D5E7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3343D9-9E45-44D2-0737-BD6324244BE9}"/>
              </a:ext>
            </a:extLst>
          </p:cNvPr>
          <p:cNvSpPr>
            <a:spLocks noGrp="1"/>
          </p:cNvSpPr>
          <p:nvPr>
            <p:ph type="title"/>
          </p:nvPr>
        </p:nvSpPr>
        <p:spPr>
          <a:xfrm>
            <a:off x="914401" y="685801"/>
            <a:ext cx="10361084" cy="1447799"/>
          </a:xfrm>
        </p:spPr>
        <p:txBody>
          <a:bodyPr/>
          <a:lstStyle/>
          <a:p>
            <a:r>
              <a:rPr lang="en-US" dirty="0"/>
              <a:t>medium access control (MAC) entity</a:t>
            </a:r>
            <a:r>
              <a:rPr lang="en-GB" dirty="0"/>
              <a:t> - added</a:t>
            </a:r>
          </a:p>
        </p:txBody>
      </p:sp>
      <p:sp>
        <p:nvSpPr>
          <p:cNvPr id="3" name="Content Placeholder 2">
            <a:extLst>
              <a:ext uri="{FF2B5EF4-FFF2-40B4-BE49-F238E27FC236}">
                <a16:creationId xmlns:a16="http://schemas.microsoft.com/office/drawing/2014/main" id="{F2E27D75-1C52-CB03-378E-752313C12061}"/>
              </a:ext>
            </a:extLst>
          </p:cNvPr>
          <p:cNvSpPr>
            <a:spLocks noGrp="1"/>
          </p:cNvSpPr>
          <p:nvPr>
            <p:ph idx="1"/>
          </p:nvPr>
        </p:nvSpPr>
        <p:spPr>
          <a:xfrm>
            <a:off x="914401" y="2285999"/>
            <a:ext cx="10361084" cy="3808415"/>
          </a:xfrm>
        </p:spPr>
        <p:txBody>
          <a:bodyPr/>
          <a:lstStyle/>
          <a:p>
            <a:r>
              <a:rPr lang="en-GB" b="0" dirty="0"/>
              <a:t>The term “MAC entity” is used extensively in 802.11 (325 uses), it is not defined in 802.11, and the change to the definition in 802-2024, may have some impact on the use of the term in 802.11. Therefore, </a:t>
            </a:r>
            <a:r>
              <a:rPr lang="en-GB" b="0" dirty="0">
                <a:highlight>
                  <a:srgbClr val="FFFF00"/>
                </a:highlight>
              </a:rPr>
              <a:t>additional review may be warranted</a:t>
            </a:r>
            <a:r>
              <a:rPr lang="en-GB" b="0" dirty="0"/>
              <a:t>.  </a:t>
            </a:r>
          </a:p>
          <a:p>
            <a:endParaRPr lang="en-GB" b="0" dirty="0"/>
          </a:p>
          <a:p>
            <a:endParaRPr lang="en-GB" b="0" dirty="0"/>
          </a:p>
        </p:txBody>
      </p:sp>
      <p:sp>
        <p:nvSpPr>
          <p:cNvPr id="6" name="Slide Number Placeholder 5">
            <a:extLst>
              <a:ext uri="{FF2B5EF4-FFF2-40B4-BE49-F238E27FC236}">
                <a16:creationId xmlns:a16="http://schemas.microsoft.com/office/drawing/2014/main" id="{6BFD58A2-6A1B-5412-B1A6-A26EF8F23869}"/>
              </a:ext>
            </a:extLst>
          </p:cNvPr>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5" name="Footer Placeholder 4">
            <a:extLst>
              <a:ext uri="{FF2B5EF4-FFF2-40B4-BE49-F238E27FC236}">
                <a16:creationId xmlns:a16="http://schemas.microsoft.com/office/drawing/2014/main" id="{F3623B62-483C-980F-B2B9-7B5FC08A89BE}"/>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EA5F2634-467F-B4C6-42B2-4D2EDFA78E7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6312571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D355A4-6808-A384-D535-5EAEA71C85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AE7452-9BA0-5763-5B00-49CBF02996D3}"/>
              </a:ext>
            </a:extLst>
          </p:cNvPr>
          <p:cNvSpPr>
            <a:spLocks noGrp="1"/>
          </p:cNvSpPr>
          <p:nvPr>
            <p:ph type="title"/>
          </p:nvPr>
        </p:nvSpPr>
        <p:spPr>
          <a:xfrm>
            <a:off x="914401" y="685801"/>
            <a:ext cx="10361084" cy="1447799"/>
          </a:xfrm>
        </p:spPr>
        <p:txBody>
          <a:bodyPr/>
          <a:lstStyle/>
          <a:p>
            <a:r>
              <a:rPr lang="en-US" dirty="0"/>
              <a:t>medium access control (MAC) service data unit (MSDU) </a:t>
            </a:r>
            <a:r>
              <a:rPr lang="en-GB" dirty="0"/>
              <a:t>- added</a:t>
            </a:r>
          </a:p>
        </p:txBody>
      </p:sp>
      <p:sp>
        <p:nvSpPr>
          <p:cNvPr id="3" name="Content Placeholder 2">
            <a:extLst>
              <a:ext uri="{FF2B5EF4-FFF2-40B4-BE49-F238E27FC236}">
                <a16:creationId xmlns:a16="http://schemas.microsoft.com/office/drawing/2014/main" id="{BB81FAB1-4591-D277-09E0-B507FA71A775}"/>
              </a:ext>
            </a:extLst>
          </p:cNvPr>
          <p:cNvSpPr>
            <a:spLocks noGrp="1"/>
          </p:cNvSpPr>
          <p:nvPr>
            <p:ph idx="1"/>
          </p:nvPr>
        </p:nvSpPr>
        <p:spPr>
          <a:xfrm>
            <a:off x="914401" y="2285999"/>
            <a:ext cx="10361084" cy="3808415"/>
          </a:xfrm>
        </p:spPr>
        <p:txBody>
          <a:bodyPr/>
          <a:lstStyle/>
          <a:p>
            <a:pPr marL="457200" lvl="1" indent="0"/>
            <a:r>
              <a:rPr lang="en-US" dirty="0"/>
              <a:t>802-2024 definition: </a:t>
            </a:r>
          </a:p>
          <a:p>
            <a:pPr marL="457200" lvl="1" indent="0"/>
            <a:r>
              <a:rPr lang="en-US" dirty="0"/>
              <a:t>medium access control (MAC) service data unit (MSDU): Data sent within a MAC frame by a MAC entity for delivery to one or more MAC entities. </a:t>
            </a:r>
          </a:p>
          <a:p>
            <a:pPr marL="457200" lvl="1" indent="0"/>
            <a:endParaRPr lang="en-US" dirty="0"/>
          </a:p>
          <a:p>
            <a:pPr marL="457200" lvl="1" indent="0"/>
            <a:r>
              <a:rPr lang="en-US" dirty="0"/>
              <a:t>802.11definition:</a:t>
            </a:r>
          </a:p>
          <a:p>
            <a:pPr marL="457200" lvl="1" indent="0"/>
            <a:r>
              <a:rPr lang="en-US" sz="1800" b="1" i="0" u="none" strike="noStrike" baseline="0" dirty="0">
                <a:latin typeface="TimesNewRoman,Bold"/>
              </a:rPr>
              <a:t>medium access control (MAC) service data unit: </a:t>
            </a:r>
            <a:r>
              <a:rPr lang="en-US" sz="1800" b="0" i="0" u="none" strike="noStrike" baseline="0" dirty="0">
                <a:latin typeface="TimesNewRoman"/>
              </a:rPr>
              <a:t>[MSDU] Information that is delivered as a unit between MAC service access points (SAPs).</a:t>
            </a:r>
          </a:p>
          <a:p>
            <a:pPr marL="457200" lvl="1" indent="0"/>
            <a:endParaRPr lang="en-US" sz="1800" dirty="0">
              <a:latin typeface="TimesNewRoman"/>
            </a:endParaRPr>
          </a:p>
          <a:p>
            <a:pPr marL="457200" lvl="1" indent="0"/>
            <a:r>
              <a:rPr lang="en-US" sz="1800" dirty="0">
                <a:highlight>
                  <a:srgbClr val="FFFF00"/>
                </a:highlight>
                <a:latin typeface="TimesNewRoman"/>
              </a:rPr>
              <a:t>Should we align these definitions?  I see no reason to have two different definitions for MSDU in 802-2024 and 802.11. </a:t>
            </a:r>
            <a:endParaRPr lang="en-US" dirty="0">
              <a:highlight>
                <a:srgbClr val="FFFF00"/>
              </a:highlight>
            </a:endParaRPr>
          </a:p>
          <a:p>
            <a:endParaRPr lang="en-GB" b="0" dirty="0"/>
          </a:p>
        </p:txBody>
      </p:sp>
      <p:sp>
        <p:nvSpPr>
          <p:cNvPr id="6" name="Slide Number Placeholder 5">
            <a:extLst>
              <a:ext uri="{FF2B5EF4-FFF2-40B4-BE49-F238E27FC236}">
                <a16:creationId xmlns:a16="http://schemas.microsoft.com/office/drawing/2014/main" id="{B54EEA2A-E15A-F914-D303-7D3D97072343}"/>
              </a:ext>
            </a:extLst>
          </p:cNvPr>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5" name="Footer Placeholder 4">
            <a:extLst>
              <a:ext uri="{FF2B5EF4-FFF2-40B4-BE49-F238E27FC236}">
                <a16:creationId xmlns:a16="http://schemas.microsoft.com/office/drawing/2014/main" id="{4B26D034-C5F1-8D2B-29D2-703C375D3830}"/>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98A44A6-50E3-C741-5971-FF00C51D506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9979614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65041-3291-B1D1-8A91-8D6550BAE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DEEDB3-4B87-4343-9A3F-76CC986F0FC3}"/>
              </a:ext>
            </a:extLst>
          </p:cNvPr>
          <p:cNvSpPr>
            <a:spLocks noGrp="1"/>
          </p:cNvSpPr>
          <p:nvPr>
            <p:ph type="title"/>
          </p:nvPr>
        </p:nvSpPr>
        <p:spPr>
          <a:xfrm>
            <a:off x="914401" y="685801"/>
            <a:ext cx="10361084" cy="1447799"/>
          </a:xfrm>
        </p:spPr>
        <p:txBody>
          <a:bodyPr/>
          <a:lstStyle/>
          <a:p>
            <a:r>
              <a:rPr lang="en-US" dirty="0"/>
              <a:t>Network Unique Identifier (NUI) </a:t>
            </a:r>
            <a:r>
              <a:rPr lang="en-GB" dirty="0"/>
              <a:t>- added</a:t>
            </a:r>
          </a:p>
        </p:txBody>
      </p:sp>
      <p:sp>
        <p:nvSpPr>
          <p:cNvPr id="3" name="Content Placeholder 2">
            <a:extLst>
              <a:ext uri="{FF2B5EF4-FFF2-40B4-BE49-F238E27FC236}">
                <a16:creationId xmlns:a16="http://schemas.microsoft.com/office/drawing/2014/main" id="{BE72CF16-B45D-CEFC-1976-5D4E96AF7432}"/>
              </a:ext>
            </a:extLst>
          </p:cNvPr>
          <p:cNvSpPr>
            <a:spLocks noGrp="1"/>
          </p:cNvSpPr>
          <p:nvPr>
            <p:ph idx="1"/>
          </p:nvPr>
        </p:nvSpPr>
        <p:spPr>
          <a:xfrm>
            <a:off x="914401" y="2285999"/>
            <a:ext cx="10361084" cy="3808415"/>
          </a:xfrm>
        </p:spPr>
        <p:txBody>
          <a:bodyPr/>
          <a:lstStyle/>
          <a:p>
            <a:r>
              <a:rPr lang="en-GB" b="0" dirty="0"/>
              <a:t>The term “</a:t>
            </a:r>
            <a:r>
              <a:rPr lang="en-US" dirty="0"/>
              <a:t>Network Unique Identifier (NUI)</a:t>
            </a:r>
            <a:r>
              <a:rPr lang="en-GB" b="0" dirty="0"/>
              <a:t>” is not used in 802.11. Therefore, there is no impact, unless it is desired to add this concept to 802.11.</a:t>
            </a:r>
          </a:p>
          <a:p>
            <a:endParaRPr lang="en-GB" b="0" dirty="0"/>
          </a:p>
          <a:p>
            <a:endParaRPr lang="en-GB" b="0" dirty="0"/>
          </a:p>
        </p:txBody>
      </p:sp>
      <p:sp>
        <p:nvSpPr>
          <p:cNvPr id="6" name="Slide Number Placeholder 5">
            <a:extLst>
              <a:ext uri="{FF2B5EF4-FFF2-40B4-BE49-F238E27FC236}">
                <a16:creationId xmlns:a16="http://schemas.microsoft.com/office/drawing/2014/main" id="{B6122815-B577-0D22-27F1-DECBD3873211}"/>
              </a:ext>
            </a:extLst>
          </p:cNvPr>
          <p:cNvSpPr>
            <a:spLocks noGrp="1"/>
          </p:cNvSpPr>
          <p:nvPr>
            <p:ph type="sldNum" idx="12"/>
          </p:nvPr>
        </p:nvSpPr>
        <p:spPr/>
        <p:txBody>
          <a:bodyPr/>
          <a:lstStyle/>
          <a:p>
            <a:r>
              <a:rPr lang="en-GB" dirty="0"/>
              <a:t>Slide </a:t>
            </a:r>
            <a:fld id="{DC83D890-10BB-4905-98E9-EC5FFEC1B9BB}" type="slidenum">
              <a:rPr lang="en-GB"/>
              <a:pPr/>
              <a:t>25</a:t>
            </a:fld>
            <a:endParaRPr lang="en-GB" dirty="0"/>
          </a:p>
        </p:txBody>
      </p:sp>
      <p:sp>
        <p:nvSpPr>
          <p:cNvPr id="5" name="Footer Placeholder 4">
            <a:extLst>
              <a:ext uri="{FF2B5EF4-FFF2-40B4-BE49-F238E27FC236}">
                <a16:creationId xmlns:a16="http://schemas.microsoft.com/office/drawing/2014/main" id="{DA2FF4B7-E081-52D5-8C7A-78D8B4B45A3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FF0346E0-BA46-723D-6152-9AAF00EAAC50}"/>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12521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254C8-63AF-7F1A-E96A-C4F9F6661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81B40F-7809-EAA5-FA16-5E6074FA968D}"/>
              </a:ext>
            </a:extLst>
          </p:cNvPr>
          <p:cNvSpPr>
            <a:spLocks noGrp="1"/>
          </p:cNvSpPr>
          <p:nvPr>
            <p:ph type="title"/>
          </p:nvPr>
        </p:nvSpPr>
        <p:spPr>
          <a:xfrm>
            <a:off x="914401" y="685801"/>
            <a:ext cx="10361084" cy="1447799"/>
          </a:xfrm>
        </p:spPr>
        <p:txBody>
          <a:bodyPr/>
          <a:lstStyle/>
          <a:p>
            <a:r>
              <a:rPr lang="en-US" dirty="0"/>
              <a:t>protocol data unit </a:t>
            </a:r>
            <a:r>
              <a:rPr lang="en-GB" dirty="0"/>
              <a:t>- added</a:t>
            </a:r>
          </a:p>
        </p:txBody>
      </p:sp>
      <p:sp>
        <p:nvSpPr>
          <p:cNvPr id="3" name="Content Placeholder 2">
            <a:extLst>
              <a:ext uri="{FF2B5EF4-FFF2-40B4-BE49-F238E27FC236}">
                <a16:creationId xmlns:a16="http://schemas.microsoft.com/office/drawing/2014/main" id="{2E9938C2-7E02-498A-7646-220C5ECA08E2}"/>
              </a:ext>
            </a:extLst>
          </p:cNvPr>
          <p:cNvSpPr>
            <a:spLocks noGrp="1"/>
          </p:cNvSpPr>
          <p:nvPr>
            <p:ph idx="1"/>
          </p:nvPr>
        </p:nvSpPr>
        <p:spPr>
          <a:xfrm>
            <a:off x="914401" y="2285999"/>
            <a:ext cx="10361084" cy="3808415"/>
          </a:xfrm>
        </p:spPr>
        <p:txBody>
          <a:bodyPr/>
          <a:lstStyle/>
          <a:p>
            <a:pPr marL="457200" lvl="1" indent="0"/>
            <a:r>
              <a:rPr lang="en-US" dirty="0"/>
              <a:t>protocol data unit: A unit of information transmitted among peer instances of a layer or sublayer comprising protocol-specific control information and user data.</a:t>
            </a:r>
          </a:p>
          <a:p>
            <a:pPr marL="457200" lvl="1" indent="0"/>
            <a:r>
              <a:rPr lang="en-US" dirty="0"/>
              <a:t>The term protocol data unit is used extensively in 802.11 (187 times).  It is typically used in conjunction with a type: MAC (MPDU), PHY (PPDU), EAPOL, management (MMPDU) …,  These PDUs are well defined in 802.11 and this new definition is compatible with the 802.11 definitions, so no issues.  </a:t>
            </a:r>
          </a:p>
          <a:p>
            <a:endParaRPr lang="en-GB" b="0" dirty="0"/>
          </a:p>
          <a:p>
            <a:endParaRPr lang="en-GB" b="0" dirty="0"/>
          </a:p>
        </p:txBody>
      </p:sp>
      <p:sp>
        <p:nvSpPr>
          <p:cNvPr id="6" name="Slide Number Placeholder 5">
            <a:extLst>
              <a:ext uri="{FF2B5EF4-FFF2-40B4-BE49-F238E27FC236}">
                <a16:creationId xmlns:a16="http://schemas.microsoft.com/office/drawing/2014/main" id="{934D35DE-3B2D-7457-00F1-3A7D5DD58F56}"/>
              </a:ext>
            </a:extLst>
          </p:cNvPr>
          <p:cNvSpPr>
            <a:spLocks noGrp="1"/>
          </p:cNvSpPr>
          <p:nvPr>
            <p:ph type="sldNum" idx="12"/>
          </p:nvPr>
        </p:nvSpPr>
        <p:spPr/>
        <p:txBody>
          <a:bodyPr/>
          <a:lstStyle/>
          <a:p>
            <a:r>
              <a:rPr lang="en-GB" dirty="0"/>
              <a:t>Slide </a:t>
            </a:r>
            <a:fld id="{DC83D890-10BB-4905-98E9-EC5FFEC1B9BB}" type="slidenum">
              <a:rPr lang="en-GB"/>
              <a:pPr/>
              <a:t>26</a:t>
            </a:fld>
            <a:endParaRPr lang="en-GB" dirty="0"/>
          </a:p>
        </p:txBody>
      </p:sp>
      <p:sp>
        <p:nvSpPr>
          <p:cNvPr id="5" name="Footer Placeholder 4">
            <a:extLst>
              <a:ext uri="{FF2B5EF4-FFF2-40B4-BE49-F238E27FC236}">
                <a16:creationId xmlns:a16="http://schemas.microsoft.com/office/drawing/2014/main" id="{3FDE4857-39CD-8885-E92F-DB1DB1B1116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174E2167-771B-9239-DB5B-DB9F5F38F667}"/>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8581742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CD189-3337-DA7A-4E10-FB948BB654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5F248B-63BE-1DE7-B25A-CDB6ABDDBC39}"/>
              </a:ext>
            </a:extLst>
          </p:cNvPr>
          <p:cNvSpPr>
            <a:spLocks noGrp="1"/>
          </p:cNvSpPr>
          <p:nvPr>
            <p:ph type="title"/>
          </p:nvPr>
        </p:nvSpPr>
        <p:spPr>
          <a:xfrm>
            <a:off x="914401" y="685801"/>
            <a:ext cx="10361084" cy="1447799"/>
          </a:xfrm>
        </p:spPr>
        <p:txBody>
          <a:bodyPr/>
          <a:lstStyle/>
          <a:p>
            <a:r>
              <a:rPr lang="en-US" dirty="0"/>
              <a:t>repeater </a:t>
            </a:r>
            <a:r>
              <a:rPr lang="en-GB" dirty="0"/>
              <a:t>- Modified</a:t>
            </a:r>
          </a:p>
        </p:txBody>
      </p:sp>
      <p:sp>
        <p:nvSpPr>
          <p:cNvPr id="3" name="Content Placeholder 2">
            <a:extLst>
              <a:ext uri="{FF2B5EF4-FFF2-40B4-BE49-F238E27FC236}">
                <a16:creationId xmlns:a16="http://schemas.microsoft.com/office/drawing/2014/main" id="{1595F9AC-8BA8-8276-4CFE-A58A5025CDD4}"/>
              </a:ext>
            </a:extLst>
          </p:cNvPr>
          <p:cNvSpPr>
            <a:spLocks noGrp="1"/>
          </p:cNvSpPr>
          <p:nvPr>
            <p:ph idx="1"/>
          </p:nvPr>
        </p:nvSpPr>
        <p:spPr>
          <a:xfrm>
            <a:off x="914401" y="2285999"/>
            <a:ext cx="10361084" cy="3808415"/>
          </a:xfrm>
        </p:spPr>
        <p:txBody>
          <a:bodyPr/>
          <a:lstStyle/>
          <a:p>
            <a:pPr lvl="1">
              <a:buFont typeface="Times New Roman" pitchFamily="16" charset="0"/>
              <a:buChar char="•"/>
            </a:pPr>
            <a:r>
              <a:rPr lang="en-US" dirty="0"/>
              <a:t>From: “A device that interconnects segments of the physical medium by retransmitting a copy of the physical layer (PHY) frame.”</a:t>
            </a:r>
          </a:p>
          <a:p>
            <a:pPr lvl="1">
              <a:buFont typeface="Times New Roman" pitchFamily="16" charset="0"/>
              <a:buChar char="•"/>
            </a:pPr>
            <a:r>
              <a:rPr lang="en-US" dirty="0"/>
              <a:t>To: “A device used to interconnect segments of the physical communications media, for example, to extend the range of a network when the physical specifications of the technology would otherwise be exceeded, while providing a one access domain for the attached stations.”</a:t>
            </a:r>
          </a:p>
          <a:p>
            <a:pPr marL="457200" lvl="1" indent="0"/>
            <a:r>
              <a:rPr lang="en-US" dirty="0"/>
              <a:t>The term repeater is not used in 802.11, so there are no issues.</a:t>
            </a:r>
            <a:endParaRPr lang="en-GB" b="0" dirty="0"/>
          </a:p>
          <a:p>
            <a:endParaRPr lang="en-GB" b="0" dirty="0"/>
          </a:p>
        </p:txBody>
      </p:sp>
      <p:sp>
        <p:nvSpPr>
          <p:cNvPr id="6" name="Slide Number Placeholder 5">
            <a:extLst>
              <a:ext uri="{FF2B5EF4-FFF2-40B4-BE49-F238E27FC236}">
                <a16:creationId xmlns:a16="http://schemas.microsoft.com/office/drawing/2014/main" id="{481F76F7-B237-4E2A-94E3-5C303BB058A4}"/>
              </a:ext>
            </a:extLst>
          </p:cNvPr>
          <p:cNvSpPr>
            <a:spLocks noGrp="1"/>
          </p:cNvSpPr>
          <p:nvPr>
            <p:ph type="sldNum" idx="12"/>
          </p:nvPr>
        </p:nvSpPr>
        <p:spPr/>
        <p:txBody>
          <a:bodyPr/>
          <a:lstStyle/>
          <a:p>
            <a:r>
              <a:rPr lang="en-GB" dirty="0"/>
              <a:t>Slide </a:t>
            </a:r>
            <a:fld id="{DC83D890-10BB-4905-98E9-EC5FFEC1B9BB}" type="slidenum">
              <a:rPr lang="en-GB"/>
              <a:pPr/>
              <a:t>27</a:t>
            </a:fld>
            <a:endParaRPr lang="en-GB" dirty="0"/>
          </a:p>
        </p:txBody>
      </p:sp>
      <p:sp>
        <p:nvSpPr>
          <p:cNvPr id="5" name="Footer Placeholder 4">
            <a:extLst>
              <a:ext uri="{FF2B5EF4-FFF2-40B4-BE49-F238E27FC236}">
                <a16:creationId xmlns:a16="http://schemas.microsoft.com/office/drawing/2014/main" id="{AAEBDB85-F662-DA13-C032-0247A0F2292D}"/>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677C473E-E170-7EBE-4C32-FB259DE40BCB}"/>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1128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F5A4A-ACDA-8FFE-C432-86CCB580E2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7DA159-1B71-66A6-DA5B-4F01D7BB8D22}"/>
              </a:ext>
            </a:extLst>
          </p:cNvPr>
          <p:cNvSpPr>
            <a:spLocks noGrp="1"/>
          </p:cNvSpPr>
          <p:nvPr>
            <p:ph type="title"/>
          </p:nvPr>
        </p:nvSpPr>
        <p:spPr>
          <a:xfrm>
            <a:off x="914401" y="685801"/>
            <a:ext cx="10361084" cy="1447799"/>
          </a:xfrm>
        </p:spPr>
        <p:txBody>
          <a:bodyPr/>
          <a:lstStyle/>
          <a:p>
            <a:r>
              <a:rPr lang="en-US" dirty="0"/>
              <a:t>Structured Local Address Plan (SLAP) </a:t>
            </a:r>
            <a:r>
              <a:rPr lang="en-GB" dirty="0"/>
              <a:t>- Added</a:t>
            </a:r>
          </a:p>
        </p:txBody>
      </p:sp>
      <p:sp>
        <p:nvSpPr>
          <p:cNvPr id="3" name="Content Placeholder 2">
            <a:extLst>
              <a:ext uri="{FF2B5EF4-FFF2-40B4-BE49-F238E27FC236}">
                <a16:creationId xmlns:a16="http://schemas.microsoft.com/office/drawing/2014/main" id="{17F0EF0D-DFBB-2D2F-2DD7-7CF78FD03208}"/>
              </a:ext>
            </a:extLst>
          </p:cNvPr>
          <p:cNvSpPr>
            <a:spLocks noGrp="1"/>
          </p:cNvSpPr>
          <p:nvPr>
            <p:ph idx="1"/>
          </p:nvPr>
        </p:nvSpPr>
        <p:spPr>
          <a:xfrm>
            <a:off x="914401" y="2285999"/>
            <a:ext cx="10361084" cy="3808415"/>
          </a:xfrm>
        </p:spPr>
        <p:txBody>
          <a:bodyPr/>
          <a:lstStyle/>
          <a:p>
            <a:pPr marL="457200" lvl="1" indent="0"/>
            <a:r>
              <a:rPr lang="en-GB" b="1" dirty="0"/>
              <a:t>Added: </a:t>
            </a:r>
            <a:r>
              <a:rPr lang="en-US" dirty="0"/>
              <a:t>Structured Local Address Plan (SLAP): An optional standardized specification to differentiate local medium access control (MAC) addresses.</a:t>
            </a:r>
          </a:p>
          <a:p>
            <a:pPr marL="457200" lvl="1" indent="0"/>
            <a:endParaRPr lang="en-US" dirty="0"/>
          </a:p>
          <a:p>
            <a:pPr marL="457200" lvl="1" indent="0"/>
            <a:r>
              <a:rPr lang="en-US" dirty="0"/>
              <a:t>Structured Local Address Plan (SLAP) is defined as an acronym in 3.4 and issued in 802.11 (18 locations). There is no issue with the new definition in 802-2024 as it defines the concept used in 802.11.  Therefore, no issue.</a:t>
            </a:r>
          </a:p>
          <a:p>
            <a:endParaRPr lang="en-GB" b="0" dirty="0"/>
          </a:p>
        </p:txBody>
      </p:sp>
      <p:sp>
        <p:nvSpPr>
          <p:cNvPr id="6" name="Slide Number Placeholder 5">
            <a:extLst>
              <a:ext uri="{FF2B5EF4-FFF2-40B4-BE49-F238E27FC236}">
                <a16:creationId xmlns:a16="http://schemas.microsoft.com/office/drawing/2014/main" id="{B099BC2B-2EAA-BD10-3EFC-EA2006425299}"/>
              </a:ext>
            </a:extLst>
          </p:cNvPr>
          <p:cNvSpPr>
            <a:spLocks noGrp="1"/>
          </p:cNvSpPr>
          <p:nvPr>
            <p:ph type="sldNum" idx="12"/>
          </p:nvPr>
        </p:nvSpPr>
        <p:spPr/>
        <p:txBody>
          <a:bodyPr/>
          <a:lstStyle/>
          <a:p>
            <a:r>
              <a:rPr lang="en-GB" dirty="0"/>
              <a:t>Slide </a:t>
            </a:r>
            <a:fld id="{DC83D890-10BB-4905-98E9-EC5FFEC1B9BB}" type="slidenum">
              <a:rPr lang="en-GB"/>
              <a:pPr/>
              <a:t>28</a:t>
            </a:fld>
            <a:endParaRPr lang="en-GB" dirty="0"/>
          </a:p>
        </p:txBody>
      </p:sp>
      <p:sp>
        <p:nvSpPr>
          <p:cNvPr id="5" name="Footer Placeholder 4">
            <a:extLst>
              <a:ext uri="{FF2B5EF4-FFF2-40B4-BE49-F238E27FC236}">
                <a16:creationId xmlns:a16="http://schemas.microsoft.com/office/drawing/2014/main" id="{5FA1B71D-5B98-6BB4-73D0-7F4E039D4EB8}"/>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5F704095-798A-0761-1E4C-AC7FB2725EA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067270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29</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9052F1-864A-BBF2-CB97-FC5660F76F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A085A5-1408-7E64-6ED4-CCE3ACA32EEF}"/>
              </a:ext>
            </a:extLst>
          </p:cNvPr>
          <p:cNvSpPr>
            <a:spLocks noGrp="1"/>
          </p:cNvSpPr>
          <p:nvPr>
            <p:ph type="title"/>
          </p:nvPr>
        </p:nvSpPr>
        <p:spPr>
          <a:xfrm>
            <a:off x="914401" y="685801"/>
            <a:ext cx="10361084" cy="457199"/>
          </a:xfrm>
        </p:spPr>
        <p:txBody>
          <a:bodyPr/>
          <a:lstStyle/>
          <a:p>
            <a:r>
              <a:rPr lang="en-GB" dirty="0"/>
              <a:t>802-2024 Changes that may impact 802.11 (1/5)</a:t>
            </a:r>
          </a:p>
        </p:txBody>
      </p:sp>
      <p:sp>
        <p:nvSpPr>
          <p:cNvPr id="9218" name="Rectangle 2">
            <a:extLst>
              <a:ext uri="{FF2B5EF4-FFF2-40B4-BE49-F238E27FC236}">
                <a16:creationId xmlns:a16="http://schemas.microsoft.com/office/drawing/2014/main" id="{9ECBC3A4-FBFC-A82E-48C1-C0F32FA4F847}"/>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b="1" dirty="0"/>
              <a:t>Modified: </a:t>
            </a:r>
            <a:r>
              <a:rPr lang="en-GB" dirty="0"/>
              <a:t>Access domain – from:“… to communicate over a common physical medium.” to: “… to access a common communications channel to exchange information.</a:t>
            </a:r>
          </a:p>
          <a:p>
            <a:pPr lvl="1">
              <a:buFont typeface="Times New Roman" pitchFamily="16" charset="0"/>
              <a:buChar char="•"/>
            </a:pPr>
            <a:r>
              <a:rPr lang="en-US" b="1" dirty="0"/>
              <a:t>Modified: </a:t>
            </a:r>
            <a:r>
              <a:rPr lang="en-GB" dirty="0"/>
              <a:t>Bridge</a:t>
            </a:r>
          </a:p>
          <a:p>
            <a:pPr lvl="2">
              <a:buFont typeface="Times New Roman" pitchFamily="16" charset="0"/>
              <a:buChar char="•"/>
            </a:pPr>
            <a:r>
              <a:rPr lang="en-GB" dirty="0"/>
              <a:t>From: “</a:t>
            </a:r>
            <a:r>
              <a:rPr lang="en-US" dirty="0"/>
              <a:t>A functional unit that interconnects two or more IEEE 802® networks that use the same data link layer (DLL) protocols above the medium access control (MAC) sublayer, but can use different MAC protocols. Forwarding and filtering decisions are made on the basis of layer 2 information.”</a:t>
            </a:r>
          </a:p>
          <a:p>
            <a:pPr lvl="2">
              <a:buFont typeface="Times New Roman" pitchFamily="16" charset="0"/>
              <a:buChar char="•"/>
            </a:pPr>
            <a:r>
              <a:rPr lang="en-US" dirty="0"/>
              <a:t>To: “In the general sense, a functional unit that interconnects two or more access domains. In the context of IEEE Std 802, this is narrowed to interconnecting two or more bridgeable IEEE 802® networks that use the same data link layer (DLL) protocols above the medium access control (MAC) sublayer, but can use different MAC protocols. Forwarding and filtering decisions are made on the basis of Layer 2 information.”</a:t>
            </a:r>
            <a:endParaRPr lang="en-GB" dirty="0"/>
          </a:p>
          <a:p>
            <a:pPr lvl="1">
              <a:buFont typeface="Times New Roman" pitchFamily="16" charset="0"/>
              <a:buChar char="•"/>
            </a:pPr>
            <a:r>
              <a:rPr lang="en-GB" b="1" dirty="0"/>
              <a:t>Added:</a:t>
            </a:r>
            <a:r>
              <a:rPr lang="en-GB" dirty="0"/>
              <a:t> </a:t>
            </a:r>
            <a:r>
              <a:rPr lang="en-US" dirty="0"/>
              <a:t>bridgeable network: A communication resource that provides the medium access control (MAC) service specified in IEEE Std 802.1AC, between two or more MAC service access points (MSAPs), supporting the MAC Internal Sublayer Service.</a:t>
            </a:r>
            <a:endParaRPr lang="en-GB" dirty="0"/>
          </a:p>
          <a:p>
            <a:pPr lvl="1">
              <a:buFont typeface="Times New Roman" pitchFamily="16" charset="0"/>
              <a:buChar char="•"/>
            </a:pPr>
            <a:endParaRPr lang="en-GB" dirty="0"/>
          </a:p>
        </p:txBody>
      </p:sp>
      <p:sp>
        <p:nvSpPr>
          <p:cNvPr id="6" name="Slide Number Placeholder 5">
            <a:extLst>
              <a:ext uri="{FF2B5EF4-FFF2-40B4-BE49-F238E27FC236}">
                <a16:creationId xmlns:a16="http://schemas.microsoft.com/office/drawing/2014/main" id="{2E1B236F-2494-0645-97B9-6505511C35A1}"/>
              </a:ext>
            </a:extLst>
          </p:cNvPr>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a:extLst>
              <a:ext uri="{FF2B5EF4-FFF2-40B4-BE49-F238E27FC236}">
                <a16:creationId xmlns:a16="http://schemas.microsoft.com/office/drawing/2014/main" id="{C4851494-6C83-81F3-B570-1E0B57CAD74B}"/>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0B487502-6FE4-A77D-EE84-63D77D8CCFC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575565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D91C7-A1AF-BC86-7002-0A3E47914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AE667B-3738-23AD-9392-25610331FF3C}"/>
              </a:ext>
            </a:extLst>
          </p:cNvPr>
          <p:cNvSpPr>
            <a:spLocks noGrp="1"/>
          </p:cNvSpPr>
          <p:nvPr>
            <p:ph type="title"/>
          </p:nvPr>
        </p:nvSpPr>
        <p:spPr>
          <a:xfrm>
            <a:off x="914401" y="685801"/>
            <a:ext cx="10361084" cy="457199"/>
          </a:xfrm>
        </p:spPr>
        <p:txBody>
          <a:bodyPr/>
          <a:lstStyle/>
          <a:p>
            <a:r>
              <a:rPr lang="en-GB" dirty="0"/>
              <a:t>802-2024 Changes that may impact 802.11 (2/5 )</a:t>
            </a:r>
          </a:p>
        </p:txBody>
      </p:sp>
      <p:sp>
        <p:nvSpPr>
          <p:cNvPr id="9218" name="Rectangle 2">
            <a:extLst>
              <a:ext uri="{FF2B5EF4-FFF2-40B4-BE49-F238E27FC236}">
                <a16:creationId xmlns:a16="http://schemas.microsoft.com/office/drawing/2014/main" id="{F92C5C6F-02F3-4ABC-48D9-FAEB1925005C}"/>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Deleted:</a:t>
            </a:r>
            <a:r>
              <a:rPr lang="en-GB" dirty="0"/>
              <a:t> “canonical format”</a:t>
            </a:r>
          </a:p>
          <a:p>
            <a:pPr lvl="1">
              <a:buFont typeface="Times New Roman" pitchFamily="16" charset="0"/>
              <a:buChar char="•"/>
            </a:pPr>
            <a:r>
              <a:rPr lang="en-GB" b="1" dirty="0"/>
              <a:t>Added:</a:t>
            </a:r>
            <a:r>
              <a:rPr lang="en-GB" dirty="0"/>
              <a:t> </a:t>
            </a:r>
            <a:r>
              <a:rPr lang="en-US" dirty="0"/>
              <a:t>Extended Unique Identifier (EUI): A 48-bit or 64-bit identifier intended to be globally unique and subassigned, by the assignee of a block of such identifiers assigned by the IEEE Registration Authority, to a hardware device instance or other object that requires unique identification.</a:t>
            </a:r>
          </a:p>
          <a:p>
            <a:pPr lvl="1">
              <a:buFont typeface="Times New Roman" pitchFamily="16" charset="0"/>
              <a:buChar char="•"/>
            </a:pPr>
            <a:r>
              <a:rPr lang="en-US" b="1" dirty="0"/>
              <a:t>Deleted:</a:t>
            </a:r>
            <a:r>
              <a:rPr lang="en-US" dirty="0"/>
              <a:t> frame</a:t>
            </a:r>
          </a:p>
          <a:p>
            <a:pPr lvl="1">
              <a:buFont typeface="Times New Roman" pitchFamily="16" charset="0"/>
              <a:buChar char="•"/>
            </a:pPr>
            <a:r>
              <a:rPr lang="en-US" b="1" dirty="0"/>
              <a:t>Modified:</a:t>
            </a:r>
            <a:r>
              <a:rPr lang="en-US" dirty="0"/>
              <a:t> handover</a:t>
            </a:r>
          </a:p>
          <a:p>
            <a:pPr lvl="2">
              <a:buFont typeface="Times New Roman" pitchFamily="16" charset="0"/>
              <a:buChar char="•"/>
            </a:pPr>
            <a:r>
              <a:rPr lang="en-US" dirty="0"/>
              <a:t>From: “The process by which a mobile node obtains facilities and preserves traffic flows when traffic is switched from one link to another. Different types of handover are specified based on the way facilities for supporting traffic flows are preserved.”</a:t>
            </a:r>
          </a:p>
          <a:p>
            <a:pPr lvl="2">
              <a:buFont typeface="Times New Roman" pitchFamily="16" charset="0"/>
              <a:buChar char="•"/>
            </a:pPr>
            <a:r>
              <a:rPr lang="en-US" dirty="0"/>
              <a:t>To: “A process by which a mobile node obtains facilities and preserves traffic flows when traffic is switched from one link to another.”</a:t>
            </a:r>
          </a:p>
          <a:p>
            <a:pPr lvl="1">
              <a:buFont typeface="Times New Roman" pitchFamily="16" charset="0"/>
              <a:buChar char="•"/>
            </a:pPr>
            <a:r>
              <a:rPr lang="en-US" b="1" dirty="0"/>
              <a:t>Deleted:</a:t>
            </a:r>
            <a:r>
              <a:rPr lang="en-US" dirty="0"/>
              <a:t> “IEEE 802 network” and “interconnection”</a:t>
            </a:r>
            <a:endParaRPr lang="en-GB" dirty="0"/>
          </a:p>
        </p:txBody>
      </p:sp>
      <p:sp>
        <p:nvSpPr>
          <p:cNvPr id="6" name="Slide Number Placeholder 5">
            <a:extLst>
              <a:ext uri="{FF2B5EF4-FFF2-40B4-BE49-F238E27FC236}">
                <a16:creationId xmlns:a16="http://schemas.microsoft.com/office/drawing/2014/main" id="{E74F5625-2511-6FED-5AA6-B9A30DB39F34}"/>
              </a:ext>
            </a:extLst>
          </p:cNvPr>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a:extLst>
              <a:ext uri="{FF2B5EF4-FFF2-40B4-BE49-F238E27FC236}">
                <a16:creationId xmlns:a16="http://schemas.microsoft.com/office/drawing/2014/main" id="{A7F4FBD8-510D-454E-D4FF-7A4C7DC70B76}"/>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2FB04378-8EBA-638B-0C99-53C5805272FF}"/>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784218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6EF06-C909-9235-025A-601CE9AEBA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2C417B-BAC7-500E-BB5A-88BBCEB12BEC}"/>
              </a:ext>
            </a:extLst>
          </p:cNvPr>
          <p:cNvSpPr>
            <a:spLocks noGrp="1"/>
          </p:cNvSpPr>
          <p:nvPr>
            <p:ph type="title"/>
          </p:nvPr>
        </p:nvSpPr>
        <p:spPr>
          <a:xfrm>
            <a:off x="914401" y="685801"/>
            <a:ext cx="10361084" cy="457199"/>
          </a:xfrm>
        </p:spPr>
        <p:txBody>
          <a:bodyPr/>
          <a:lstStyle/>
          <a:p>
            <a:r>
              <a:rPr lang="en-GB" dirty="0"/>
              <a:t>802-2024 Changes that may impact 802.11 (3/5 )</a:t>
            </a:r>
          </a:p>
        </p:txBody>
      </p:sp>
      <p:sp>
        <p:nvSpPr>
          <p:cNvPr id="9218" name="Rectangle 2">
            <a:extLst>
              <a:ext uri="{FF2B5EF4-FFF2-40B4-BE49-F238E27FC236}">
                <a16:creationId xmlns:a16="http://schemas.microsoft.com/office/drawing/2014/main" id="{BD0252F0-72C1-31A4-A02B-2155259BC6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logical link control (LLC) entity: The instantiation of an active element embodying LLC-specific capabilities at a single station.</a:t>
            </a:r>
          </a:p>
          <a:p>
            <a:pPr lvl="1">
              <a:buFont typeface="Times New Roman" pitchFamily="16" charset="0"/>
              <a:buChar char="•"/>
            </a:pPr>
            <a:r>
              <a:rPr lang="en-US" b="1" dirty="0"/>
              <a:t>Added:</a:t>
            </a:r>
            <a:r>
              <a:rPr lang="en-US" dirty="0"/>
              <a:t> logical link control (LLC) protocol data unit (LPDU): An LLC protocol data unit carried in the data field of a frame as an medium access control (MAC) service data unit (MSDU).</a:t>
            </a:r>
          </a:p>
          <a:p>
            <a:pPr lvl="1">
              <a:buFont typeface="Times New Roman" pitchFamily="16" charset="0"/>
              <a:buChar char="•"/>
            </a:pPr>
            <a:r>
              <a:rPr lang="en-US" dirty="0">
                <a:highlight>
                  <a:srgbClr val="FFFF00"/>
                </a:highlight>
              </a:rPr>
              <a:t>Mark H: Consider if any of our uses of MSDU would be better as LPDU?</a:t>
            </a:r>
          </a:p>
          <a:p>
            <a:pPr lvl="1">
              <a:buFont typeface="Times New Roman" pitchFamily="16" charset="0"/>
              <a:buChar char="•"/>
            </a:pPr>
            <a:r>
              <a:rPr lang="en-US" b="1" dirty="0"/>
              <a:t>Added:</a:t>
            </a:r>
            <a:r>
              <a:rPr lang="en-US" dirty="0"/>
              <a:t> medium access control (MAC) entity: The instantiation of an active element embodying MAC-specific capabilities at a single station.</a:t>
            </a:r>
            <a:endParaRPr lang="en-GB" dirty="0"/>
          </a:p>
          <a:p>
            <a:pPr lvl="1">
              <a:buFont typeface="Times New Roman" pitchFamily="16" charset="0"/>
              <a:buChar char="•"/>
            </a:pPr>
            <a:r>
              <a:rPr lang="en-GB" b="1" dirty="0"/>
              <a:t>Changed:</a:t>
            </a:r>
            <a:r>
              <a:rPr lang="en-GB" dirty="0"/>
              <a:t>  “</a:t>
            </a:r>
            <a:r>
              <a:rPr lang="en-US" dirty="0"/>
              <a:t>medium access control (MAC) </a:t>
            </a:r>
            <a:r>
              <a:rPr lang="en-US" dirty="0">
                <a:highlight>
                  <a:srgbClr val="FF0000"/>
                </a:highlight>
              </a:rPr>
              <a:t>data</a:t>
            </a:r>
            <a:r>
              <a:rPr lang="en-US" dirty="0"/>
              <a:t> frame: A data structure consisting of fields in accordance with a MAC protocol, for the communication of user data and control information in a network</a:t>
            </a:r>
            <a:r>
              <a:rPr lang="en-US" dirty="0">
                <a:highlight>
                  <a:srgbClr val="FF0000"/>
                </a:highlight>
              </a:rPr>
              <a:t>; one of the fields contains a sequence of octets of user data</a:t>
            </a:r>
            <a:r>
              <a:rPr lang="en-US" dirty="0"/>
              <a:t>.”</a:t>
            </a:r>
            <a:br>
              <a:rPr lang="en-US" dirty="0"/>
            </a:br>
            <a:r>
              <a:rPr lang="en-US" b="1" dirty="0"/>
              <a:t>To:</a:t>
            </a:r>
            <a:r>
              <a:rPr lang="en-US" dirty="0"/>
              <a:t> “medium access control (MAC) frame: A data structure consisting of fields in accordance with a MAC protocol, for the communication of user data and</a:t>
            </a:r>
            <a:r>
              <a:rPr lang="en-US" dirty="0">
                <a:highlight>
                  <a:srgbClr val="00FF00"/>
                </a:highlight>
              </a:rPr>
              <a:t>/or </a:t>
            </a:r>
            <a:r>
              <a:rPr lang="en-US" dirty="0"/>
              <a:t>control information in a network.”</a:t>
            </a:r>
          </a:p>
        </p:txBody>
      </p:sp>
      <p:sp>
        <p:nvSpPr>
          <p:cNvPr id="6" name="Slide Number Placeholder 5">
            <a:extLst>
              <a:ext uri="{FF2B5EF4-FFF2-40B4-BE49-F238E27FC236}">
                <a16:creationId xmlns:a16="http://schemas.microsoft.com/office/drawing/2014/main" id="{1A83D6AD-39F8-9036-D569-915D5001F5E8}"/>
              </a:ext>
            </a:extLst>
          </p:cNvPr>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5" name="Footer Placeholder 4">
            <a:extLst>
              <a:ext uri="{FF2B5EF4-FFF2-40B4-BE49-F238E27FC236}">
                <a16:creationId xmlns:a16="http://schemas.microsoft.com/office/drawing/2014/main" id="{2AD6D988-6524-75B3-C2D7-233AB4681D8F}"/>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B23B1B2C-90C2-564F-4B67-3042515ACA84}"/>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3649782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B4583-C8F2-F743-891E-06FCCCE6D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2D2A85-A186-9C59-9730-3E82AC2C3552}"/>
              </a:ext>
            </a:extLst>
          </p:cNvPr>
          <p:cNvSpPr>
            <a:spLocks noGrp="1"/>
          </p:cNvSpPr>
          <p:nvPr>
            <p:ph type="title"/>
          </p:nvPr>
        </p:nvSpPr>
        <p:spPr>
          <a:xfrm>
            <a:off x="914401" y="685801"/>
            <a:ext cx="10361084" cy="457199"/>
          </a:xfrm>
        </p:spPr>
        <p:txBody>
          <a:bodyPr/>
          <a:lstStyle/>
          <a:p>
            <a:r>
              <a:rPr lang="en-GB" dirty="0"/>
              <a:t>802-2024 Changes that may impact 802.11 (4/5 )</a:t>
            </a:r>
          </a:p>
        </p:txBody>
      </p:sp>
      <p:sp>
        <p:nvSpPr>
          <p:cNvPr id="9218" name="Rectangle 2">
            <a:extLst>
              <a:ext uri="{FF2B5EF4-FFF2-40B4-BE49-F238E27FC236}">
                <a16:creationId xmlns:a16="http://schemas.microsoft.com/office/drawing/2014/main" id="{8818AAE1-104F-681A-B788-E2D7B46A6163}"/>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a:t>
            </a:r>
            <a:r>
              <a:rPr lang="en-GB" dirty="0"/>
              <a:t> </a:t>
            </a:r>
            <a:r>
              <a:rPr lang="en-US" dirty="0"/>
              <a:t>medium access control (MAC) service data unit (MSDU): Data sent within a MAC frame by a MAC entity for delivery to one or more MAC entities. </a:t>
            </a:r>
          </a:p>
          <a:p>
            <a:pPr lvl="1">
              <a:buFont typeface="Times New Roman" pitchFamily="16" charset="0"/>
              <a:buChar char="•"/>
            </a:pPr>
            <a:r>
              <a:rPr lang="en-GB" b="1" dirty="0"/>
              <a:t>Added: </a:t>
            </a:r>
            <a:r>
              <a:rPr lang="en-US" dirty="0"/>
              <a:t>Network Unique Identifier (NUI): An identifier that is unique within the IEEE 802® local area network (LAN).</a:t>
            </a:r>
          </a:p>
          <a:p>
            <a:pPr lvl="1">
              <a:buFont typeface="Times New Roman" pitchFamily="16" charset="0"/>
              <a:buChar char="•"/>
            </a:pPr>
            <a:r>
              <a:rPr lang="en-US" b="1" dirty="0"/>
              <a:t>Deleted: </a:t>
            </a:r>
            <a:r>
              <a:rPr lang="en-US" dirty="0"/>
              <a:t>noncanonical format</a:t>
            </a:r>
          </a:p>
          <a:p>
            <a:pPr lvl="1">
              <a:buFont typeface="Times New Roman" pitchFamily="16" charset="0"/>
              <a:buChar char="•"/>
            </a:pPr>
            <a:r>
              <a:rPr lang="en-GB" b="1" dirty="0"/>
              <a:t>Added:</a:t>
            </a:r>
            <a:r>
              <a:rPr lang="en-US" dirty="0"/>
              <a:t> protocol data unit: A unit of information transmitted among peer instances of a layer or sublayer comprising protocol-specific control information and user data.</a:t>
            </a:r>
          </a:p>
          <a:p>
            <a:pPr lvl="1">
              <a:buFont typeface="Times New Roman" pitchFamily="16" charset="0"/>
              <a:buChar char="•"/>
            </a:pPr>
            <a:r>
              <a:rPr lang="en-US" b="1" dirty="0"/>
              <a:t>Modified: </a:t>
            </a:r>
            <a:r>
              <a:rPr lang="en-US" dirty="0"/>
              <a:t>repeater:</a:t>
            </a:r>
          </a:p>
          <a:p>
            <a:pPr lvl="2">
              <a:buFont typeface="Times New Roman" pitchFamily="16" charset="0"/>
              <a:buChar char="•"/>
            </a:pPr>
            <a:r>
              <a:rPr lang="en-US" dirty="0"/>
              <a:t>From: “A device that interconnects segments of the physical </a:t>
            </a:r>
            <a:r>
              <a:rPr lang="en-US" dirty="0">
                <a:highlight>
                  <a:srgbClr val="FF0000"/>
                </a:highlight>
              </a:rPr>
              <a:t>medium by retransmitting a copy of the physical layer (PHY) frame</a:t>
            </a:r>
            <a:r>
              <a:rPr lang="en-US" dirty="0"/>
              <a:t>.”</a:t>
            </a:r>
          </a:p>
          <a:p>
            <a:pPr lvl="2">
              <a:buFont typeface="Times New Roman" pitchFamily="16" charset="0"/>
              <a:buChar char="•"/>
            </a:pPr>
            <a:r>
              <a:rPr lang="en-US" dirty="0"/>
              <a:t>To: “A device </a:t>
            </a:r>
            <a:r>
              <a:rPr lang="en-US" dirty="0">
                <a:highlight>
                  <a:srgbClr val="00FF00"/>
                </a:highlight>
              </a:rPr>
              <a:t>used to </a:t>
            </a:r>
            <a:r>
              <a:rPr lang="en-US" dirty="0"/>
              <a:t>interconnect segments of the physical </a:t>
            </a:r>
            <a:r>
              <a:rPr lang="en-US" dirty="0">
                <a:highlight>
                  <a:srgbClr val="00FF00"/>
                </a:highlight>
              </a:rPr>
              <a:t>communications media, for example, to extend the range of a network when the physical specifications of the technology would otherwise be exceeded, while providing a </a:t>
            </a:r>
            <a:r>
              <a:rPr lang="en-US" dirty="0">
                <a:highlight>
                  <a:srgbClr val="FFFF00"/>
                </a:highlight>
              </a:rPr>
              <a:t>one</a:t>
            </a:r>
            <a:r>
              <a:rPr lang="en-US" dirty="0">
                <a:highlight>
                  <a:srgbClr val="00FF00"/>
                </a:highlight>
              </a:rPr>
              <a:t> access domain for the attached stations</a:t>
            </a:r>
            <a:r>
              <a:rPr lang="en-US" dirty="0"/>
              <a:t>.”</a:t>
            </a:r>
          </a:p>
          <a:p>
            <a:pPr lvl="1">
              <a:buFont typeface="Times New Roman" pitchFamily="16" charset="0"/>
              <a:buChar char="•"/>
            </a:pPr>
            <a:r>
              <a:rPr lang="en-US" b="1" dirty="0"/>
              <a:t>Deleted: </a:t>
            </a:r>
            <a:r>
              <a:rPr lang="en-US" dirty="0"/>
              <a:t>service data unit, single access domain, and </a:t>
            </a:r>
            <a:r>
              <a:rPr lang="en-US" dirty="0">
                <a:highlight>
                  <a:srgbClr val="FFFF00"/>
                </a:highlight>
              </a:rPr>
              <a:t>station</a:t>
            </a:r>
          </a:p>
          <a:p>
            <a:pPr lvl="1">
              <a:buFont typeface="Times New Roman" pitchFamily="16" charset="0"/>
              <a:buChar char="•"/>
            </a:pPr>
            <a:r>
              <a:rPr lang="en-US" dirty="0">
                <a:highlight>
                  <a:srgbClr val="FFFF00"/>
                </a:highlight>
              </a:rPr>
              <a:t>Mark H: Actually, station is _not_ deleted.  It is: “An end station or bridge”.  In 802.11, we probably think a bridge contains 2 (or more) stations.  Is this a problem?</a:t>
            </a:r>
          </a:p>
          <a:p>
            <a:pPr lvl="1">
              <a:buFont typeface="Times New Roman" pitchFamily="16" charset="0"/>
              <a:buChar char="•"/>
            </a:pPr>
            <a:endParaRPr lang="en-US" dirty="0"/>
          </a:p>
        </p:txBody>
      </p:sp>
      <p:sp>
        <p:nvSpPr>
          <p:cNvPr id="6" name="Slide Number Placeholder 5">
            <a:extLst>
              <a:ext uri="{FF2B5EF4-FFF2-40B4-BE49-F238E27FC236}">
                <a16:creationId xmlns:a16="http://schemas.microsoft.com/office/drawing/2014/main" id="{C28E899C-13ED-7B40-F252-85241521E1BE}"/>
              </a:ext>
            </a:extLst>
          </p:cNvPr>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a:extLst>
              <a:ext uri="{FF2B5EF4-FFF2-40B4-BE49-F238E27FC236}">
                <a16:creationId xmlns:a16="http://schemas.microsoft.com/office/drawing/2014/main" id="{C7CF6E2A-C021-1484-BE2F-09CACAE4FE46}"/>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D483AEF4-8B8D-1466-9350-E4F69FDE01D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5947607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33BF1-E028-85A3-929F-874ACE7F5E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E3B3DD-97CB-DE84-8CC8-9A6A242E51C7}"/>
              </a:ext>
            </a:extLst>
          </p:cNvPr>
          <p:cNvSpPr>
            <a:spLocks noGrp="1"/>
          </p:cNvSpPr>
          <p:nvPr>
            <p:ph type="title"/>
          </p:nvPr>
        </p:nvSpPr>
        <p:spPr>
          <a:xfrm>
            <a:off x="914401" y="685801"/>
            <a:ext cx="10361084" cy="457199"/>
          </a:xfrm>
        </p:spPr>
        <p:txBody>
          <a:bodyPr/>
          <a:lstStyle/>
          <a:p>
            <a:r>
              <a:rPr lang="en-GB" dirty="0"/>
              <a:t>802-2024 Changes that may impact 802.11 (5/5)</a:t>
            </a:r>
          </a:p>
        </p:txBody>
      </p:sp>
      <p:sp>
        <p:nvSpPr>
          <p:cNvPr id="9218" name="Rectangle 2">
            <a:extLst>
              <a:ext uri="{FF2B5EF4-FFF2-40B4-BE49-F238E27FC236}">
                <a16:creationId xmlns:a16="http://schemas.microsoft.com/office/drawing/2014/main" id="{9A357D86-0242-7EEE-6628-20E912D26EC6}"/>
              </a:ext>
            </a:extLst>
          </p:cNvPr>
          <p:cNvSpPr>
            <a:spLocks noGrp="1" noChangeArrowheads="1"/>
          </p:cNvSpPr>
          <p:nvPr>
            <p:ph idx="1"/>
          </p:nvPr>
        </p:nvSpPr>
        <p:spPr>
          <a:xfrm>
            <a:off x="914401" y="1222376"/>
            <a:ext cx="10361084"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GB" b="1" dirty="0"/>
              <a:t>Added: </a:t>
            </a:r>
            <a:r>
              <a:rPr lang="en-US" dirty="0"/>
              <a:t>Structured Local Address Plan (SLAP): An optional standardized specification to differentiate local medium access control (MAC) addresses.</a:t>
            </a:r>
          </a:p>
        </p:txBody>
      </p:sp>
      <p:sp>
        <p:nvSpPr>
          <p:cNvPr id="6" name="Slide Number Placeholder 5">
            <a:extLst>
              <a:ext uri="{FF2B5EF4-FFF2-40B4-BE49-F238E27FC236}">
                <a16:creationId xmlns:a16="http://schemas.microsoft.com/office/drawing/2014/main" id="{907026A0-FC08-9C55-7353-7D62DE0FF7C3}"/>
              </a:ext>
            </a:extLst>
          </p:cNvPr>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5" name="Footer Placeholder 4">
            <a:extLst>
              <a:ext uri="{FF2B5EF4-FFF2-40B4-BE49-F238E27FC236}">
                <a16:creationId xmlns:a16="http://schemas.microsoft.com/office/drawing/2014/main" id="{DF7AA467-7B6C-3E16-A445-D29F8447E98C}"/>
              </a:ext>
            </a:extLst>
          </p:cNvPr>
          <p:cNvSpPr>
            <a:spLocks noGrp="1"/>
          </p:cNvSpPr>
          <p:nvPr>
            <p:ph type="ftr" idx="14"/>
          </p:nvPr>
        </p:nvSpPr>
        <p:spPr/>
        <p:txBody>
          <a:bodyPr/>
          <a:lstStyle/>
          <a:p>
            <a:r>
              <a:rPr lang="en-GB"/>
              <a:t>Joseph Levy, InterDigital</a:t>
            </a:r>
            <a:endParaRPr lang="en-GB" dirty="0"/>
          </a:p>
        </p:txBody>
      </p:sp>
      <p:sp>
        <p:nvSpPr>
          <p:cNvPr id="4" name="Date Placeholder 3">
            <a:extLst>
              <a:ext uri="{FF2B5EF4-FFF2-40B4-BE49-F238E27FC236}">
                <a16:creationId xmlns:a16="http://schemas.microsoft.com/office/drawing/2014/main" id="{49BD8EB5-B6B1-7DD1-D99B-E5678FF5BDCA}"/>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759404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Access Domain - Modified</a:t>
            </a:r>
          </a:p>
        </p:txBody>
      </p:sp>
      <p:sp>
        <p:nvSpPr>
          <p:cNvPr id="3" name="Content Placeholder 2"/>
          <p:cNvSpPr>
            <a:spLocks noGrp="1"/>
          </p:cNvSpPr>
          <p:nvPr>
            <p:ph idx="1"/>
          </p:nvPr>
        </p:nvSpPr>
        <p:spPr>
          <a:xfrm>
            <a:off x="914401" y="1371600"/>
            <a:ext cx="10361084" cy="4876799"/>
          </a:xfrm>
        </p:spPr>
        <p:txBody>
          <a:bodyPr/>
          <a:lstStyle/>
          <a:p>
            <a:r>
              <a:rPr lang="en-GB" b="0" dirty="0"/>
              <a:t>Access domain is used in 4 location in 802.11REVme_D7.0</a:t>
            </a:r>
          </a:p>
          <a:p>
            <a:r>
              <a:rPr lang="en-GB" b="0" dirty="0"/>
              <a:t>198.7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r>
              <a:rPr lang="en-GB" b="0" dirty="0"/>
              <a:t>278.43 – no issue the definition is consistent with use and call out </a:t>
            </a:r>
            <a:r>
              <a:rPr lang="en-US" sz="2400" b="0" dirty="0">
                <a:latin typeface="TimesNewRoman"/>
              </a:rPr>
              <a:t>of “IEEE Std 802</a:t>
            </a:r>
            <a:r>
              <a:rPr lang="en-US" sz="2400" b="0" baseline="30000" dirty="0">
                <a:latin typeface="TimesNewRoman"/>
              </a:rPr>
              <a:t>TM</a:t>
            </a:r>
            <a:r>
              <a:rPr lang="en-US" sz="2400" b="0" dirty="0">
                <a:latin typeface="TimesNewRoman"/>
              </a:rPr>
              <a:t> access domain”</a:t>
            </a:r>
            <a:endParaRPr lang="en-GB" b="0" dirty="0"/>
          </a:p>
          <a:p>
            <a:pPr algn="l"/>
            <a:r>
              <a:rPr lang="en-GB" b="0" dirty="0"/>
              <a:t>276.51 – This text to be reviewed: </a:t>
            </a:r>
            <a:r>
              <a:rPr lang="en-GB" sz="2000" b="0" dirty="0"/>
              <a:t>“</a:t>
            </a:r>
            <a:r>
              <a:rPr lang="en-US" sz="2000" b="0" i="0" u="none" strike="noStrike" baseline="0" dirty="0">
                <a:solidFill>
                  <a:srgbClr val="000000"/>
                </a:solidFill>
                <a:latin typeface="TimesNewRoman"/>
              </a:rPr>
              <a:t>If multiple BSSs are configured with the same SSID, but the APs are not interconnected by a common DS, there is no guarantee of seamless mobility for STAs between those BSSs. However, such a deployment might have a common LLC sublayer interconnection, in which case</a:t>
            </a:r>
            <a:r>
              <a:rPr lang="en-US" sz="2000" b="0" i="0" u="none" strike="noStrike" baseline="0" dirty="0">
                <a:solidFill>
                  <a:srgbClr val="218A21"/>
                </a:solidFill>
                <a:latin typeface="TimesNewRoman"/>
              </a:rPr>
              <a:t> </a:t>
            </a:r>
            <a:r>
              <a:rPr lang="en-US" sz="2000" b="0" i="0" u="none" strike="noStrike" baseline="0" dirty="0">
                <a:solidFill>
                  <a:srgbClr val="000000"/>
                </a:solidFill>
                <a:latin typeface="TimesNewRoman"/>
              </a:rPr>
              <a:t>communication with location transparency to the LLC sublayer (a single </a:t>
            </a:r>
            <a:r>
              <a:rPr lang="en-US" sz="2000" b="0" i="0" u="none" strike="noStrike" baseline="0" dirty="0">
                <a:solidFill>
                  <a:srgbClr val="000000"/>
                </a:solidFill>
                <a:highlight>
                  <a:srgbClr val="FFFF00"/>
                </a:highlight>
                <a:latin typeface="TimesNewRoman"/>
              </a:rPr>
              <a:t>access domain</a:t>
            </a:r>
            <a:r>
              <a:rPr lang="en-US" sz="2000" b="0" i="0" u="none" strike="noStrike" baseline="0" dirty="0">
                <a:solidFill>
                  <a:srgbClr val="000000"/>
                </a:solidFill>
                <a:latin typeface="TimesNewRoman"/>
              </a:rPr>
              <a:t>) is generally still possible, but such communication could be disrupted at times when a mobile STA moves between BSSs.”</a:t>
            </a:r>
          </a:p>
          <a:p>
            <a:pPr algn="l"/>
            <a:r>
              <a:rPr lang="en-US" b="0" dirty="0">
                <a:latin typeface="TimesNewRoman"/>
              </a:rPr>
              <a:t>3304.31 – no issue the definition is consistent with use, but adding the additional description of “</a:t>
            </a:r>
            <a:r>
              <a:rPr lang="en-US" b="0" dirty="0">
                <a:highlight>
                  <a:srgbClr val="FFFF00"/>
                </a:highlight>
                <a:latin typeface="TimesNewRoman"/>
              </a:rPr>
              <a:t>IEEE Std 802</a:t>
            </a:r>
            <a:r>
              <a:rPr lang="en-US" b="0" baseline="30000" dirty="0">
                <a:highlight>
                  <a:srgbClr val="FFFF00"/>
                </a:highlight>
                <a:latin typeface="TimesNewRoman"/>
              </a:rPr>
              <a:t>TM</a:t>
            </a:r>
            <a:r>
              <a:rPr lang="en-US" b="0" dirty="0">
                <a:latin typeface="TimesNewRoman"/>
              </a:rPr>
              <a:t> access domain” may improve clarity.</a:t>
            </a:r>
            <a:endParaRPr lang="en-US" b="0" i="0" u="none" strike="noStrike" baseline="0" dirty="0">
              <a:solidFill>
                <a:srgbClr val="000000"/>
              </a:solidFill>
              <a:latin typeface="TimesNewRoman"/>
            </a:endParaRPr>
          </a:p>
          <a:p>
            <a:pPr algn="l"/>
            <a:endParaRPr lang="en-GB" b="0" dirty="0"/>
          </a:p>
          <a:p>
            <a:endParaRPr lang="en-GB" b="0" dirty="0"/>
          </a:p>
          <a:p>
            <a:endParaRPr lang="en-GB" b="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5" name="Footer Placeholder 4"/>
          <p:cNvSpPr>
            <a:spLocks noGrp="1"/>
          </p:cNvSpPr>
          <p:nvPr>
            <p:ph type="ftr" idx="14"/>
          </p:nvPr>
        </p:nvSpPr>
        <p:spPr/>
        <p:txBody>
          <a:bodyPr/>
          <a:lstStyle/>
          <a:p>
            <a:r>
              <a:rPr lang="en-GB"/>
              <a:t>Joseph Levy, InterDigital</a:t>
            </a:r>
            <a:endParaRPr lang="en-GB" dirty="0"/>
          </a:p>
        </p:txBody>
      </p:sp>
      <p:sp>
        <p:nvSpPr>
          <p:cNvPr id="4" name="Date Placeholder 3"/>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cxnSp>
        <p:nvCxnSpPr>
          <p:cNvPr id="8" name="Straight Connector 7">
            <a:extLst>
              <a:ext uri="{FF2B5EF4-FFF2-40B4-BE49-F238E27FC236}">
                <a16:creationId xmlns:a16="http://schemas.microsoft.com/office/drawing/2014/main" id="{339CF0E5-2053-ADA1-E848-93E70C28AD2C}"/>
              </a:ext>
            </a:extLst>
          </p:cNvPr>
          <p:cNvCxnSpPr/>
          <p:nvPr/>
        </p:nvCxnSpPr>
        <p:spPr bwMode="auto">
          <a:xfrm>
            <a:off x="990600" y="1524000"/>
            <a:ext cx="10134600" cy="4572000"/>
          </a:xfrm>
          <a:prstGeom prst="line">
            <a:avLst/>
          </a:prstGeom>
          <a:solidFill>
            <a:srgbClr val="00B8FF"/>
          </a:solidFill>
          <a:ln w="76200" cap="flat" cmpd="sng" algn="ctr">
            <a:solidFill>
              <a:schemeClr val="tx1"/>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B2A80683-2CD4-00FA-9CD8-21EF544A1D5E}"/>
              </a:ext>
            </a:extLst>
          </p:cNvPr>
          <p:cNvCxnSpPr>
            <a:cxnSpLocks/>
          </p:cNvCxnSpPr>
          <p:nvPr/>
        </p:nvCxnSpPr>
        <p:spPr bwMode="auto">
          <a:xfrm flipV="1">
            <a:off x="990600" y="1676400"/>
            <a:ext cx="9906000" cy="4571999"/>
          </a:xfrm>
          <a:prstGeom prst="line">
            <a:avLst/>
          </a:prstGeom>
          <a:solidFill>
            <a:srgbClr val="00B8FF"/>
          </a:solidFill>
          <a:ln w="76200" cap="flat" cmpd="sng" algn="ctr">
            <a:solidFill>
              <a:schemeClr val="tx1"/>
            </a:solidFill>
            <a:prstDash val="solid"/>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8B1A1-9AAB-40D3-1764-C9403CD02C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922A0-E73B-6E45-919B-C9D82152F839}"/>
              </a:ext>
            </a:extLst>
          </p:cNvPr>
          <p:cNvSpPr>
            <a:spLocks noGrp="1"/>
          </p:cNvSpPr>
          <p:nvPr>
            <p:ph type="title"/>
          </p:nvPr>
        </p:nvSpPr>
        <p:spPr>
          <a:xfrm>
            <a:off x="914401" y="685801"/>
            <a:ext cx="10361084" cy="457199"/>
          </a:xfrm>
        </p:spPr>
        <p:txBody>
          <a:bodyPr/>
          <a:lstStyle/>
          <a:p>
            <a:r>
              <a:rPr lang="en-GB" dirty="0"/>
              <a:t>Access Domain – Modified (1/7)</a:t>
            </a:r>
          </a:p>
        </p:txBody>
      </p:sp>
      <p:sp>
        <p:nvSpPr>
          <p:cNvPr id="9218" name="Rectangle 2">
            <a:extLst>
              <a:ext uri="{FF2B5EF4-FFF2-40B4-BE49-F238E27FC236}">
                <a16:creationId xmlns:a16="http://schemas.microsoft.com/office/drawing/2014/main" id="{C8C94DAE-4127-7151-4669-93B55FE4D457}"/>
              </a:ext>
            </a:extLst>
          </p:cNvPr>
          <p:cNvSpPr>
            <a:spLocks noGrp="1" noChangeArrowheads="1"/>
          </p:cNvSpPr>
          <p:nvPr>
            <p:ph idx="1"/>
          </p:nvPr>
        </p:nvSpPr>
        <p:spPr>
          <a:xfrm>
            <a:off x="609600" y="1222376"/>
            <a:ext cx="11125200" cy="5178423"/>
          </a:xfrm>
          <a:ln/>
        </p:spPr>
        <p:txBody>
          <a:bodyPr/>
          <a:lstStyle/>
          <a:p>
            <a:pPr>
              <a:buFont typeface="Times New Roman" pitchFamily="16" charset="0"/>
              <a:buChar char="•"/>
            </a:pPr>
            <a:r>
              <a:rPr lang="en-GB" dirty="0"/>
              <a:t>Definitions modifications:</a:t>
            </a:r>
          </a:p>
          <a:p>
            <a:pPr lvl="1">
              <a:buFont typeface="Times New Roman" pitchFamily="16" charset="0"/>
              <a:buChar char="•"/>
            </a:pPr>
            <a:r>
              <a:rPr lang="en-US" sz="2400" b="1" dirty="0"/>
              <a:t>Modified: </a:t>
            </a:r>
            <a:r>
              <a:rPr lang="en-GB" sz="2400" dirty="0"/>
              <a:t>Access domain – from:“… to communicate over a common physical medium.” to: “… to access a common communications channel to exchange information.</a:t>
            </a:r>
          </a:p>
          <a:p>
            <a:pPr>
              <a:buFont typeface="Times New Roman" pitchFamily="16" charset="0"/>
              <a:buChar char="•"/>
            </a:pPr>
            <a:r>
              <a:rPr lang="en-GB" b="0" dirty="0"/>
              <a:t>Subtle, but important difference, in that </a:t>
            </a:r>
            <a:r>
              <a:rPr lang="en-GB" b="0" i="1" dirty="0"/>
              <a:t>access domain</a:t>
            </a:r>
            <a:r>
              <a:rPr lang="en-GB" b="0" dirty="0"/>
              <a:t> is now a </a:t>
            </a:r>
            <a:r>
              <a:rPr lang="en-GB" b="0" u="sng" dirty="0"/>
              <a:t>single</a:t>
            </a:r>
            <a:r>
              <a:rPr lang="en-GB" b="0" dirty="0"/>
              <a:t> (common) communications channel.</a:t>
            </a:r>
          </a:p>
          <a:p>
            <a:pPr>
              <a:buFont typeface="Times New Roman" pitchFamily="16" charset="0"/>
              <a:buChar char="•"/>
            </a:pPr>
            <a:r>
              <a:rPr lang="en-GB" b="0" dirty="0"/>
              <a:t>In 802.11, we interconnect multiple communications channels (via the DS, in mesh BSSs, and in recent amendments other “multiple link” structures).</a:t>
            </a:r>
          </a:p>
        </p:txBody>
      </p:sp>
      <p:sp>
        <p:nvSpPr>
          <p:cNvPr id="6" name="Slide Number Placeholder 5">
            <a:extLst>
              <a:ext uri="{FF2B5EF4-FFF2-40B4-BE49-F238E27FC236}">
                <a16:creationId xmlns:a16="http://schemas.microsoft.com/office/drawing/2014/main" id="{FC07B4BB-202F-7F4A-C0AA-3B404145B3D8}"/>
              </a:ext>
            </a:extLst>
          </p:cNvPr>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a:extLst>
              <a:ext uri="{FF2B5EF4-FFF2-40B4-BE49-F238E27FC236}">
                <a16:creationId xmlns:a16="http://schemas.microsoft.com/office/drawing/2014/main" id="{CA368D27-C520-81F4-0DA3-B5C26AB1006C}"/>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57BB6B58-0B32-5890-9865-214C3817E8A1}"/>
              </a:ext>
            </a:extLst>
          </p:cNvPr>
          <p:cNvSpPr>
            <a:spLocks noGrp="1"/>
          </p:cNvSpPr>
          <p:nvPr>
            <p:ph type="dt" idx="4294967295"/>
          </p:nvPr>
        </p:nvSpPr>
        <p:spPr>
          <a:xfrm>
            <a:off x="929217" y="333375"/>
            <a:ext cx="2499764" cy="273050"/>
          </a:xfrm>
          <a:prstGeom prst="rect">
            <a:avLst/>
          </a:prstGeom>
        </p:spPr>
        <p:txBody>
          <a:bodyPr/>
          <a:lstStyle/>
          <a:p>
            <a:r>
              <a:rPr lang="en-US"/>
              <a:t>May 2025</a:t>
            </a:r>
            <a:endParaRPr lang="en-GB" dirty="0"/>
          </a:p>
        </p:txBody>
      </p:sp>
    </p:spTree>
    <p:extLst>
      <p:ext uri="{BB962C8B-B14F-4D97-AF65-F5344CB8AC3E}">
        <p14:creationId xmlns:p14="http://schemas.microsoft.com/office/powerpoint/2010/main" val="211052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(2)</Template>
  <TotalTime>17343</TotalTime>
  <Words>4517</Words>
  <Application>Microsoft Office PowerPoint</Application>
  <PresentationFormat>Widescreen</PresentationFormat>
  <Paragraphs>367</Paragraphs>
  <Slides>29</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Aptos</vt:lpstr>
      <vt:lpstr>Arial</vt:lpstr>
      <vt:lpstr>Arial Unicode MS</vt:lpstr>
      <vt:lpstr>Times New Roman</vt:lpstr>
      <vt:lpstr>TimesNewRoman</vt:lpstr>
      <vt:lpstr>TimesNewRoman,Bold</vt:lpstr>
      <vt:lpstr>Office Theme</vt:lpstr>
      <vt:lpstr>Document</vt:lpstr>
      <vt:lpstr>Proposed Changes to 802.11 Definitions Based on 802-2024</vt:lpstr>
      <vt:lpstr>Abstract</vt:lpstr>
      <vt:lpstr>802-2024 Changes that may impact 802.11 (1/5)</vt:lpstr>
      <vt:lpstr>802-2024 Changes that may impact 802.11 (2/5 )</vt:lpstr>
      <vt:lpstr>802-2024 Changes that may impact 802.11 (3/5 )</vt:lpstr>
      <vt:lpstr>802-2024 Changes that may impact 802.11 (4/5 )</vt:lpstr>
      <vt:lpstr>802-2024 Changes that may impact 802.11 (5/5)</vt:lpstr>
      <vt:lpstr>Access Domain - Modified</vt:lpstr>
      <vt:lpstr>Access Domain – Modified (1/7)</vt:lpstr>
      <vt:lpstr>Access Domain – Modified (2/7)</vt:lpstr>
      <vt:lpstr>Access Domain – Modified (3/7)</vt:lpstr>
      <vt:lpstr>Access Domain – Modified (4/7)</vt:lpstr>
      <vt:lpstr>Access Domain – Modified (5/7)</vt:lpstr>
      <vt:lpstr>Access Domain – Modified (6/7)</vt:lpstr>
      <vt:lpstr>Access Domain – Modified (7/7)</vt:lpstr>
      <vt:lpstr>(Access Domain 8 of 7) FYI: Comment into REVmf LB:</vt:lpstr>
      <vt:lpstr>Network Segment (NEW as of r2)</vt:lpstr>
      <vt:lpstr>Bridge - Modified</vt:lpstr>
      <vt:lpstr>Bridge - Modified</vt:lpstr>
      <vt:lpstr>Bridgeable Network, Extended Unique Identifier (EUI), logical link control (LLC) entity, logical link control (LLC) protocol data unit (LPDU) - Added </vt:lpstr>
      <vt:lpstr>The following deleted terms are defined in 802.11</vt:lpstr>
      <vt:lpstr>Handover - Modified</vt:lpstr>
      <vt:lpstr>medium access control (MAC) entity - added</vt:lpstr>
      <vt:lpstr>medium access control (MAC) service data unit (MSDU) - added</vt:lpstr>
      <vt:lpstr>Network Unique Identifier (NUI) - added</vt:lpstr>
      <vt:lpstr>protocol data unit - added</vt:lpstr>
      <vt:lpstr>repeater - Modified</vt:lpstr>
      <vt:lpstr>Structured Local Address Plan (SLAP) - Added</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11-25/0000r0</dc:title>
  <dc:creator>Joseph Levy, InterDigital</dc:creator>
  <cp:lastModifiedBy>Hamilton, Mark</cp:lastModifiedBy>
  <cp:revision>33</cp:revision>
  <cp:lastPrinted>1601-01-01T00:00:00Z</cp:lastPrinted>
  <dcterms:created xsi:type="dcterms:W3CDTF">2025-04-28T18:46:58Z</dcterms:created>
  <dcterms:modified xsi:type="dcterms:W3CDTF">2025-09-17T19:48:08Z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2025-04-28T18:48:04Z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26d72ea6-8dca-484d-b6ca-130bdf3921a4</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