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0" r:id="rId2"/>
    <p:sldId id="5978" r:id="rId3"/>
    <p:sldId id="5975" r:id="rId4"/>
    <p:sldId id="5976" r:id="rId5"/>
    <p:sldId id="5985" r:id="rId6"/>
    <p:sldId id="5980" r:id="rId7"/>
    <p:sldId id="5979" r:id="rId8"/>
    <p:sldId id="5984" r:id="rId9"/>
    <p:sldId id="598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FFDF"/>
    <a:srgbClr val="FF9900"/>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2105" autoAdjust="0"/>
  </p:normalViewPr>
  <p:slideViewPr>
    <p:cSldViewPr>
      <p:cViewPr varScale="1">
        <p:scale>
          <a:sx n="82" d="100"/>
          <a:sy n="82" d="100"/>
        </p:scale>
        <p:origin x="147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3211" y="4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B715D3E1-569C-D84B-286A-D7450253E6CF}"/>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4" name="Rectangle 4">
            <a:extLst>
              <a:ext uri="{FF2B5EF4-FFF2-40B4-BE49-F238E27FC236}">
                <a16:creationId xmlns:a16="http://schemas.microsoft.com/office/drawing/2014/main" id="{D84C9CB8-3141-CDD9-0529-1621B756E0E9}"/>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sp>
        <p:nvSpPr>
          <p:cNvPr id="1029" name="Rectangle 5"/>
          <p:cNvSpPr>
            <a:spLocks noGrp="1" noChangeArrowheads="1"/>
          </p:cNvSpPr>
          <p:nvPr>
            <p:ph type="ftr" sz="quarter" idx="3"/>
          </p:nvPr>
        </p:nvSpPr>
        <p:spPr bwMode="auto">
          <a:xfrm>
            <a:off x="7471517" y="6475413"/>
            <a:ext cx="10724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Liwen Chu,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802.11-24/0918r1</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1811-00-00bp-frame-format-discuss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Frame Format Discussion</a:t>
            </a:r>
            <a:endParaRPr lang="en-US" sz="2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2025-05-10</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3" name="Rectangle 4">
            <a:extLst>
              <a:ext uri="{FF2B5EF4-FFF2-40B4-BE49-F238E27FC236}">
                <a16:creationId xmlns:a16="http://schemas.microsoft.com/office/drawing/2014/main" id="{BE142312-9B63-918B-A760-2E41F5690A16}"/>
              </a:ext>
            </a:extLst>
          </p:cNvPr>
          <p:cNvSpPr>
            <a:spLocks noGrp="1" noChangeArrowheads="1"/>
          </p:cNvSpPr>
          <p:nvPr>
            <p:ph type="dt" sz="half" idx="2"/>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05/10/2025</a:t>
            </a:r>
          </a:p>
        </p:txBody>
      </p:sp>
      <p:graphicFrame>
        <p:nvGraphicFramePr>
          <p:cNvPr id="4" name="Object 3">
            <a:extLst>
              <a:ext uri="{FF2B5EF4-FFF2-40B4-BE49-F238E27FC236}">
                <a16:creationId xmlns:a16="http://schemas.microsoft.com/office/drawing/2014/main" id="{EB3B261A-37AE-0340-64C0-7A89C644680A}"/>
              </a:ext>
            </a:extLst>
          </p:cNvPr>
          <p:cNvGraphicFramePr>
            <a:graphicFrameLocks noChangeAspect="1"/>
          </p:cNvGraphicFramePr>
          <p:nvPr>
            <p:extLst>
              <p:ext uri="{D42A27DB-BD31-4B8C-83A1-F6EECF244321}">
                <p14:modId xmlns:p14="http://schemas.microsoft.com/office/powerpoint/2010/main" val="3249704011"/>
              </p:ext>
            </p:extLst>
          </p:nvPr>
        </p:nvGraphicFramePr>
        <p:xfrm>
          <a:off x="866775" y="3114675"/>
          <a:ext cx="7077075" cy="3143250"/>
        </p:xfrm>
        <a:graphic>
          <a:graphicData uri="http://schemas.openxmlformats.org/presentationml/2006/ole">
            <mc:AlternateContent xmlns:mc="http://schemas.openxmlformats.org/markup-compatibility/2006">
              <mc:Choice xmlns:v="urn:schemas-microsoft-com:vml" Requires="v">
                <p:oleObj name="Document" r:id="rId2" imgW="8416937" imgH="3730033" progId="Word.Document.8">
                  <p:embed/>
                </p:oleObj>
              </mc:Choice>
              <mc:Fallback>
                <p:oleObj name="Document" r:id="rId2" imgW="8416937" imgH="3730033" progId="Word.Document.8">
                  <p:embed/>
                  <p:pic>
                    <p:nvPicPr>
                      <p:cNvPr id="12" name="Object 3">
                        <a:extLst>
                          <a:ext uri="{FF2B5EF4-FFF2-40B4-BE49-F238E27FC236}">
                            <a16:creationId xmlns:a16="http://schemas.microsoft.com/office/drawing/2014/main" id="{A0BF2BB6-050F-41A6-8CE1-16F15AE65574}"/>
                          </a:ext>
                        </a:extLst>
                      </p:cNvPr>
                      <p:cNvPicPr>
                        <a:picLocks noChangeAspect="1" noChangeArrowheads="1"/>
                      </p:cNvPicPr>
                      <p:nvPr/>
                    </p:nvPicPr>
                    <p:blipFill>
                      <a:blip r:embed="rId3"/>
                      <a:srcRect/>
                      <a:stretch>
                        <a:fillRect/>
                      </a:stretch>
                    </p:blipFill>
                    <p:spPr bwMode="auto">
                      <a:xfrm>
                        <a:off x="866775" y="3114675"/>
                        <a:ext cx="7077075" cy="3143250"/>
                      </a:xfrm>
                      <a:prstGeom prst="rect">
                        <a:avLst/>
                      </a:prstGeom>
                      <a:noFill/>
                    </p:spPr>
                  </p:pic>
                </p:oleObj>
              </mc:Fallback>
            </mc:AlternateContent>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p:txBody>
          <a:bodyPr/>
          <a:lstStyle/>
          <a:p>
            <a:r>
              <a:rPr lang="en-US" sz="2800" dirty="0"/>
              <a:t>Recap: Frame Format Indication in [1]</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304800" y="1447800"/>
            <a:ext cx="8534400" cy="4648200"/>
          </a:xfrm>
        </p:spPr>
        <p:txBody>
          <a:bodyPr/>
          <a:lstStyle/>
          <a:p>
            <a:r>
              <a:rPr lang="en-US" sz="2000" dirty="0"/>
              <a:t>The following are potential 11bp frame formats (at least for mono-static backscatter tag): </a:t>
            </a:r>
          </a:p>
          <a:p>
            <a:pPr lvl="1"/>
            <a:r>
              <a:rPr lang="en-US" sz="1800" dirty="0"/>
              <a:t>Frame format 1: FC (frame control) field + frame body + FCS field where the frame body carries RFID message defined by RFID.</a:t>
            </a:r>
          </a:p>
          <a:p>
            <a:pPr lvl="2"/>
            <a:r>
              <a:rPr lang="en-US" dirty="0"/>
              <a:t>MAC layer needs to understand the RFID command in frame body.</a:t>
            </a:r>
          </a:p>
          <a:p>
            <a:pPr lvl="1"/>
            <a:r>
              <a:rPr lang="en-US" sz="1800" dirty="0"/>
              <a:t>Frame format 2: similar to WUR frame format. </a:t>
            </a:r>
            <a:r>
              <a:rPr lang="en-US" sz="1400" dirty="0"/>
              <a:t> </a:t>
            </a:r>
          </a:p>
          <a:p>
            <a:pPr lvl="2"/>
            <a:r>
              <a:rPr lang="en-US" dirty="0"/>
              <a:t>Frame header includes FC, TA, RA, frame body, FCS. </a:t>
            </a:r>
          </a:p>
          <a:p>
            <a:pPr lvl="2"/>
            <a:r>
              <a:rPr lang="en-US" dirty="0"/>
              <a:t>The frame body is transparent to MAC. </a:t>
            </a:r>
          </a:p>
          <a:p>
            <a:pPr marL="0" indent="0">
              <a:buNone/>
            </a:pPr>
            <a:endParaRPr lang="en-US" altLang="en-US" sz="1600"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288701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11545" y="1143000"/>
            <a:ext cx="9144000" cy="3429000"/>
          </a:xfrm>
        </p:spPr>
        <p:txBody>
          <a:bodyPr/>
          <a:lstStyle/>
          <a:p>
            <a:r>
              <a:rPr lang="en-US" sz="1600" dirty="0"/>
              <a:t>A 11bp frame includes the following fields</a:t>
            </a:r>
          </a:p>
          <a:p>
            <a:pPr lvl="1"/>
            <a:r>
              <a:rPr lang="en-US" sz="1600" dirty="0"/>
              <a:t>Frame Header </a:t>
            </a:r>
          </a:p>
          <a:p>
            <a:pPr lvl="2"/>
            <a:r>
              <a:rPr lang="en-US" dirty="0"/>
              <a:t>Frame Control field </a:t>
            </a:r>
          </a:p>
          <a:p>
            <a:pPr lvl="3"/>
            <a:r>
              <a:rPr lang="en-US" dirty="0"/>
              <a:t>Responding Data rate (1 bit)</a:t>
            </a:r>
          </a:p>
          <a:p>
            <a:pPr lvl="3"/>
            <a:r>
              <a:rPr lang="en-US" dirty="0"/>
              <a:t>Reserved (7 bits)</a:t>
            </a:r>
          </a:p>
          <a:p>
            <a:pPr lvl="1"/>
            <a:r>
              <a:rPr lang="en-US" sz="1600" dirty="0"/>
              <a:t>Frame body.</a:t>
            </a:r>
          </a:p>
          <a:p>
            <a:pPr lvl="2"/>
            <a:r>
              <a:rPr lang="en-US" dirty="0"/>
              <a:t>RFID message from reader to tag</a:t>
            </a:r>
          </a:p>
          <a:p>
            <a:pPr lvl="3"/>
            <a:r>
              <a:rPr lang="en-US" dirty="0"/>
              <a:t>Broadcast Trigger, RFID Query, RFID Read, RFID Write, RFID Authentication. </a:t>
            </a:r>
          </a:p>
          <a:p>
            <a:pPr lvl="2"/>
            <a:r>
              <a:rPr lang="en-US" dirty="0"/>
              <a:t>RFID message from tag to reader</a:t>
            </a:r>
          </a:p>
          <a:p>
            <a:pPr lvl="3"/>
            <a:r>
              <a:rPr lang="en-US" dirty="0"/>
              <a:t>CRC code, EPC, information being read, RFID Authentication response, Ack to the information being written to the tag.</a:t>
            </a:r>
          </a:p>
          <a:p>
            <a:pPr lvl="1"/>
            <a:r>
              <a:rPr lang="en-US" sz="1600" dirty="0"/>
              <a:t>FCS.</a:t>
            </a:r>
            <a:endParaRPr lang="en-US" sz="2000"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704705" y="533400"/>
            <a:ext cx="7772400" cy="609600"/>
          </a:xfrm>
        </p:spPr>
        <p:txBody>
          <a:bodyPr/>
          <a:lstStyle/>
          <a:p>
            <a:r>
              <a:rPr lang="en-US" sz="2800" dirty="0"/>
              <a:t>Frame Format Option 1 </a:t>
            </a:r>
            <a:endParaRPr lang="en-US" dirty="0"/>
          </a:p>
        </p:txBody>
      </p:sp>
      <p:sp>
        <p:nvSpPr>
          <p:cNvPr id="2" name="Rectangle 1">
            <a:extLst>
              <a:ext uri="{FF2B5EF4-FFF2-40B4-BE49-F238E27FC236}">
                <a16:creationId xmlns:a16="http://schemas.microsoft.com/office/drawing/2014/main" id="{EA76D05D-6C29-4120-F2EB-F1885D909626}"/>
              </a:ext>
            </a:extLst>
          </p:cNvPr>
          <p:cNvSpPr/>
          <p:nvPr/>
        </p:nvSpPr>
        <p:spPr bwMode="auto">
          <a:xfrm>
            <a:off x="3677560" y="5335961"/>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TextBox 15">
            <a:extLst>
              <a:ext uri="{FF2B5EF4-FFF2-40B4-BE49-F238E27FC236}">
                <a16:creationId xmlns:a16="http://schemas.microsoft.com/office/drawing/2014/main" id="{AFD6D300-2340-99BC-F220-2FD0B5311C9F}"/>
              </a:ext>
            </a:extLst>
          </p:cNvPr>
          <p:cNvSpPr txBox="1"/>
          <p:nvPr/>
        </p:nvSpPr>
        <p:spPr>
          <a:xfrm>
            <a:off x="3673863" y="5374502"/>
            <a:ext cx="841897" cy="230832"/>
          </a:xfrm>
          <a:prstGeom prst="rect">
            <a:avLst/>
          </a:prstGeom>
          <a:noFill/>
        </p:spPr>
        <p:txBody>
          <a:bodyPr wrap="none" rtlCol="0">
            <a:spAutoFit/>
          </a:bodyPr>
          <a:lstStyle/>
          <a:p>
            <a:r>
              <a:rPr lang="en-US" sz="900" dirty="0"/>
              <a:t>Frame Header</a:t>
            </a:r>
          </a:p>
        </p:txBody>
      </p:sp>
      <p:sp>
        <p:nvSpPr>
          <p:cNvPr id="17" name="Rectangle 16">
            <a:extLst>
              <a:ext uri="{FF2B5EF4-FFF2-40B4-BE49-F238E27FC236}">
                <a16:creationId xmlns:a16="http://schemas.microsoft.com/office/drawing/2014/main" id="{3A4DB163-4F65-9998-D119-76F1521BC0FB}"/>
              </a:ext>
            </a:extLst>
          </p:cNvPr>
          <p:cNvSpPr/>
          <p:nvPr/>
        </p:nvSpPr>
        <p:spPr bwMode="auto">
          <a:xfrm>
            <a:off x="4517348" y="5331703"/>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TextBox 17">
            <a:extLst>
              <a:ext uri="{FF2B5EF4-FFF2-40B4-BE49-F238E27FC236}">
                <a16:creationId xmlns:a16="http://schemas.microsoft.com/office/drawing/2014/main" id="{9417B3A7-D4AE-67C0-BC1D-2C19E573D4BC}"/>
              </a:ext>
            </a:extLst>
          </p:cNvPr>
          <p:cNvSpPr txBox="1"/>
          <p:nvPr/>
        </p:nvSpPr>
        <p:spPr>
          <a:xfrm>
            <a:off x="4572000" y="5365986"/>
            <a:ext cx="787395" cy="230832"/>
          </a:xfrm>
          <a:prstGeom prst="rect">
            <a:avLst/>
          </a:prstGeom>
          <a:noFill/>
        </p:spPr>
        <p:txBody>
          <a:bodyPr wrap="none" rtlCol="0">
            <a:spAutoFit/>
          </a:bodyPr>
          <a:lstStyle/>
          <a:p>
            <a:r>
              <a:rPr lang="en-US" sz="900" dirty="0"/>
              <a:t>Frame Body </a:t>
            </a:r>
          </a:p>
        </p:txBody>
      </p:sp>
      <p:sp>
        <p:nvSpPr>
          <p:cNvPr id="19" name="Rectangle 18">
            <a:extLst>
              <a:ext uri="{FF2B5EF4-FFF2-40B4-BE49-F238E27FC236}">
                <a16:creationId xmlns:a16="http://schemas.microsoft.com/office/drawing/2014/main" id="{15DEB7A9-91CA-4845-C753-67C5105FFC30}"/>
              </a:ext>
            </a:extLst>
          </p:cNvPr>
          <p:cNvSpPr/>
          <p:nvPr/>
        </p:nvSpPr>
        <p:spPr bwMode="auto">
          <a:xfrm>
            <a:off x="5353439" y="5331703"/>
            <a:ext cx="45613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TextBox 19">
            <a:extLst>
              <a:ext uri="{FF2B5EF4-FFF2-40B4-BE49-F238E27FC236}">
                <a16:creationId xmlns:a16="http://schemas.microsoft.com/office/drawing/2014/main" id="{5222D7A2-A793-3EA5-FFAA-53FE13838C14}"/>
              </a:ext>
            </a:extLst>
          </p:cNvPr>
          <p:cNvSpPr txBox="1"/>
          <p:nvPr/>
        </p:nvSpPr>
        <p:spPr>
          <a:xfrm>
            <a:off x="5349742" y="5370244"/>
            <a:ext cx="389850" cy="230832"/>
          </a:xfrm>
          <a:prstGeom prst="rect">
            <a:avLst/>
          </a:prstGeom>
          <a:noFill/>
        </p:spPr>
        <p:txBody>
          <a:bodyPr wrap="none" rtlCol="0">
            <a:spAutoFit/>
          </a:bodyPr>
          <a:lstStyle/>
          <a:p>
            <a:r>
              <a:rPr lang="en-US" sz="900" dirty="0"/>
              <a:t>FCS</a:t>
            </a:r>
          </a:p>
        </p:txBody>
      </p:sp>
      <p:cxnSp>
        <p:nvCxnSpPr>
          <p:cNvPr id="21" name="Straight Connector 20">
            <a:extLst>
              <a:ext uri="{FF2B5EF4-FFF2-40B4-BE49-F238E27FC236}">
                <a16:creationId xmlns:a16="http://schemas.microsoft.com/office/drawing/2014/main" id="{B56D54A6-6E71-600E-83B9-3C777915FDD4}"/>
              </a:ext>
            </a:extLst>
          </p:cNvPr>
          <p:cNvCxnSpPr>
            <a:cxnSpLocks/>
          </p:cNvCxnSpPr>
          <p:nvPr/>
        </p:nvCxnSpPr>
        <p:spPr bwMode="auto">
          <a:xfrm flipH="1">
            <a:off x="3429000" y="5646614"/>
            <a:ext cx="244863" cy="29249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4DBDCA2F-A793-1A59-0236-ACB028684376}"/>
              </a:ext>
            </a:extLst>
          </p:cNvPr>
          <p:cNvCxnSpPr>
            <a:cxnSpLocks/>
          </p:cNvCxnSpPr>
          <p:nvPr/>
        </p:nvCxnSpPr>
        <p:spPr bwMode="auto">
          <a:xfrm>
            <a:off x="4520558" y="5634087"/>
            <a:ext cx="162632" cy="305017"/>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sp>
        <p:nvSpPr>
          <p:cNvPr id="23" name="TextBox 22">
            <a:extLst>
              <a:ext uri="{FF2B5EF4-FFF2-40B4-BE49-F238E27FC236}">
                <a16:creationId xmlns:a16="http://schemas.microsoft.com/office/drawing/2014/main" id="{AC9F4F7E-CF73-CEA5-B945-8447CE03A31C}"/>
              </a:ext>
            </a:extLst>
          </p:cNvPr>
          <p:cNvSpPr txBox="1"/>
          <p:nvPr/>
        </p:nvSpPr>
        <p:spPr>
          <a:xfrm>
            <a:off x="3429000" y="5939104"/>
            <a:ext cx="627095" cy="369332"/>
          </a:xfrm>
          <a:prstGeom prst="rect">
            <a:avLst/>
          </a:prstGeom>
          <a:noFill/>
        </p:spPr>
        <p:txBody>
          <a:bodyPr wrap="none" rtlCol="0">
            <a:spAutoFit/>
          </a:bodyPr>
          <a:lstStyle/>
          <a:p>
            <a:r>
              <a:rPr lang="en-US" sz="900" dirty="0"/>
              <a:t>Response</a:t>
            </a:r>
          </a:p>
          <a:p>
            <a:r>
              <a:rPr lang="en-US" sz="900" dirty="0"/>
              <a:t>Rate</a:t>
            </a:r>
          </a:p>
        </p:txBody>
      </p:sp>
      <p:sp>
        <p:nvSpPr>
          <p:cNvPr id="24" name="Rectangle 23">
            <a:extLst>
              <a:ext uri="{FF2B5EF4-FFF2-40B4-BE49-F238E27FC236}">
                <a16:creationId xmlns:a16="http://schemas.microsoft.com/office/drawing/2014/main" id="{D4676643-1881-199C-4B39-882EA5CF8D4F}"/>
              </a:ext>
            </a:extLst>
          </p:cNvPr>
          <p:cNvSpPr/>
          <p:nvPr/>
        </p:nvSpPr>
        <p:spPr bwMode="auto">
          <a:xfrm>
            <a:off x="3429789" y="5961391"/>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a:extLst>
              <a:ext uri="{FF2B5EF4-FFF2-40B4-BE49-F238E27FC236}">
                <a16:creationId xmlns:a16="http://schemas.microsoft.com/office/drawing/2014/main" id="{8E598D84-3161-B384-E5C6-01268E3B8F02}"/>
              </a:ext>
            </a:extLst>
          </p:cNvPr>
          <p:cNvSpPr txBox="1"/>
          <p:nvPr/>
        </p:nvSpPr>
        <p:spPr>
          <a:xfrm>
            <a:off x="4055306" y="5941843"/>
            <a:ext cx="614271" cy="230832"/>
          </a:xfrm>
          <a:prstGeom prst="rect">
            <a:avLst/>
          </a:prstGeom>
          <a:noFill/>
        </p:spPr>
        <p:txBody>
          <a:bodyPr wrap="none" rtlCol="0">
            <a:spAutoFit/>
          </a:bodyPr>
          <a:lstStyle/>
          <a:p>
            <a:r>
              <a:rPr lang="en-US" sz="900" dirty="0"/>
              <a:t>Reserved</a:t>
            </a:r>
          </a:p>
        </p:txBody>
      </p:sp>
      <p:sp>
        <p:nvSpPr>
          <p:cNvPr id="30" name="Rectangle 29">
            <a:extLst>
              <a:ext uri="{FF2B5EF4-FFF2-40B4-BE49-F238E27FC236}">
                <a16:creationId xmlns:a16="http://schemas.microsoft.com/office/drawing/2014/main" id="{0B4B7453-D480-F658-10DD-0FA4C5BB82AB}"/>
              </a:ext>
            </a:extLst>
          </p:cNvPr>
          <p:cNvSpPr/>
          <p:nvPr/>
        </p:nvSpPr>
        <p:spPr bwMode="auto">
          <a:xfrm>
            <a:off x="4056095" y="5964130"/>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20369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a:xfrm>
            <a:off x="16164" y="650078"/>
            <a:ext cx="9127836" cy="534987"/>
          </a:xfrm>
        </p:spPr>
        <p:txBody>
          <a:bodyPr/>
          <a:lstStyle/>
          <a:p>
            <a:r>
              <a:rPr lang="en-US" sz="2800" dirty="0"/>
              <a:t>Frame Format Option 2: Frame Consideration</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0" y="1162337"/>
            <a:ext cx="9144000" cy="5313076"/>
          </a:xfrm>
        </p:spPr>
        <p:txBody>
          <a:bodyPr/>
          <a:lstStyle/>
          <a:p>
            <a:r>
              <a:rPr lang="en-US" sz="1800" dirty="0"/>
              <a:t>The broadcast trigger frame initiates random access in its slot(s).</a:t>
            </a:r>
          </a:p>
          <a:p>
            <a:pPr lvl="1"/>
            <a:r>
              <a:rPr lang="en-US" dirty="0"/>
              <a:t>The frame body includes the number of random slots, the threshold for accessing each slot, the slot length, the date rate of responding frame if the frame header doesn’t carry such information, </a:t>
            </a:r>
          </a:p>
          <a:p>
            <a:r>
              <a:rPr lang="en-US" sz="1800" dirty="0"/>
              <a:t>The unicast trigger frame frame with unicast RA ID solicits the UL frame from the indicated tag (STA).</a:t>
            </a:r>
          </a:p>
          <a:p>
            <a:pPr lvl="1"/>
            <a:r>
              <a:rPr lang="en-US" dirty="0"/>
              <a:t>The frame body of a unicast frame carry the (updated) command (Query, Read, Authentication, Write) from the up layer.</a:t>
            </a:r>
          </a:p>
          <a:p>
            <a:pPr marL="0" indent="0">
              <a:buNone/>
            </a:pPr>
            <a:endParaRPr lang="en-US" altLang="en-US" sz="1600"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648637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a:xfrm>
            <a:off x="16164" y="650078"/>
            <a:ext cx="9127836" cy="534987"/>
          </a:xfrm>
        </p:spPr>
        <p:txBody>
          <a:bodyPr/>
          <a:lstStyle/>
          <a:p>
            <a:r>
              <a:rPr lang="en-US" sz="2800" dirty="0"/>
              <a:t>Frame Format Option 2: Frame Consideration</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0" y="1162337"/>
            <a:ext cx="9144000" cy="5313076"/>
          </a:xfrm>
        </p:spPr>
        <p:txBody>
          <a:bodyPr/>
          <a:lstStyle/>
          <a:p>
            <a:r>
              <a:rPr lang="en-US" sz="1800" dirty="0"/>
              <a:t>The response frame from the tag carries one of the following based on the Command in the soliciting unicast Trigger frame</a:t>
            </a:r>
          </a:p>
          <a:p>
            <a:pPr lvl="1"/>
            <a:r>
              <a:rPr lang="en-US" dirty="0"/>
              <a:t>EPC.</a:t>
            </a:r>
          </a:p>
          <a:p>
            <a:pPr lvl="1"/>
            <a:r>
              <a:rPr lang="en-US" dirty="0"/>
              <a:t>The information being read from the tag.</a:t>
            </a:r>
          </a:p>
          <a:p>
            <a:pPr lvl="1"/>
            <a:r>
              <a:rPr lang="en-US" dirty="0"/>
              <a:t>Authentication response.</a:t>
            </a:r>
          </a:p>
          <a:p>
            <a:pPr lvl="1"/>
            <a:r>
              <a:rPr lang="en-US" dirty="0"/>
              <a:t>The Ack to the information being written to the tag.</a:t>
            </a:r>
          </a:p>
          <a:p>
            <a:pPr lvl="2"/>
            <a:r>
              <a:rPr lang="en-US" sz="1800" dirty="0"/>
              <a:t>One option is that no the up layer of the MAC layer is involved for sending the responding frame.</a:t>
            </a:r>
          </a:p>
          <a:p>
            <a:r>
              <a:rPr lang="en-US" sz="1800" dirty="0"/>
              <a:t>When all 11bp frame exchanges are initiated by the AMP reader (AP), the DL Ack frame for each UL frame solicited by the Trigger is not needed for the UL information transmission (information read, authentication, EPC acquiring).</a:t>
            </a:r>
          </a:p>
          <a:p>
            <a:pPr lvl="1"/>
            <a:r>
              <a:rPr lang="en-US" dirty="0"/>
              <a:t>If the UL frame transmission fails, the AMP reader MAC will retransmit the Trigger frame.</a:t>
            </a:r>
          </a:p>
          <a:p>
            <a:pPr lvl="1"/>
            <a:r>
              <a:rPr lang="en-US" dirty="0"/>
              <a:t>The new Trigger frame or the following Ack implies the correct reception of the UL frame. </a:t>
            </a:r>
          </a:p>
          <a:p>
            <a:r>
              <a:rPr lang="en-US" sz="1800" dirty="0"/>
              <a:t>When the AMP reader writes the information to the tag, the ack is needed.</a:t>
            </a:r>
          </a:p>
          <a:p>
            <a:pPr marL="0" indent="0">
              <a:buNone/>
            </a:pPr>
            <a:endParaRPr lang="en-US" altLang="en-US" sz="1600" dirty="0"/>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375983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397722" y="6477000"/>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474300"/>
            <a:ext cx="9144000" cy="609600"/>
          </a:xfrm>
        </p:spPr>
        <p:txBody>
          <a:bodyPr/>
          <a:lstStyle/>
          <a:p>
            <a:r>
              <a:rPr lang="en-US" sz="2800" dirty="0"/>
              <a:t>Frame Format Option 2: Frame Format Definition (1) </a:t>
            </a:r>
            <a:endParaRPr lang="en-US" dirty="0"/>
          </a:p>
        </p:txBody>
      </p:sp>
      <p:sp>
        <p:nvSpPr>
          <p:cNvPr id="7" name="Rectangle 6">
            <a:extLst>
              <a:ext uri="{FF2B5EF4-FFF2-40B4-BE49-F238E27FC236}">
                <a16:creationId xmlns:a16="http://schemas.microsoft.com/office/drawing/2014/main" id="{21ACFA12-9A13-9D06-317E-18760C4E7E14}"/>
              </a:ext>
            </a:extLst>
          </p:cNvPr>
          <p:cNvSpPr/>
          <p:nvPr/>
        </p:nvSpPr>
        <p:spPr bwMode="auto">
          <a:xfrm>
            <a:off x="6328297" y="5462723"/>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8">
            <a:extLst>
              <a:ext uri="{FF2B5EF4-FFF2-40B4-BE49-F238E27FC236}">
                <a16:creationId xmlns:a16="http://schemas.microsoft.com/office/drawing/2014/main" id="{BAD13E9B-8111-AAB5-B1A2-8BA288532CB5}"/>
              </a:ext>
            </a:extLst>
          </p:cNvPr>
          <p:cNvSpPr txBox="1"/>
          <p:nvPr/>
        </p:nvSpPr>
        <p:spPr>
          <a:xfrm>
            <a:off x="6324600" y="5501264"/>
            <a:ext cx="841897" cy="230832"/>
          </a:xfrm>
          <a:prstGeom prst="rect">
            <a:avLst/>
          </a:prstGeom>
          <a:noFill/>
        </p:spPr>
        <p:txBody>
          <a:bodyPr wrap="none" rtlCol="0">
            <a:spAutoFit/>
          </a:bodyPr>
          <a:lstStyle/>
          <a:p>
            <a:r>
              <a:rPr lang="en-US" sz="900" dirty="0"/>
              <a:t>Frame Header</a:t>
            </a:r>
          </a:p>
        </p:txBody>
      </p:sp>
      <p:sp>
        <p:nvSpPr>
          <p:cNvPr id="10" name="Rectangle 9">
            <a:extLst>
              <a:ext uri="{FF2B5EF4-FFF2-40B4-BE49-F238E27FC236}">
                <a16:creationId xmlns:a16="http://schemas.microsoft.com/office/drawing/2014/main" id="{3EFA1965-4C7C-E4AA-03AF-E877294403D6}"/>
              </a:ext>
            </a:extLst>
          </p:cNvPr>
          <p:cNvSpPr/>
          <p:nvPr/>
        </p:nvSpPr>
        <p:spPr bwMode="auto">
          <a:xfrm>
            <a:off x="7168085" y="5458465"/>
            <a:ext cx="83820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42CAF715-5E93-7146-2F94-6CA4228F55D2}"/>
              </a:ext>
            </a:extLst>
          </p:cNvPr>
          <p:cNvSpPr txBox="1"/>
          <p:nvPr/>
        </p:nvSpPr>
        <p:spPr>
          <a:xfrm>
            <a:off x="7193487" y="5427756"/>
            <a:ext cx="787395" cy="369332"/>
          </a:xfrm>
          <a:prstGeom prst="rect">
            <a:avLst/>
          </a:prstGeom>
          <a:noFill/>
        </p:spPr>
        <p:txBody>
          <a:bodyPr wrap="none" rtlCol="0">
            <a:spAutoFit/>
          </a:bodyPr>
          <a:lstStyle/>
          <a:p>
            <a:r>
              <a:rPr lang="en-US" sz="900" dirty="0"/>
              <a:t>Frame Body </a:t>
            </a:r>
          </a:p>
          <a:p>
            <a:r>
              <a:rPr lang="en-US" sz="900" dirty="0"/>
              <a:t>(Optional)</a:t>
            </a:r>
          </a:p>
        </p:txBody>
      </p:sp>
      <p:sp>
        <p:nvSpPr>
          <p:cNvPr id="12" name="Rectangle 11">
            <a:extLst>
              <a:ext uri="{FF2B5EF4-FFF2-40B4-BE49-F238E27FC236}">
                <a16:creationId xmlns:a16="http://schemas.microsoft.com/office/drawing/2014/main" id="{D740B042-4648-A303-84DC-01887951BA6B}"/>
              </a:ext>
            </a:extLst>
          </p:cNvPr>
          <p:cNvSpPr/>
          <p:nvPr/>
        </p:nvSpPr>
        <p:spPr bwMode="auto">
          <a:xfrm>
            <a:off x="8004176" y="5458465"/>
            <a:ext cx="45613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DD161B43-A3C0-84AE-1059-15530080BCB0}"/>
              </a:ext>
            </a:extLst>
          </p:cNvPr>
          <p:cNvSpPr txBox="1"/>
          <p:nvPr/>
        </p:nvSpPr>
        <p:spPr>
          <a:xfrm>
            <a:off x="8000479" y="5497006"/>
            <a:ext cx="389850" cy="230832"/>
          </a:xfrm>
          <a:prstGeom prst="rect">
            <a:avLst/>
          </a:prstGeom>
          <a:noFill/>
        </p:spPr>
        <p:txBody>
          <a:bodyPr wrap="none" rtlCol="0">
            <a:spAutoFit/>
          </a:bodyPr>
          <a:lstStyle/>
          <a:p>
            <a:r>
              <a:rPr lang="en-US" sz="900" dirty="0"/>
              <a:t>FCS</a:t>
            </a:r>
          </a:p>
        </p:txBody>
      </p:sp>
      <p:sp>
        <p:nvSpPr>
          <p:cNvPr id="16" name="Rectangle 15">
            <a:extLst>
              <a:ext uri="{FF2B5EF4-FFF2-40B4-BE49-F238E27FC236}">
                <a16:creationId xmlns:a16="http://schemas.microsoft.com/office/drawing/2014/main" id="{EEA60823-B8AE-BD02-F2DA-85E9AC4D4E78}"/>
              </a:ext>
            </a:extLst>
          </p:cNvPr>
          <p:cNvSpPr/>
          <p:nvPr/>
        </p:nvSpPr>
        <p:spPr bwMode="auto">
          <a:xfrm>
            <a:off x="5517087" y="6090376"/>
            <a:ext cx="633440"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C9A0A66E-1FE7-44C5-1084-B327627607D7}"/>
              </a:ext>
            </a:extLst>
          </p:cNvPr>
          <p:cNvSpPr txBox="1"/>
          <p:nvPr/>
        </p:nvSpPr>
        <p:spPr>
          <a:xfrm>
            <a:off x="5642053" y="6059667"/>
            <a:ext cx="508473" cy="369332"/>
          </a:xfrm>
          <a:prstGeom prst="rect">
            <a:avLst/>
          </a:prstGeom>
          <a:noFill/>
        </p:spPr>
        <p:txBody>
          <a:bodyPr wrap="none" rtlCol="0">
            <a:spAutoFit/>
          </a:bodyPr>
          <a:lstStyle/>
          <a:p>
            <a:r>
              <a:rPr lang="en-US" sz="900" dirty="0"/>
              <a:t>Frame </a:t>
            </a:r>
          </a:p>
          <a:p>
            <a:r>
              <a:rPr lang="en-US" sz="900" dirty="0"/>
              <a:t>Type</a:t>
            </a:r>
          </a:p>
        </p:txBody>
      </p:sp>
      <p:sp>
        <p:nvSpPr>
          <p:cNvPr id="18" name="Rectangle 17">
            <a:extLst>
              <a:ext uri="{FF2B5EF4-FFF2-40B4-BE49-F238E27FC236}">
                <a16:creationId xmlns:a16="http://schemas.microsoft.com/office/drawing/2014/main" id="{F9875C89-F595-8801-E7F8-F7978EFEE22F}"/>
              </a:ext>
            </a:extLst>
          </p:cNvPr>
          <p:cNvSpPr/>
          <p:nvPr/>
        </p:nvSpPr>
        <p:spPr bwMode="auto">
          <a:xfrm>
            <a:off x="6158449" y="6094634"/>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TextBox 18">
            <a:extLst>
              <a:ext uri="{FF2B5EF4-FFF2-40B4-BE49-F238E27FC236}">
                <a16:creationId xmlns:a16="http://schemas.microsoft.com/office/drawing/2014/main" id="{0C8AC6E4-6081-8C4A-0DB6-EEEC38E54573}"/>
              </a:ext>
            </a:extLst>
          </p:cNvPr>
          <p:cNvSpPr txBox="1"/>
          <p:nvPr/>
        </p:nvSpPr>
        <p:spPr>
          <a:xfrm>
            <a:off x="6158449" y="6084264"/>
            <a:ext cx="659155" cy="369332"/>
          </a:xfrm>
          <a:prstGeom prst="rect">
            <a:avLst/>
          </a:prstGeom>
          <a:noFill/>
        </p:spPr>
        <p:txBody>
          <a:bodyPr wrap="none" rtlCol="0">
            <a:spAutoFit/>
          </a:bodyPr>
          <a:lstStyle/>
          <a:p>
            <a:r>
              <a:rPr lang="en-US" sz="900" dirty="0"/>
              <a:t>Protection</a:t>
            </a:r>
          </a:p>
          <a:p>
            <a:r>
              <a:rPr lang="en-US" sz="900" dirty="0"/>
              <a:t>Indication</a:t>
            </a:r>
          </a:p>
        </p:txBody>
      </p:sp>
      <p:sp>
        <p:nvSpPr>
          <p:cNvPr id="21" name="TextBox 20">
            <a:extLst>
              <a:ext uri="{FF2B5EF4-FFF2-40B4-BE49-F238E27FC236}">
                <a16:creationId xmlns:a16="http://schemas.microsoft.com/office/drawing/2014/main" id="{C5307B23-26B5-25CE-92F1-F7B62874978C}"/>
              </a:ext>
            </a:extLst>
          </p:cNvPr>
          <p:cNvSpPr txBox="1"/>
          <p:nvPr/>
        </p:nvSpPr>
        <p:spPr>
          <a:xfrm>
            <a:off x="6792678" y="6068089"/>
            <a:ext cx="627095" cy="369332"/>
          </a:xfrm>
          <a:prstGeom prst="rect">
            <a:avLst/>
          </a:prstGeom>
          <a:noFill/>
        </p:spPr>
        <p:txBody>
          <a:bodyPr wrap="none" rtlCol="0">
            <a:spAutoFit/>
          </a:bodyPr>
          <a:lstStyle/>
          <a:p>
            <a:r>
              <a:rPr lang="en-US" sz="900" dirty="0"/>
              <a:t>Response</a:t>
            </a:r>
          </a:p>
          <a:p>
            <a:r>
              <a:rPr lang="en-US" sz="900" dirty="0"/>
              <a:t>Rate</a:t>
            </a:r>
          </a:p>
        </p:txBody>
      </p:sp>
      <p:sp>
        <p:nvSpPr>
          <p:cNvPr id="22" name="Rectangle 21">
            <a:extLst>
              <a:ext uri="{FF2B5EF4-FFF2-40B4-BE49-F238E27FC236}">
                <a16:creationId xmlns:a16="http://schemas.microsoft.com/office/drawing/2014/main" id="{528E53C3-BBE0-37AA-B787-06C6EB652E97}"/>
              </a:ext>
            </a:extLst>
          </p:cNvPr>
          <p:cNvSpPr/>
          <p:nvPr/>
        </p:nvSpPr>
        <p:spPr bwMode="auto">
          <a:xfrm>
            <a:off x="6793467" y="6090376"/>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F9086C41-EFF8-CE14-52CA-F8482CBE8423}"/>
              </a:ext>
            </a:extLst>
          </p:cNvPr>
          <p:cNvSpPr txBox="1"/>
          <p:nvPr/>
        </p:nvSpPr>
        <p:spPr>
          <a:xfrm>
            <a:off x="7418984" y="6070828"/>
            <a:ext cx="614271" cy="230832"/>
          </a:xfrm>
          <a:prstGeom prst="rect">
            <a:avLst/>
          </a:prstGeom>
          <a:noFill/>
        </p:spPr>
        <p:txBody>
          <a:bodyPr wrap="none" rtlCol="0">
            <a:spAutoFit/>
          </a:bodyPr>
          <a:lstStyle/>
          <a:p>
            <a:r>
              <a:rPr lang="en-US" sz="900" dirty="0"/>
              <a:t>Reserved</a:t>
            </a:r>
          </a:p>
        </p:txBody>
      </p:sp>
      <p:sp>
        <p:nvSpPr>
          <p:cNvPr id="24" name="Rectangle 23">
            <a:extLst>
              <a:ext uri="{FF2B5EF4-FFF2-40B4-BE49-F238E27FC236}">
                <a16:creationId xmlns:a16="http://schemas.microsoft.com/office/drawing/2014/main" id="{E8933DA9-D122-DE76-D32C-9D0BB3078F58}"/>
              </a:ext>
            </a:extLst>
          </p:cNvPr>
          <p:cNvSpPr/>
          <p:nvPr/>
        </p:nvSpPr>
        <p:spPr bwMode="auto">
          <a:xfrm>
            <a:off x="7419773" y="6093115"/>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6" name="Straight Connector 25">
            <a:extLst>
              <a:ext uri="{FF2B5EF4-FFF2-40B4-BE49-F238E27FC236}">
                <a16:creationId xmlns:a16="http://schemas.microsoft.com/office/drawing/2014/main" id="{F5830505-4066-1B36-4A2A-EBA3F9C69316}"/>
              </a:ext>
            </a:extLst>
          </p:cNvPr>
          <p:cNvCxnSpPr>
            <a:cxnSpLocks/>
          </p:cNvCxnSpPr>
          <p:nvPr/>
        </p:nvCxnSpPr>
        <p:spPr bwMode="auto">
          <a:xfrm flipH="1">
            <a:off x="5507290" y="5773376"/>
            <a:ext cx="817310" cy="340222"/>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35E3DBDC-9DE0-4036-D7E6-B8F8BBA966F5}"/>
              </a:ext>
            </a:extLst>
          </p:cNvPr>
          <p:cNvCxnSpPr>
            <a:cxnSpLocks/>
          </p:cNvCxnSpPr>
          <p:nvPr/>
        </p:nvCxnSpPr>
        <p:spPr bwMode="auto">
          <a:xfrm>
            <a:off x="7171295" y="5779321"/>
            <a:ext cx="1517725" cy="285992"/>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6307B123-495C-8E4B-20F7-17405DBB0DDD}"/>
              </a:ext>
            </a:extLst>
          </p:cNvPr>
          <p:cNvSpPr txBox="1"/>
          <p:nvPr/>
        </p:nvSpPr>
        <p:spPr>
          <a:xfrm>
            <a:off x="8061136" y="6068052"/>
            <a:ext cx="710451" cy="369332"/>
          </a:xfrm>
          <a:prstGeom prst="rect">
            <a:avLst/>
          </a:prstGeom>
          <a:noFill/>
        </p:spPr>
        <p:txBody>
          <a:bodyPr wrap="none" rtlCol="0">
            <a:spAutoFit/>
          </a:bodyPr>
          <a:lstStyle/>
          <a:p>
            <a:r>
              <a:rPr lang="en-US" sz="900" dirty="0"/>
              <a:t>RA/TA ID </a:t>
            </a:r>
          </a:p>
          <a:p>
            <a:r>
              <a:rPr lang="en-US" sz="900" dirty="0"/>
              <a:t>(Optional)</a:t>
            </a:r>
          </a:p>
        </p:txBody>
      </p:sp>
      <p:sp>
        <p:nvSpPr>
          <p:cNvPr id="30" name="Rectangle 29">
            <a:extLst>
              <a:ext uri="{FF2B5EF4-FFF2-40B4-BE49-F238E27FC236}">
                <a16:creationId xmlns:a16="http://schemas.microsoft.com/office/drawing/2014/main" id="{90882FD9-AEBE-7015-E1AD-0F76B84D90B6}"/>
              </a:ext>
            </a:extLst>
          </p:cNvPr>
          <p:cNvSpPr/>
          <p:nvPr/>
        </p:nvSpPr>
        <p:spPr bwMode="auto">
          <a:xfrm>
            <a:off x="8061925" y="6090339"/>
            <a:ext cx="627095" cy="3079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4" name="Content Placeholder 2">
            <a:extLst>
              <a:ext uri="{FF2B5EF4-FFF2-40B4-BE49-F238E27FC236}">
                <a16:creationId xmlns:a16="http://schemas.microsoft.com/office/drawing/2014/main" id="{E709A05A-26DE-0173-8F9B-99422A88AB21}"/>
              </a:ext>
            </a:extLst>
          </p:cNvPr>
          <p:cNvSpPr>
            <a:spLocks noGrp="1"/>
          </p:cNvSpPr>
          <p:nvPr>
            <p:ph idx="1"/>
          </p:nvPr>
        </p:nvSpPr>
        <p:spPr>
          <a:xfrm>
            <a:off x="0" y="949022"/>
            <a:ext cx="9144000" cy="4422255"/>
          </a:xfrm>
        </p:spPr>
        <p:txBody>
          <a:bodyPr/>
          <a:lstStyle/>
          <a:p>
            <a:r>
              <a:rPr lang="en-US" sz="1400" dirty="0"/>
              <a:t>A </a:t>
            </a:r>
            <a:r>
              <a:rPr lang="en-US" sz="1600" dirty="0"/>
              <a:t>11bp frame includes the following fields</a:t>
            </a:r>
          </a:p>
          <a:p>
            <a:pPr lvl="1"/>
            <a:r>
              <a:rPr lang="en-US" sz="1600" dirty="0"/>
              <a:t>Frame Header </a:t>
            </a:r>
          </a:p>
          <a:p>
            <a:pPr lvl="2"/>
            <a:r>
              <a:rPr lang="en-US" dirty="0"/>
              <a:t>Frame Control field </a:t>
            </a:r>
          </a:p>
          <a:p>
            <a:pPr lvl="3"/>
            <a:r>
              <a:rPr lang="en-US" dirty="0"/>
              <a:t>Frame Type (3 bits),</a:t>
            </a:r>
          </a:p>
          <a:p>
            <a:pPr lvl="4"/>
            <a:r>
              <a:rPr lang="en-US" dirty="0"/>
              <a:t>Option 2.1: Broadcast trigger, Unicast trigger, Response (Ack is special type of Response)</a:t>
            </a:r>
          </a:p>
          <a:p>
            <a:pPr lvl="5"/>
            <a:r>
              <a:rPr lang="en-US" sz="1400" dirty="0"/>
              <a:t>Unicast Trigger carries one of Query, Read, authentication request, Write.</a:t>
            </a:r>
          </a:p>
          <a:p>
            <a:pPr lvl="4"/>
            <a:r>
              <a:rPr lang="en-US" dirty="0"/>
              <a:t>Option 2.2: Broadcast trigger, Unicast trigger, Write, Response, Ack</a:t>
            </a:r>
          </a:p>
          <a:p>
            <a:pPr lvl="4"/>
            <a:r>
              <a:rPr lang="en-US" dirty="0"/>
              <a:t>Option 2.2: Broadcast trigger, Authentication (Unicast trigger with delayed response), Unicast trigger without delayed response, Write, Response, Ack</a:t>
            </a:r>
          </a:p>
          <a:p>
            <a:pPr lvl="3"/>
            <a:r>
              <a:rPr lang="en-US" dirty="0"/>
              <a:t>Protection Indication (1 bit),</a:t>
            </a:r>
          </a:p>
          <a:p>
            <a:pPr lvl="4"/>
            <a:r>
              <a:rPr lang="en-US" dirty="0"/>
              <a:t>This may not be required if the response of Authentication is the only frame with the protection.</a:t>
            </a:r>
          </a:p>
          <a:p>
            <a:pPr lvl="3"/>
            <a:r>
              <a:rPr lang="en-US" dirty="0"/>
              <a:t>Responding Data Rate (1 bit)</a:t>
            </a:r>
          </a:p>
          <a:p>
            <a:pPr lvl="3"/>
            <a:r>
              <a:rPr lang="en-US" dirty="0"/>
              <a:t>Reserved (3 bit)</a:t>
            </a:r>
          </a:p>
          <a:p>
            <a:pPr lvl="2"/>
            <a:r>
              <a:rPr lang="en-US" dirty="0"/>
              <a:t>RA ID of DL unicast frame</a:t>
            </a:r>
          </a:p>
          <a:p>
            <a:pPr lvl="3"/>
            <a:r>
              <a:rPr lang="en-US" dirty="0"/>
              <a:t>The RA ID of UL unicast frame may be required.</a:t>
            </a:r>
          </a:p>
        </p:txBody>
      </p:sp>
      <p:sp>
        <p:nvSpPr>
          <p:cNvPr id="35" name="Right Brace 34">
            <a:extLst>
              <a:ext uri="{FF2B5EF4-FFF2-40B4-BE49-F238E27FC236}">
                <a16:creationId xmlns:a16="http://schemas.microsoft.com/office/drawing/2014/main" id="{9999A2FB-80EB-83F5-BD0A-21B4743ABE58}"/>
              </a:ext>
            </a:extLst>
          </p:cNvPr>
          <p:cNvSpPr/>
          <p:nvPr/>
        </p:nvSpPr>
        <p:spPr bwMode="auto">
          <a:xfrm rot="16200000">
            <a:off x="6681355" y="4755322"/>
            <a:ext cx="177835" cy="250636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TextBox 35">
            <a:extLst>
              <a:ext uri="{FF2B5EF4-FFF2-40B4-BE49-F238E27FC236}">
                <a16:creationId xmlns:a16="http://schemas.microsoft.com/office/drawing/2014/main" id="{95AE57D5-8820-04FC-A805-0DA44ECFE8DA}"/>
              </a:ext>
            </a:extLst>
          </p:cNvPr>
          <p:cNvSpPr txBox="1"/>
          <p:nvPr/>
        </p:nvSpPr>
        <p:spPr>
          <a:xfrm>
            <a:off x="6356568" y="5791042"/>
            <a:ext cx="861133" cy="230832"/>
          </a:xfrm>
          <a:prstGeom prst="rect">
            <a:avLst/>
          </a:prstGeom>
          <a:noFill/>
        </p:spPr>
        <p:txBody>
          <a:bodyPr wrap="none" rtlCol="0">
            <a:spAutoFit/>
          </a:bodyPr>
          <a:lstStyle/>
          <a:p>
            <a:r>
              <a:rPr lang="en-US" sz="900" dirty="0"/>
              <a:t>Frame Control</a:t>
            </a:r>
          </a:p>
        </p:txBody>
      </p:sp>
    </p:spTree>
    <p:extLst>
      <p:ext uri="{BB962C8B-B14F-4D97-AF65-F5344CB8AC3E}">
        <p14:creationId xmlns:p14="http://schemas.microsoft.com/office/powerpoint/2010/main" val="61598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104900"/>
            <a:ext cx="9144000" cy="2476500"/>
          </a:xfrm>
        </p:spPr>
        <p:txBody>
          <a:bodyPr/>
          <a:lstStyle/>
          <a:p>
            <a:r>
              <a:rPr lang="en-US" sz="1800" dirty="0"/>
              <a:t>A 11bp frame includes the following fields (Cont’d)</a:t>
            </a:r>
          </a:p>
          <a:p>
            <a:pPr lvl="1"/>
            <a:r>
              <a:rPr lang="en-US" dirty="0"/>
              <a:t>Frame body.</a:t>
            </a:r>
          </a:p>
          <a:p>
            <a:pPr lvl="2"/>
            <a:r>
              <a:rPr lang="en-US" sz="1800" dirty="0"/>
              <a:t>Optional, e.g. the Ack frame doesn’t have frame body.</a:t>
            </a:r>
          </a:p>
          <a:p>
            <a:pPr lvl="1"/>
            <a:r>
              <a:rPr lang="en-US" dirty="0"/>
              <a:t>FCS.</a:t>
            </a:r>
          </a:p>
          <a:p>
            <a:r>
              <a:rPr lang="en-US" sz="1800" dirty="0"/>
              <a:t>One variant to 11bp frame option 2 is that a TA ID field is carried in Frame Header after RA ID field if exists or after FC if RA ID doesn’t exist.</a:t>
            </a:r>
            <a:endParaRPr lang="en-US" sz="1400" dirty="0"/>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a:xfrm>
            <a:off x="0" y="495300"/>
            <a:ext cx="9144000" cy="609600"/>
          </a:xfrm>
        </p:spPr>
        <p:txBody>
          <a:bodyPr/>
          <a:lstStyle/>
          <a:p>
            <a:r>
              <a:rPr lang="en-US" sz="2800" dirty="0"/>
              <a:t>Frame Format Option 2: Frame Format Definition (2) </a:t>
            </a:r>
            <a:endParaRPr lang="en-US" dirty="0"/>
          </a:p>
        </p:txBody>
      </p:sp>
    </p:spTree>
    <p:extLst>
      <p:ext uri="{BB962C8B-B14F-4D97-AF65-F5344CB8AC3E}">
        <p14:creationId xmlns:p14="http://schemas.microsoft.com/office/powerpoint/2010/main" val="433678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56A51-15E3-C531-4442-95DDD906A902}"/>
              </a:ext>
            </a:extLst>
          </p:cNvPr>
          <p:cNvSpPr>
            <a:spLocks noGrp="1"/>
          </p:cNvSpPr>
          <p:nvPr>
            <p:ph type="title"/>
          </p:nvPr>
        </p:nvSpPr>
        <p:spPr/>
        <p:txBody>
          <a:bodyPr/>
          <a:lstStyle/>
          <a:p>
            <a:r>
              <a:rPr lang="en-US" sz="2800" dirty="0"/>
              <a:t>Summary</a:t>
            </a:r>
            <a:endParaRPr lang="en-US" dirty="0"/>
          </a:p>
        </p:txBody>
      </p:sp>
      <p:sp>
        <p:nvSpPr>
          <p:cNvPr id="3" name="Content Placeholder 2">
            <a:extLst>
              <a:ext uri="{FF2B5EF4-FFF2-40B4-BE49-F238E27FC236}">
                <a16:creationId xmlns:a16="http://schemas.microsoft.com/office/drawing/2014/main" id="{C1E01F26-ABD0-B357-C5FD-C5B0DA4AF33C}"/>
              </a:ext>
            </a:extLst>
          </p:cNvPr>
          <p:cNvSpPr>
            <a:spLocks noGrp="1"/>
          </p:cNvSpPr>
          <p:nvPr>
            <p:ph idx="1"/>
          </p:nvPr>
        </p:nvSpPr>
        <p:spPr>
          <a:xfrm>
            <a:off x="304800" y="1447800"/>
            <a:ext cx="8534400" cy="4648200"/>
          </a:xfrm>
        </p:spPr>
        <p:txBody>
          <a:bodyPr/>
          <a:lstStyle/>
          <a:p>
            <a:r>
              <a:rPr lang="en-US" dirty="0"/>
              <a:t>The UL/DL 11bp frame format is discussed:</a:t>
            </a:r>
          </a:p>
          <a:p>
            <a:pPr lvl="1"/>
            <a:r>
              <a:rPr lang="en-US" sz="2000" dirty="0"/>
              <a:t>Option 1: FC field + frame body + FCS field</a:t>
            </a:r>
          </a:p>
          <a:p>
            <a:pPr lvl="2"/>
            <a:r>
              <a:rPr lang="en-US" sz="2000" dirty="0"/>
              <a:t>MAC layer needs to decode frame body. </a:t>
            </a:r>
          </a:p>
          <a:p>
            <a:pPr lvl="1"/>
            <a:r>
              <a:rPr lang="en-US" sz="2000" dirty="0"/>
              <a:t>Option 2: frame header (FC + RA) field + frame body + FCS field </a:t>
            </a:r>
          </a:p>
          <a:p>
            <a:pPr lvl="2"/>
            <a:r>
              <a:rPr lang="en-US" sz="2000" dirty="0"/>
              <a:t>TA may be needed in DL case.</a:t>
            </a:r>
          </a:p>
          <a:p>
            <a:pPr lvl="2"/>
            <a:r>
              <a:rPr lang="en-US" sz="2000" dirty="0"/>
              <a:t>Frame body is transparent to MAC layer except the broadcast Trigger frame.</a:t>
            </a:r>
          </a:p>
          <a:p>
            <a:r>
              <a:rPr lang="en-US" dirty="0"/>
              <a:t>For backscatter use case, </a:t>
            </a:r>
          </a:p>
          <a:p>
            <a:pPr lvl="1"/>
            <a:r>
              <a:rPr lang="en-US" dirty="0"/>
              <a:t>the Ack from the AMP reader to AMP tag is not needed.</a:t>
            </a:r>
          </a:p>
          <a:p>
            <a:pPr lvl="1"/>
            <a:r>
              <a:rPr lang="en-US" dirty="0"/>
              <a:t>The RA and/or TA is not needed in some frames.</a:t>
            </a:r>
          </a:p>
          <a:p>
            <a:r>
              <a:rPr lang="en-US" dirty="0"/>
              <a:t>We prefer option 2.</a:t>
            </a:r>
          </a:p>
        </p:txBody>
      </p:sp>
      <p:sp>
        <p:nvSpPr>
          <p:cNvPr id="4" name="Slide Number Placeholder 3">
            <a:extLst>
              <a:ext uri="{FF2B5EF4-FFF2-40B4-BE49-F238E27FC236}">
                <a16:creationId xmlns:a16="http://schemas.microsoft.com/office/drawing/2014/main" id="{76E415C0-F34F-725B-F80A-0D3F2BB44FE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219A0003-4424-770B-5418-3113F482A0A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95B1C138-71FC-7DDA-44D8-3631A2C17BAA}"/>
              </a:ext>
            </a:extLst>
          </p:cNvPr>
          <p:cNvSpPr>
            <a:spLocks noGrp="1"/>
          </p:cNvSpPr>
          <p:nvPr>
            <p:ph type="dt" sz="half" idx="2"/>
          </p:nvPr>
        </p:nvSpPr>
        <p:spPr>
          <a:xfrm>
            <a:off x="696913" y="332601"/>
            <a:ext cx="1051570" cy="276999"/>
          </a:xfrm>
        </p:spPr>
        <p:txBody>
          <a:bodyPr/>
          <a:lstStyle/>
          <a:p>
            <a:pPr>
              <a:defRPr/>
            </a:pPr>
            <a:r>
              <a:rPr lang="en-US" dirty="0"/>
              <a:t>05/10/2025</a:t>
            </a:r>
          </a:p>
        </p:txBody>
      </p:sp>
    </p:spTree>
    <p:extLst>
      <p:ext uri="{BB962C8B-B14F-4D97-AF65-F5344CB8AC3E}">
        <p14:creationId xmlns:p14="http://schemas.microsoft.com/office/powerpoint/2010/main" val="1581405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F9FC7-E5CC-ADA5-57B6-ACA4BD1121E4}"/>
              </a:ext>
            </a:extLst>
          </p:cNvPr>
          <p:cNvSpPr>
            <a:spLocks noGrp="1"/>
          </p:cNvSpPr>
          <p:nvPr>
            <p:ph idx="1"/>
          </p:nvPr>
        </p:nvSpPr>
        <p:spPr>
          <a:xfrm>
            <a:off x="0" y="1371600"/>
            <a:ext cx="9144000" cy="4346514"/>
          </a:xfrm>
        </p:spPr>
        <p:txBody>
          <a:bodyPr/>
          <a:lstStyle/>
          <a:p>
            <a:pPr marL="0" indent="0">
              <a:buNone/>
            </a:pPr>
            <a:r>
              <a:rPr lang="en-US" sz="1600" dirty="0"/>
              <a:t>[1] </a:t>
            </a:r>
            <a:r>
              <a:rPr lang="en-US" sz="1600" dirty="0">
                <a:hlinkClick r:id="rId2"/>
              </a:rPr>
              <a:t>https://mentor.ieee.org/802.11/dcn/24/11-24-1811-00-00bp-frame-format-discussion.pptx</a:t>
            </a:r>
            <a:endParaRPr lang="en-US" sz="1600" dirty="0"/>
          </a:p>
          <a:p>
            <a:pPr marL="0" indent="0">
              <a:buNone/>
            </a:pPr>
            <a:endParaRPr lang="en-US" sz="1000" dirty="0"/>
          </a:p>
          <a:p>
            <a:pPr marL="0" indent="0">
              <a:buNone/>
            </a:pPr>
            <a:endParaRPr lang="en-US" sz="1600" dirty="0"/>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9B674A1C-3B04-31F5-F9F4-9CC70B7D65F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DC3B560E-3246-E9C1-F0DC-E22FFEA6BD28}"/>
              </a:ext>
            </a:extLst>
          </p:cNvPr>
          <p:cNvSpPr>
            <a:spLocks noGrp="1"/>
          </p:cNvSpPr>
          <p:nvPr>
            <p:ph type="ftr" sz="quarter" idx="3"/>
          </p:nvPr>
        </p:nvSpPr>
        <p:spPr>
          <a:xfrm>
            <a:off x="7471517" y="6475413"/>
            <a:ext cx="1072409" cy="184666"/>
          </a:xfrm>
        </p:spPr>
        <p:txBody>
          <a:bodyPr/>
          <a:lstStyle/>
          <a:p>
            <a:pPr>
              <a:defRPr/>
            </a:pPr>
            <a:r>
              <a:rPr lang="en-US" altLang="ko-KR" dirty="0"/>
              <a:t>Liwen Chu, NXP</a:t>
            </a:r>
          </a:p>
        </p:txBody>
      </p:sp>
      <p:sp>
        <p:nvSpPr>
          <p:cNvPr id="6" name="Date Placeholder 5">
            <a:extLst>
              <a:ext uri="{FF2B5EF4-FFF2-40B4-BE49-F238E27FC236}">
                <a16:creationId xmlns:a16="http://schemas.microsoft.com/office/drawing/2014/main" id="{6FBEB7B9-A62E-BA12-DF71-5DE61448571D}"/>
              </a:ext>
            </a:extLst>
          </p:cNvPr>
          <p:cNvSpPr>
            <a:spLocks noGrp="1"/>
          </p:cNvSpPr>
          <p:nvPr>
            <p:ph type="dt" sz="half" idx="2"/>
          </p:nvPr>
        </p:nvSpPr>
        <p:spPr>
          <a:xfrm>
            <a:off x="696913" y="332601"/>
            <a:ext cx="1051570" cy="276999"/>
          </a:xfrm>
        </p:spPr>
        <p:txBody>
          <a:bodyPr/>
          <a:lstStyle/>
          <a:p>
            <a:pPr>
              <a:defRPr/>
            </a:pPr>
            <a:r>
              <a:rPr lang="en-US" dirty="0"/>
              <a:t>05/10/2025</a:t>
            </a:r>
          </a:p>
        </p:txBody>
      </p:sp>
      <p:sp>
        <p:nvSpPr>
          <p:cNvPr id="8" name="Title 7">
            <a:extLst>
              <a:ext uri="{FF2B5EF4-FFF2-40B4-BE49-F238E27FC236}">
                <a16:creationId xmlns:a16="http://schemas.microsoft.com/office/drawing/2014/main" id="{C7DC2908-61A7-8178-2866-99D0389C66CF}"/>
              </a:ext>
            </a:extLst>
          </p:cNvPr>
          <p:cNvSpPr>
            <a:spLocks noGrp="1"/>
          </p:cNvSpPr>
          <p:nvPr>
            <p:ph type="title"/>
          </p:nvPr>
        </p:nvSpPr>
        <p:spPr/>
        <p:txBody>
          <a:bodyPr/>
          <a:lstStyle/>
          <a:p>
            <a:r>
              <a:rPr lang="en-US" sz="2800" dirty="0"/>
              <a:t>Reference</a:t>
            </a:r>
            <a:endParaRPr lang="en-US" dirty="0"/>
          </a:p>
        </p:txBody>
      </p:sp>
    </p:spTree>
    <p:extLst>
      <p:ext uri="{BB962C8B-B14F-4D97-AF65-F5344CB8AC3E}">
        <p14:creationId xmlns:p14="http://schemas.microsoft.com/office/powerpoint/2010/main" val="7154911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900</Words>
  <Application>Microsoft Office PowerPoint</Application>
  <PresentationFormat>On-screen Show (4:3)</PresentationFormat>
  <Paragraphs>123</Paragraphs>
  <Slides>9</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Document</vt:lpstr>
      <vt:lpstr>Frame Format Discussion</vt:lpstr>
      <vt:lpstr>Recap: Frame Format Indication in [1]</vt:lpstr>
      <vt:lpstr>Frame Format Option 1 </vt:lpstr>
      <vt:lpstr>Frame Format Option 2: Frame Consideration</vt:lpstr>
      <vt:lpstr>Frame Format Option 2: Frame Consideration</vt:lpstr>
      <vt:lpstr>Frame Format Option 2: Frame Format Definition (1) </vt:lpstr>
      <vt:lpstr>Frame Format Option 2: Frame Format Definition (2) </vt:lpstr>
      <vt:lpstr>Summary</vt:lpstr>
      <vt:lpstr>Reference</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Liwen Chu</cp:lastModifiedBy>
  <cp:revision>726</cp:revision>
  <cp:lastPrinted>1998-02-10T13:28:06Z</cp:lastPrinted>
  <dcterms:created xsi:type="dcterms:W3CDTF">2007-05-21T21:00:37Z</dcterms:created>
  <dcterms:modified xsi:type="dcterms:W3CDTF">2025-06-23T20:47:13Z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