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70" r:id="rId2"/>
    <p:sldId id="1236" r:id="rId3"/>
    <p:sldId id="5990" r:id="rId4"/>
    <p:sldId id="5984" r:id="rId5"/>
    <p:sldId id="5980" r:id="rId6"/>
    <p:sldId id="5981" r:id="rId7"/>
    <p:sldId id="5991" r:id="rId8"/>
    <p:sldId id="5993" r:id="rId9"/>
    <p:sldId id="5992" r:id="rId10"/>
    <p:sldId id="5994" r:id="rId11"/>
    <p:sldId id="5995" r:id="rId12"/>
    <p:sldId id="5987" r:id="rId13"/>
    <p:sldId id="5989" r:id="rId14"/>
    <p:sldId id="5996" r:id="rId15"/>
    <p:sldId id="5983" r:id="rId16"/>
    <p:sldId id="5985"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FFDF"/>
    <a:srgbClr val="FF9900"/>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2105" autoAdjust="0"/>
  </p:normalViewPr>
  <p:slideViewPr>
    <p:cSldViewPr>
      <p:cViewPr varScale="1">
        <p:scale>
          <a:sx n="82" d="100"/>
          <a:sy n="82" d="100"/>
        </p:scale>
        <p:origin x="75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3211"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B715D3E1-569C-D84B-286A-D7450253E6CF}"/>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D84C9CB8-3141-CDD9-0529-1621B756E0E9}"/>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sp>
        <p:nvSpPr>
          <p:cNvPr id="1029" name="Rectangle 5"/>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802.11-25/0917r0</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sz="2800" dirty="0"/>
              <a:t>Multiple TXOP Support</a:t>
            </a:r>
            <a:endParaRPr lang="en-US" sz="2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2025-04-30</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3" name="Rectangle 4">
            <a:extLst>
              <a:ext uri="{FF2B5EF4-FFF2-40B4-BE49-F238E27FC236}">
                <a16:creationId xmlns:a16="http://schemas.microsoft.com/office/drawing/2014/main" id="{BE142312-9B63-918B-A760-2E41F5690A1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graphicFrame>
        <p:nvGraphicFramePr>
          <p:cNvPr id="4" name="Object 3">
            <a:extLst>
              <a:ext uri="{FF2B5EF4-FFF2-40B4-BE49-F238E27FC236}">
                <a16:creationId xmlns:a16="http://schemas.microsoft.com/office/drawing/2014/main" id="{EB3B261A-37AE-0340-64C0-7A89C644680A}"/>
              </a:ext>
            </a:extLst>
          </p:cNvPr>
          <p:cNvGraphicFramePr>
            <a:graphicFrameLocks noChangeAspect="1"/>
          </p:cNvGraphicFramePr>
          <p:nvPr>
            <p:extLst>
              <p:ext uri="{D42A27DB-BD31-4B8C-83A1-F6EECF244321}">
                <p14:modId xmlns:p14="http://schemas.microsoft.com/office/powerpoint/2010/main" val="3249704011"/>
              </p:ext>
            </p:extLst>
          </p:nvPr>
        </p:nvGraphicFramePr>
        <p:xfrm>
          <a:off x="866775" y="3114675"/>
          <a:ext cx="7077075" cy="3143250"/>
        </p:xfrm>
        <a:graphic>
          <a:graphicData uri="http://schemas.openxmlformats.org/presentationml/2006/ole">
            <mc:AlternateContent xmlns:mc="http://schemas.openxmlformats.org/markup-compatibility/2006">
              <mc:Choice xmlns:v="urn:schemas-microsoft-com:vml" Requires="v">
                <p:oleObj name="Document" r:id="rId2" imgW="8416937" imgH="3730033" progId="Word.Document.8">
                  <p:embed/>
                </p:oleObj>
              </mc:Choice>
              <mc:Fallback>
                <p:oleObj name="Document" r:id="rId2" imgW="8416937" imgH="3730033" progId="Word.Document.8">
                  <p:embed/>
                  <p:pic>
                    <p:nvPicPr>
                      <p:cNvPr id="12" name="Object 3">
                        <a:extLst>
                          <a:ext uri="{FF2B5EF4-FFF2-40B4-BE49-F238E27FC236}">
                            <a16:creationId xmlns:a16="http://schemas.microsoft.com/office/drawing/2014/main" id="{A0BF2BB6-050F-41A6-8CE1-16F15AE65574}"/>
                          </a:ext>
                        </a:extLst>
                      </p:cNvPr>
                      <p:cNvPicPr>
                        <a:picLocks noChangeAspect="1" noChangeArrowheads="1"/>
                      </p:cNvPicPr>
                      <p:nvPr/>
                    </p:nvPicPr>
                    <p:blipFill>
                      <a:blip r:embed="rId3"/>
                      <a:srcRect/>
                      <a:stretch>
                        <a:fillRect/>
                      </a:stretch>
                    </p:blipFill>
                    <p:spPr bwMode="auto">
                      <a:xfrm>
                        <a:off x="866775" y="3114675"/>
                        <a:ext cx="7077075" cy="3143250"/>
                      </a:xfrm>
                      <a:prstGeom prst="rect">
                        <a:avLst/>
                      </a:prstGeom>
                      <a:noFill/>
                    </p:spPr>
                  </p:pic>
                </p:oleObj>
              </mc:Fallback>
            </mc:AlternateContent>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53415" y="903395"/>
            <a:ext cx="9144000" cy="609600"/>
          </a:xfrm>
        </p:spPr>
        <p:txBody>
          <a:bodyPr/>
          <a:lstStyle/>
          <a:p>
            <a:r>
              <a:rPr lang="en-US" sz="2800" dirty="0"/>
              <a:t>Solution to Issue 2</a:t>
            </a:r>
            <a:endParaRPr lang="en-US"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cxnSp>
        <p:nvCxnSpPr>
          <p:cNvPr id="3" name="Straight Connector 2">
            <a:extLst>
              <a:ext uri="{FF2B5EF4-FFF2-40B4-BE49-F238E27FC236}">
                <a16:creationId xmlns:a16="http://schemas.microsoft.com/office/drawing/2014/main" id="{6829F2ED-35D5-0965-7414-B0433E0D20D9}"/>
              </a:ext>
            </a:extLst>
          </p:cNvPr>
          <p:cNvCxnSpPr>
            <a:cxnSpLocks/>
          </p:cNvCxnSpPr>
          <p:nvPr/>
        </p:nvCxnSpPr>
        <p:spPr>
          <a:xfrm flipV="1">
            <a:off x="457200" y="4409377"/>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98A7FDF9-2433-2C8B-0F65-99B18830DCCE}"/>
              </a:ext>
            </a:extLst>
          </p:cNvPr>
          <p:cNvSpPr txBox="1"/>
          <p:nvPr/>
        </p:nvSpPr>
        <p:spPr>
          <a:xfrm>
            <a:off x="228600" y="3454540"/>
            <a:ext cx="523738" cy="311797"/>
          </a:xfrm>
          <a:prstGeom prst="rect">
            <a:avLst/>
          </a:prstGeom>
          <a:noFill/>
        </p:spPr>
        <p:txBody>
          <a:bodyPr wrap="none" lIns="91440" tIns="45720" rIns="91440" rtlCol="0" anchor="t">
            <a:noAutofit/>
          </a:bodyPr>
          <a:lstStyle/>
          <a:p>
            <a:r>
              <a:rPr lang="en-US" sz="700" dirty="0"/>
              <a:t>Reader 1 Polling Tag</a:t>
            </a:r>
            <a:endParaRPr lang="en-US" sz="700" dirty="0">
              <a:solidFill>
                <a:schemeClr val="tx1"/>
              </a:solidFill>
            </a:endParaRPr>
          </a:p>
        </p:txBody>
      </p:sp>
      <p:cxnSp>
        <p:nvCxnSpPr>
          <p:cNvPr id="9" name="Straight Arrow Connector 8">
            <a:extLst>
              <a:ext uri="{FF2B5EF4-FFF2-40B4-BE49-F238E27FC236}">
                <a16:creationId xmlns:a16="http://schemas.microsoft.com/office/drawing/2014/main" id="{0FBE4FA4-FF2D-6373-574E-BCE573C05C51}"/>
              </a:ext>
            </a:extLst>
          </p:cNvPr>
          <p:cNvCxnSpPr>
            <a:cxnSpLocks/>
          </p:cNvCxnSpPr>
          <p:nvPr/>
        </p:nvCxnSpPr>
        <p:spPr>
          <a:xfrm>
            <a:off x="624937" y="3658111"/>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F707752-6A18-AAFF-4E1E-5ABC8866F079}"/>
              </a:ext>
            </a:extLst>
          </p:cNvPr>
          <p:cNvCxnSpPr>
            <a:cxnSpLocks/>
          </p:cNvCxnSpPr>
          <p:nvPr/>
        </p:nvCxnSpPr>
        <p:spPr>
          <a:xfrm flipH="1" flipV="1">
            <a:off x="1498763" y="3658111"/>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BA944C9-ED20-10CD-385F-B985517E54AD}"/>
              </a:ext>
            </a:extLst>
          </p:cNvPr>
          <p:cNvSpPr txBox="1"/>
          <p:nvPr/>
        </p:nvSpPr>
        <p:spPr>
          <a:xfrm>
            <a:off x="1148675" y="3412883"/>
            <a:ext cx="959688" cy="311797"/>
          </a:xfrm>
          <a:prstGeom prst="rect">
            <a:avLst/>
          </a:prstGeom>
          <a:noFill/>
        </p:spPr>
        <p:txBody>
          <a:bodyPr wrap="none" lIns="91440" tIns="45720" rIns="91440" rtlCol="0" anchor="t">
            <a:noAutofit/>
          </a:bodyPr>
          <a:lstStyle/>
          <a:p>
            <a:r>
              <a:rPr lang="en-US" sz="700" dirty="0"/>
              <a:t>Tag1 with ID N</a:t>
            </a:r>
          </a:p>
          <a:p>
            <a:r>
              <a:rPr lang="en-US" sz="700" dirty="0"/>
              <a:t>Responding with EPC </a:t>
            </a:r>
            <a:endParaRPr lang="en-US" sz="700" dirty="0">
              <a:solidFill>
                <a:schemeClr val="tx1"/>
              </a:solidFill>
            </a:endParaRPr>
          </a:p>
        </p:txBody>
      </p:sp>
      <p:sp>
        <p:nvSpPr>
          <p:cNvPr id="12" name="TextBox 11">
            <a:extLst>
              <a:ext uri="{FF2B5EF4-FFF2-40B4-BE49-F238E27FC236}">
                <a16:creationId xmlns:a16="http://schemas.microsoft.com/office/drawing/2014/main" id="{CD8E6500-78DB-1673-3B0A-615DDEB6C15B}"/>
              </a:ext>
            </a:extLst>
          </p:cNvPr>
          <p:cNvSpPr txBox="1"/>
          <p:nvPr/>
        </p:nvSpPr>
        <p:spPr>
          <a:xfrm>
            <a:off x="900276" y="4818213"/>
            <a:ext cx="598487" cy="311797"/>
          </a:xfrm>
          <a:prstGeom prst="rect">
            <a:avLst/>
          </a:prstGeom>
          <a:noFill/>
        </p:spPr>
        <p:txBody>
          <a:bodyPr wrap="none" lIns="91440" tIns="45720" rIns="91440" rtlCol="0" anchor="t">
            <a:noAutofit/>
          </a:bodyPr>
          <a:lstStyle/>
          <a:p>
            <a:r>
              <a:rPr lang="en-US" sz="700" dirty="0"/>
              <a:t>TXOP 1</a:t>
            </a:r>
            <a:endParaRPr lang="en-US" sz="700" dirty="0">
              <a:solidFill>
                <a:schemeClr val="tx1"/>
              </a:solidFill>
            </a:endParaRPr>
          </a:p>
        </p:txBody>
      </p:sp>
      <p:sp>
        <p:nvSpPr>
          <p:cNvPr id="13" name="Right Brace 12">
            <a:extLst>
              <a:ext uri="{FF2B5EF4-FFF2-40B4-BE49-F238E27FC236}">
                <a16:creationId xmlns:a16="http://schemas.microsoft.com/office/drawing/2014/main" id="{476F2360-5AD2-778A-C2F7-2EF778B8E55E}"/>
              </a:ext>
            </a:extLst>
          </p:cNvPr>
          <p:cNvSpPr/>
          <p:nvPr/>
        </p:nvSpPr>
        <p:spPr bwMode="auto">
          <a:xfrm rot="5400000">
            <a:off x="959075"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87409936-56FD-CE5D-2388-B1D4CAA72D78}"/>
              </a:ext>
            </a:extLst>
          </p:cNvPr>
          <p:cNvSpPr txBox="1"/>
          <p:nvPr/>
        </p:nvSpPr>
        <p:spPr>
          <a:xfrm>
            <a:off x="2325046" y="3454540"/>
            <a:ext cx="523738" cy="311797"/>
          </a:xfrm>
          <a:prstGeom prst="rect">
            <a:avLst/>
          </a:prstGeom>
          <a:noFill/>
        </p:spPr>
        <p:txBody>
          <a:bodyPr wrap="none" lIns="91440" tIns="45720" rIns="91440" rtlCol="0" anchor="t">
            <a:noAutofit/>
          </a:bodyPr>
          <a:lstStyle/>
          <a:p>
            <a:r>
              <a:rPr lang="en-US" sz="700" dirty="0"/>
              <a:t>Reader 2 Polling Tag</a:t>
            </a:r>
            <a:endParaRPr lang="en-US" sz="700" dirty="0">
              <a:solidFill>
                <a:schemeClr val="tx1"/>
              </a:solidFill>
            </a:endParaRPr>
          </a:p>
        </p:txBody>
      </p:sp>
      <p:cxnSp>
        <p:nvCxnSpPr>
          <p:cNvPr id="15" name="Straight Arrow Connector 14">
            <a:extLst>
              <a:ext uri="{FF2B5EF4-FFF2-40B4-BE49-F238E27FC236}">
                <a16:creationId xmlns:a16="http://schemas.microsoft.com/office/drawing/2014/main" id="{F4BEE7C7-2053-6C84-9205-CE210A10E3A5}"/>
              </a:ext>
            </a:extLst>
          </p:cNvPr>
          <p:cNvCxnSpPr>
            <a:cxnSpLocks/>
          </p:cNvCxnSpPr>
          <p:nvPr/>
        </p:nvCxnSpPr>
        <p:spPr>
          <a:xfrm>
            <a:off x="2721383" y="3658111"/>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EB0ECAC-1D7A-EB0E-B3F3-2000666E7C31}"/>
              </a:ext>
            </a:extLst>
          </p:cNvPr>
          <p:cNvCxnSpPr>
            <a:cxnSpLocks/>
          </p:cNvCxnSpPr>
          <p:nvPr/>
        </p:nvCxnSpPr>
        <p:spPr>
          <a:xfrm flipH="1" flipV="1">
            <a:off x="3595209" y="3658111"/>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1FBCAD9-8F0C-7F5A-D092-FF8BEC96EED6}"/>
              </a:ext>
            </a:extLst>
          </p:cNvPr>
          <p:cNvSpPr txBox="1"/>
          <p:nvPr/>
        </p:nvSpPr>
        <p:spPr>
          <a:xfrm>
            <a:off x="3245121" y="3412883"/>
            <a:ext cx="959688" cy="311797"/>
          </a:xfrm>
          <a:prstGeom prst="rect">
            <a:avLst/>
          </a:prstGeom>
          <a:noFill/>
        </p:spPr>
        <p:txBody>
          <a:bodyPr wrap="none" lIns="91440" tIns="45720" rIns="91440" rtlCol="0" anchor="t">
            <a:noAutofit/>
          </a:bodyPr>
          <a:lstStyle/>
          <a:p>
            <a:r>
              <a:rPr lang="en-US" sz="700" dirty="0"/>
              <a:t>Tag 2with ID N</a:t>
            </a:r>
          </a:p>
          <a:p>
            <a:r>
              <a:rPr lang="en-US" sz="700" dirty="0"/>
              <a:t>Responding with EPC </a:t>
            </a:r>
            <a:endParaRPr lang="en-US" sz="700" dirty="0">
              <a:solidFill>
                <a:schemeClr val="tx1"/>
              </a:solidFill>
            </a:endParaRPr>
          </a:p>
        </p:txBody>
      </p:sp>
      <p:sp>
        <p:nvSpPr>
          <p:cNvPr id="18" name="TextBox 17">
            <a:extLst>
              <a:ext uri="{FF2B5EF4-FFF2-40B4-BE49-F238E27FC236}">
                <a16:creationId xmlns:a16="http://schemas.microsoft.com/office/drawing/2014/main" id="{6C87B372-3219-A5A8-DF37-41A77A8ED207}"/>
              </a:ext>
            </a:extLst>
          </p:cNvPr>
          <p:cNvSpPr txBox="1"/>
          <p:nvPr/>
        </p:nvSpPr>
        <p:spPr>
          <a:xfrm>
            <a:off x="2996722" y="4818213"/>
            <a:ext cx="598487" cy="311797"/>
          </a:xfrm>
          <a:prstGeom prst="rect">
            <a:avLst/>
          </a:prstGeom>
          <a:noFill/>
        </p:spPr>
        <p:txBody>
          <a:bodyPr wrap="none" lIns="91440" tIns="45720" rIns="91440" rtlCol="0" anchor="t">
            <a:noAutofit/>
          </a:bodyPr>
          <a:lstStyle/>
          <a:p>
            <a:r>
              <a:rPr lang="en-US" sz="700" dirty="0"/>
              <a:t>TXOP 2</a:t>
            </a:r>
            <a:endParaRPr lang="en-US" sz="700" dirty="0">
              <a:solidFill>
                <a:schemeClr val="tx1"/>
              </a:solidFill>
            </a:endParaRPr>
          </a:p>
        </p:txBody>
      </p:sp>
      <p:sp>
        <p:nvSpPr>
          <p:cNvPr id="19" name="Right Brace 18">
            <a:extLst>
              <a:ext uri="{FF2B5EF4-FFF2-40B4-BE49-F238E27FC236}">
                <a16:creationId xmlns:a16="http://schemas.microsoft.com/office/drawing/2014/main" id="{99A50051-5337-FE46-126A-7C70D8800C6D}"/>
              </a:ext>
            </a:extLst>
          </p:cNvPr>
          <p:cNvSpPr/>
          <p:nvPr/>
        </p:nvSpPr>
        <p:spPr bwMode="auto">
          <a:xfrm rot="5400000">
            <a:off x="3055521"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62E872D7-2950-7E05-42C4-E3C38D5DE986}"/>
              </a:ext>
            </a:extLst>
          </p:cNvPr>
          <p:cNvSpPr txBox="1"/>
          <p:nvPr/>
        </p:nvSpPr>
        <p:spPr>
          <a:xfrm>
            <a:off x="4793924" y="4818213"/>
            <a:ext cx="598487" cy="311797"/>
          </a:xfrm>
          <a:prstGeom prst="rect">
            <a:avLst/>
          </a:prstGeom>
          <a:noFill/>
        </p:spPr>
        <p:txBody>
          <a:bodyPr wrap="none" lIns="91440" tIns="45720" rIns="91440" rtlCol="0" anchor="t">
            <a:noAutofit/>
          </a:bodyPr>
          <a:lstStyle/>
          <a:p>
            <a:r>
              <a:rPr lang="en-US" sz="700" dirty="0"/>
              <a:t>TXOP 3</a:t>
            </a:r>
            <a:endParaRPr lang="en-US" sz="700" dirty="0">
              <a:solidFill>
                <a:schemeClr val="tx1"/>
              </a:solidFill>
            </a:endParaRPr>
          </a:p>
        </p:txBody>
      </p:sp>
      <p:sp>
        <p:nvSpPr>
          <p:cNvPr id="21" name="Right Brace 20">
            <a:extLst>
              <a:ext uri="{FF2B5EF4-FFF2-40B4-BE49-F238E27FC236}">
                <a16:creationId xmlns:a16="http://schemas.microsoft.com/office/drawing/2014/main" id="{AA0EB501-9747-9209-1551-4D8F17692AB2}"/>
              </a:ext>
            </a:extLst>
          </p:cNvPr>
          <p:cNvSpPr/>
          <p:nvPr/>
        </p:nvSpPr>
        <p:spPr bwMode="auto">
          <a:xfrm rot="5400000">
            <a:off x="4852723"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2401ECCB-7D27-DE08-5040-9B8993AB1510}"/>
              </a:ext>
            </a:extLst>
          </p:cNvPr>
          <p:cNvSpPr txBox="1"/>
          <p:nvPr/>
        </p:nvSpPr>
        <p:spPr>
          <a:xfrm>
            <a:off x="4245418" y="3303306"/>
            <a:ext cx="776512" cy="311797"/>
          </a:xfrm>
          <a:prstGeom prst="rect">
            <a:avLst/>
          </a:prstGeom>
          <a:noFill/>
        </p:spPr>
        <p:txBody>
          <a:bodyPr wrap="none" lIns="91440" tIns="45720" rIns="91440" rtlCol="0" anchor="t">
            <a:noAutofit/>
          </a:bodyPr>
          <a:lstStyle/>
          <a:p>
            <a:r>
              <a:rPr lang="en-US" sz="700" dirty="0"/>
              <a:t>Reader 2 writing </a:t>
            </a:r>
          </a:p>
          <a:p>
            <a:r>
              <a:rPr lang="en-US" sz="700" dirty="0"/>
              <a:t>info to Tag2</a:t>
            </a:r>
            <a:endParaRPr lang="en-US" sz="700" dirty="0">
              <a:solidFill>
                <a:schemeClr val="tx1"/>
              </a:solidFill>
            </a:endParaRPr>
          </a:p>
        </p:txBody>
      </p:sp>
      <p:cxnSp>
        <p:nvCxnSpPr>
          <p:cNvPr id="23" name="Straight Arrow Connector 22">
            <a:extLst>
              <a:ext uri="{FF2B5EF4-FFF2-40B4-BE49-F238E27FC236}">
                <a16:creationId xmlns:a16="http://schemas.microsoft.com/office/drawing/2014/main" id="{C27A5E2E-37DE-0248-BEFE-F3E5EA9CB02B}"/>
              </a:ext>
            </a:extLst>
          </p:cNvPr>
          <p:cNvCxnSpPr>
            <a:cxnSpLocks/>
          </p:cNvCxnSpPr>
          <p:nvPr/>
        </p:nvCxnSpPr>
        <p:spPr>
          <a:xfrm>
            <a:off x="4538801" y="3618019"/>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225EDF4-59D3-781F-D654-FED1CED04C44}"/>
              </a:ext>
            </a:extLst>
          </p:cNvPr>
          <p:cNvCxnSpPr>
            <a:cxnSpLocks/>
          </p:cNvCxnSpPr>
          <p:nvPr/>
        </p:nvCxnSpPr>
        <p:spPr>
          <a:xfrm flipH="1" flipV="1">
            <a:off x="5412627" y="3618019"/>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D38A216-2204-0BE8-90F9-2EDA0AB588D5}"/>
              </a:ext>
            </a:extLst>
          </p:cNvPr>
          <p:cNvSpPr txBox="1"/>
          <p:nvPr/>
        </p:nvSpPr>
        <p:spPr>
          <a:xfrm>
            <a:off x="5062539" y="3372791"/>
            <a:ext cx="959688" cy="311797"/>
          </a:xfrm>
          <a:prstGeom prst="rect">
            <a:avLst/>
          </a:prstGeom>
          <a:noFill/>
        </p:spPr>
        <p:txBody>
          <a:bodyPr wrap="none" lIns="91440" tIns="45720" rIns="91440" rtlCol="0" anchor="t">
            <a:noAutofit/>
          </a:bodyPr>
          <a:lstStyle/>
          <a:p>
            <a:r>
              <a:rPr lang="en-US" sz="700" dirty="0"/>
              <a:t>Tag 2 with ID N</a:t>
            </a:r>
          </a:p>
          <a:p>
            <a:r>
              <a:rPr lang="en-US" sz="700" dirty="0"/>
              <a:t>Responding with EPC </a:t>
            </a:r>
            <a:endParaRPr lang="en-US" sz="700" dirty="0">
              <a:solidFill>
                <a:schemeClr val="tx1"/>
              </a:solidFill>
            </a:endParaRPr>
          </a:p>
        </p:txBody>
      </p:sp>
      <p:cxnSp>
        <p:nvCxnSpPr>
          <p:cNvPr id="26" name="Straight Arrow Connector 25">
            <a:extLst>
              <a:ext uri="{FF2B5EF4-FFF2-40B4-BE49-F238E27FC236}">
                <a16:creationId xmlns:a16="http://schemas.microsoft.com/office/drawing/2014/main" id="{E97D4CFA-1357-EA74-F2CD-7A8B0D2D3E0A}"/>
              </a:ext>
            </a:extLst>
          </p:cNvPr>
          <p:cNvCxnSpPr/>
          <p:nvPr/>
        </p:nvCxnSpPr>
        <p:spPr bwMode="auto">
          <a:xfrm flipV="1">
            <a:off x="2209800" y="4728306"/>
            <a:ext cx="377115" cy="40170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a:extLst>
              <a:ext uri="{FF2B5EF4-FFF2-40B4-BE49-F238E27FC236}">
                <a16:creationId xmlns:a16="http://schemas.microsoft.com/office/drawing/2014/main" id="{01C6A09D-4005-A9D1-0A4B-17C68650F6C4}"/>
              </a:ext>
            </a:extLst>
          </p:cNvPr>
          <p:cNvSpPr txBox="1"/>
          <p:nvPr/>
        </p:nvSpPr>
        <p:spPr>
          <a:xfrm>
            <a:off x="343550" y="5370191"/>
            <a:ext cx="1359344" cy="311797"/>
          </a:xfrm>
          <a:prstGeom prst="rect">
            <a:avLst/>
          </a:prstGeom>
          <a:noFill/>
        </p:spPr>
        <p:txBody>
          <a:bodyPr wrap="none" lIns="91440" tIns="45720" rIns="91440" rtlCol="0" anchor="t">
            <a:noAutofit/>
          </a:bodyPr>
          <a:lstStyle/>
          <a:p>
            <a:r>
              <a:rPr lang="en-US" sz="700" dirty="0"/>
              <a:t>Tag1 setting</a:t>
            </a:r>
          </a:p>
          <a:p>
            <a:r>
              <a:rPr lang="en-US" sz="800" dirty="0"/>
              <a:t>Tag Identification Flag</a:t>
            </a:r>
            <a:r>
              <a:rPr lang="en-US" sz="700" dirty="0"/>
              <a:t> to 1</a:t>
            </a:r>
            <a:endParaRPr lang="en-US" sz="700" dirty="0">
              <a:solidFill>
                <a:schemeClr val="tx1"/>
              </a:solidFill>
            </a:endParaRPr>
          </a:p>
        </p:txBody>
      </p:sp>
      <p:cxnSp>
        <p:nvCxnSpPr>
          <p:cNvPr id="28" name="Straight Arrow Connector 27">
            <a:extLst>
              <a:ext uri="{FF2B5EF4-FFF2-40B4-BE49-F238E27FC236}">
                <a16:creationId xmlns:a16="http://schemas.microsoft.com/office/drawing/2014/main" id="{1A908665-3828-AEC2-2F61-A24966D9825F}"/>
              </a:ext>
            </a:extLst>
          </p:cNvPr>
          <p:cNvCxnSpPr/>
          <p:nvPr/>
        </p:nvCxnSpPr>
        <p:spPr bwMode="auto">
          <a:xfrm flipV="1">
            <a:off x="1023222" y="4968487"/>
            <a:ext cx="377115" cy="40170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a:extLst>
              <a:ext uri="{FF2B5EF4-FFF2-40B4-BE49-F238E27FC236}">
                <a16:creationId xmlns:a16="http://schemas.microsoft.com/office/drawing/2014/main" id="{D2E0E89D-8143-A54C-1E44-C0799B2D42FE}"/>
              </a:ext>
            </a:extLst>
          </p:cNvPr>
          <p:cNvSpPr txBox="1"/>
          <p:nvPr/>
        </p:nvSpPr>
        <p:spPr>
          <a:xfrm>
            <a:off x="1885777" y="5228386"/>
            <a:ext cx="1359344" cy="311797"/>
          </a:xfrm>
          <a:prstGeom prst="rect">
            <a:avLst/>
          </a:prstGeom>
          <a:noFill/>
        </p:spPr>
        <p:txBody>
          <a:bodyPr wrap="none" lIns="91440" tIns="45720" rIns="91440" rtlCol="0" anchor="t">
            <a:noAutofit/>
          </a:bodyPr>
          <a:lstStyle/>
          <a:p>
            <a:r>
              <a:rPr lang="en-US" sz="700" dirty="0"/>
              <a:t>Tag1 setting</a:t>
            </a:r>
          </a:p>
          <a:p>
            <a:r>
              <a:rPr lang="en-US" sz="800" dirty="0"/>
              <a:t>Tag Identification Flag</a:t>
            </a:r>
            <a:r>
              <a:rPr lang="en-US" sz="700" dirty="0"/>
              <a:t> to 0</a:t>
            </a:r>
            <a:endParaRPr lang="en-US" sz="700" dirty="0">
              <a:solidFill>
                <a:schemeClr val="tx1"/>
              </a:solidFill>
            </a:endParaRPr>
          </a:p>
        </p:txBody>
      </p:sp>
      <p:cxnSp>
        <p:nvCxnSpPr>
          <p:cNvPr id="30" name="Straight Arrow Connector 29">
            <a:extLst>
              <a:ext uri="{FF2B5EF4-FFF2-40B4-BE49-F238E27FC236}">
                <a16:creationId xmlns:a16="http://schemas.microsoft.com/office/drawing/2014/main" id="{9FD04569-98C1-364D-C2F8-F51E21D511C2}"/>
              </a:ext>
            </a:extLst>
          </p:cNvPr>
          <p:cNvCxnSpPr/>
          <p:nvPr/>
        </p:nvCxnSpPr>
        <p:spPr bwMode="auto">
          <a:xfrm flipV="1">
            <a:off x="3353446" y="4767635"/>
            <a:ext cx="377115" cy="40170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TextBox 30">
            <a:extLst>
              <a:ext uri="{FF2B5EF4-FFF2-40B4-BE49-F238E27FC236}">
                <a16:creationId xmlns:a16="http://schemas.microsoft.com/office/drawing/2014/main" id="{53E53B8F-216C-5946-3872-9C3964553E09}"/>
              </a:ext>
            </a:extLst>
          </p:cNvPr>
          <p:cNvSpPr txBox="1"/>
          <p:nvPr/>
        </p:nvSpPr>
        <p:spPr>
          <a:xfrm>
            <a:off x="3159241" y="5267715"/>
            <a:ext cx="1359344" cy="410168"/>
          </a:xfrm>
          <a:prstGeom prst="rect">
            <a:avLst/>
          </a:prstGeom>
          <a:noFill/>
        </p:spPr>
        <p:txBody>
          <a:bodyPr wrap="none" lIns="91440" tIns="45720" rIns="91440" rtlCol="0" anchor="t">
            <a:noAutofit/>
          </a:bodyPr>
          <a:lstStyle/>
          <a:p>
            <a:r>
              <a:rPr lang="en-US" sz="700" dirty="0"/>
              <a:t>Tag2 setting</a:t>
            </a:r>
          </a:p>
          <a:p>
            <a:r>
              <a:rPr lang="en-US" sz="800" dirty="0"/>
              <a:t>Tag Identification Flag</a:t>
            </a:r>
            <a:r>
              <a:rPr lang="en-US" sz="700" dirty="0"/>
              <a:t> to 0</a:t>
            </a:r>
            <a:endParaRPr lang="en-US" sz="700" dirty="0">
              <a:solidFill>
                <a:schemeClr val="tx1"/>
              </a:solidFill>
            </a:endParaRPr>
          </a:p>
        </p:txBody>
      </p:sp>
      <p:cxnSp>
        <p:nvCxnSpPr>
          <p:cNvPr id="6" name="Straight Arrow Connector 5">
            <a:extLst>
              <a:ext uri="{FF2B5EF4-FFF2-40B4-BE49-F238E27FC236}">
                <a16:creationId xmlns:a16="http://schemas.microsoft.com/office/drawing/2014/main" id="{008004CD-C505-0CD8-CA89-BA9C4290AB4E}"/>
              </a:ext>
            </a:extLst>
          </p:cNvPr>
          <p:cNvCxnSpPr>
            <a:cxnSpLocks/>
          </p:cNvCxnSpPr>
          <p:nvPr/>
        </p:nvCxnSpPr>
        <p:spPr bwMode="auto">
          <a:xfrm>
            <a:off x="2284437" y="2895600"/>
            <a:ext cx="498996" cy="50786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4" name="TextBox 33">
            <a:extLst>
              <a:ext uri="{FF2B5EF4-FFF2-40B4-BE49-F238E27FC236}">
                <a16:creationId xmlns:a16="http://schemas.microsoft.com/office/drawing/2014/main" id="{08DDE36C-621E-2457-3966-99E11633E0EC}"/>
              </a:ext>
            </a:extLst>
          </p:cNvPr>
          <p:cNvSpPr txBox="1"/>
          <p:nvPr/>
        </p:nvSpPr>
        <p:spPr>
          <a:xfrm>
            <a:off x="1854263" y="2554311"/>
            <a:ext cx="1359344" cy="311797"/>
          </a:xfrm>
          <a:prstGeom prst="rect">
            <a:avLst/>
          </a:prstGeom>
          <a:noFill/>
        </p:spPr>
        <p:txBody>
          <a:bodyPr wrap="none" lIns="91440" tIns="45720" rIns="91440" rtlCol="0" anchor="t">
            <a:noAutofit/>
          </a:bodyPr>
          <a:lstStyle/>
          <a:p>
            <a:r>
              <a:rPr lang="en-US" sz="700" dirty="0"/>
              <a:t>Reader1 canceling its  following operation with Tag1</a:t>
            </a:r>
            <a:endParaRPr lang="en-US" sz="700" dirty="0">
              <a:solidFill>
                <a:schemeClr val="tx1"/>
              </a:solidFill>
            </a:endParaRPr>
          </a:p>
        </p:txBody>
      </p:sp>
    </p:spTree>
    <p:extLst>
      <p:ext uri="{BB962C8B-B14F-4D97-AF65-F5344CB8AC3E}">
        <p14:creationId xmlns:p14="http://schemas.microsoft.com/office/powerpoint/2010/main" val="2136050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dirty="0"/>
              <a:t>Usage of Ext and Ext End</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219200"/>
            <a:ext cx="9144000" cy="5098450"/>
          </a:xfrm>
        </p:spPr>
        <p:txBody>
          <a:bodyPr/>
          <a:lstStyle/>
          <a:p>
            <a:r>
              <a:rPr lang="en-US" sz="1800" dirty="0"/>
              <a:t>Ext and Ext End may be used further improve the inter-op.</a:t>
            </a:r>
          </a:p>
          <a:p>
            <a:pPr lvl="1"/>
            <a:r>
              <a:rPr lang="en-US" dirty="0"/>
              <a:t>When Ext is received, Tag Identification Flag is  set to 1.</a:t>
            </a:r>
          </a:p>
          <a:p>
            <a:pPr lvl="1"/>
            <a:r>
              <a:rPr lang="en-US" dirty="0">
                <a:solidFill>
                  <a:schemeClr val="tx1"/>
                </a:solidFill>
              </a:rPr>
              <a:t>When Ext End is received, </a:t>
            </a:r>
            <a:r>
              <a:rPr lang="en-US" dirty="0"/>
              <a:t>Tag Identification Flag is  set to 0.</a:t>
            </a:r>
            <a:endParaRPr lang="en-US" dirty="0">
              <a:solidFill>
                <a:schemeClr val="tx1"/>
              </a:solidFill>
            </a:endParaRPr>
          </a:p>
          <a:p>
            <a:pPr lvl="1"/>
            <a:endParaRPr lang="en-US" sz="14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spTree>
    <p:extLst>
      <p:ext uri="{BB962C8B-B14F-4D97-AF65-F5344CB8AC3E}">
        <p14:creationId xmlns:p14="http://schemas.microsoft.com/office/powerpoint/2010/main" val="2128909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dirty="0"/>
              <a:t>AMP Reader ID for Multiple TXOPs</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66799"/>
            <a:ext cx="9144000" cy="4868263"/>
          </a:xfrm>
        </p:spPr>
        <p:txBody>
          <a:bodyPr/>
          <a:lstStyle/>
          <a:p>
            <a:r>
              <a:rPr lang="en-US" sz="1800" dirty="0"/>
              <a:t>A frame transmitted by AMP reader carries the TA that identifies the AMP reader.</a:t>
            </a:r>
          </a:p>
          <a:p>
            <a:pPr lvl="1"/>
            <a:r>
              <a:rPr lang="en-US" sz="1600" dirty="0"/>
              <a:t>This method is only applicable to backscatter tag.</a:t>
            </a:r>
          </a:p>
          <a:p>
            <a:r>
              <a:rPr lang="en-US" sz="1800" dirty="0"/>
              <a:t>Each time a broadcast Trigger is received by a tag in a TXOP with the TA equal to its recorded AMP reader ID, the tag resets the recorded reader’s ID. </a:t>
            </a:r>
          </a:p>
          <a:p>
            <a:r>
              <a:rPr lang="en-US" sz="1800" dirty="0"/>
              <a:t>If a tag sends its EPC solicited by the AMP reader, the tag records the reader’s ID.</a:t>
            </a:r>
          </a:p>
          <a:p>
            <a:r>
              <a:rPr lang="en-US" sz="1800" dirty="0"/>
              <a:t>If the tag </a:t>
            </a:r>
            <a:r>
              <a:rPr lang="en-US" sz="1600" dirty="0"/>
              <a:t>receives the unicast trigger with TA equal to its recorded reader’s ID and the tag sends its tag ID and EPC in the previous TXOP, the tag sends the response solicited by the AMP reader.</a:t>
            </a:r>
          </a:p>
          <a:p>
            <a:r>
              <a:rPr lang="en-US" sz="2000" dirty="0"/>
              <a:t>If the tag </a:t>
            </a:r>
            <a:r>
              <a:rPr lang="en-US" sz="1800" dirty="0"/>
              <a:t>receives the unicast trigger with TA being not equal to its recorded reader’s ID to which the tag sends its tag ID and EPC in the previous TXOP, the tag ignores the unicast Trigger.</a:t>
            </a:r>
          </a:p>
          <a:p>
            <a:endParaRPr lang="en-US" sz="1800" dirty="0"/>
          </a:p>
          <a:p>
            <a:endParaRPr lang="en-US" sz="1800" dirty="0"/>
          </a:p>
          <a:p>
            <a:pPr marL="457200" lvl="1" indent="0">
              <a:buNone/>
            </a:pPr>
            <a:endParaRPr lang="en-US"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spTree>
    <p:extLst>
      <p:ext uri="{BB962C8B-B14F-4D97-AF65-F5344CB8AC3E}">
        <p14:creationId xmlns:p14="http://schemas.microsoft.com/office/powerpoint/2010/main" val="1036812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dirty="0"/>
              <a:t>AMP Reader ID Collision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66800"/>
            <a:ext cx="9144000" cy="3581400"/>
          </a:xfrm>
        </p:spPr>
        <p:txBody>
          <a:bodyPr/>
          <a:lstStyle/>
          <a:p>
            <a:r>
              <a:rPr lang="en-US" dirty="0"/>
              <a:t>Observation:</a:t>
            </a:r>
          </a:p>
          <a:p>
            <a:pPr lvl="1"/>
            <a:r>
              <a:rPr lang="en-US" sz="2000" dirty="0"/>
              <a:t>The neighbor AMP readers may have the same AMP reader ID.</a:t>
            </a:r>
          </a:p>
          <a:p>
            <a:r>
              <a:rPr lang="en-US" dirty="0"/>
              <a:t>Solution:</a:t>
            </a:r>
          </a:p>
          <a:p>
            <a:pPr lvl="1"/>
            <a:r>
              <a:rPr lang="en-US" sz="2000" dirty="0"/>
              <a:t>If an AMP reader detects that another AMP reader uses the same AMP reader ID as its AMP reader ID, the AMP reader randomly selects a new AMP reader ID value under the condition that it has no on-going information exchanges with a tag.</a:t>
            </a:r>
          </a:p>
          <a:p>
            <a:pPr lvl="1"/>
            <a:r>
              <a:rPr lang="en-US" sz="2000" dirty="0"/>
              <a:t>An AMP reader may announce its AMP reader ID through a broadcast public 802.11 management frame.</a:t>
            </a:r>
          </a:p>
          <a:p>
            <a:pPr lvl="1"/>
            <a:endParaRPr lang="en-US"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spTree>
    <p:extLst>
      <p:ext uri="{BB962C8B-B14F-4D97-AF65-F5344CB8AC3E}">
        <p14:creationId xmlns:p14="http://schemas.microsoft.com/office/powerpoint/2010/main" val="3928507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dirty="0"/>
              <a:t>Backup Slides</a:t>
            </a:r>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spTree>
    <p:extLst>
      <p:ext uri="{BB962C8B-B14F-4D97-AF65-F5344CB8AC3E}">
        <p14:creationId xmlns:p14="http://schemas.microsoft.com/office/powerpoint/2010/main" val="122060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sz="2800" dirty="0"/>
              <a:t>Information Exchange Example 3</a:t>
            </a:r>
            <a:endParaRPr lang="en-US" dirty="0"/>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80700"/>
            <a:ext cx="9144000" cy="604976"/>
          </a:xfrm>
        </p:spPr>
        <p:txBody>
          <a:bodyPr/>
          <a:lstStyle/>
          <a:p>
            <a:r>
              <a:rPr lang="en-US" sz="1600" dirty="0"/>
              <a:t>When multiple TXOPs are used for the information exchange, only one tag has its Tag Identification Flag equal to 1 after the first TXOP.</a:t>
            </a:r>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6778679"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cxnSp>
        <p:nvCxnSpPr>
          <p:cNvPr id="83" name="Straight Connector 82">
            <a:extLst>
              <a:ext uri="{FF2B5EF4-FFF2-40B4-BE49-F238E27FC236}">
                <a16:creationId xmlns:a16="http://schemas.microsoft.com/office/drawing/2014/main" id="{439BF30A-54E8-C3D7-943A-2D5619CBF4DB}"/>
              </a:ext>
            </a:extLst>
          </p:cNvPr>
          <p:cNvCxnSpPr>
            <a:cxnSpLocks/>
          </p:cNvCxnSpPr>
          <p:nvPr/>
        </p:nvCxnSpPr>
        <p:spPr>
          <a:xfrm flipV="1">
            <a:off x="61531" y="4039299"/>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D72B9502-5A36-94D5-F9CF-21A6AFAF2D2A}"/>
              </a:ext>
            </a:extLst>
          </p:cNvPr>
          <p:cNvSpPr/>
          <p:nvPr/>
        </p:nvSpPr>
        <p:spPr>
          <a:xfrm>
            <a:off x="6953201" y="6096000"/>
            <a:ext cx="340306"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3D5DC71E-BF2D-1963-D290-1CEF6653275A}"/>
              </a:ext>
            </a:extLst>
          </p:cNvPr>
          <p:cNvSpPr txBox="1"/>
          <p:nvPr/>
        </p:nvSpPr>
        <p:spPr>
          <a:xfrm>
            <a:off x="7299119" y="6096000"/>
            <a:ext cx="523738" cy="311797"/>
          </a:xfrm>
          <a:prstGeom prst="rect">
            <a:avLst/>
          </a:prstGeom>
          <a:noFill/>
        </p:spPr>
        <p:txBody>
          <a:bodyPr wrap="none" lIns="91440" tIns="45720" rIns="91440" rtlCol="0" anchor="t">
            <a:noAutofit/>
          </a:bodyPr>
          <a:lstStyle/>
          <a:p>
            <a:r>
              <a:rPr lang="en-US" sz="700" dirty="0"/>
              <a:t>11bp PPDU</a:t>
            </a:r>
            <a:endParaRPr lang="en-US" sz="700" dirty="0">
              <a:solidFill>
                <a:schemeClr val="tx1"/>
              </a:solidFill>
            </a:endParaRPr>
          </a:p>
        </p:txBody>
      </p:sp>
      <p:sp>
        <p:nvSpPr>
          <p:cNvPr id="121" name="Rectangle 120">
            <a:extLst>
              <a:ext uri="{FF2B5EF4-FFF2-40B4-BE49-F238E27FC236}">
                <a16:creationId xmlns:a16="http://schemas.microsoft.com/office/drawing/2014/main" id="{1780FE81-1269-F617-7C0C-7FE3A6547861}"/>
              </a:ext>
            </a:extLst>
          </p:cNvPr>
          <p:cNvSpPr/>
          <p:nvPr/>
        </p:nvSpPr>
        <p:spPr>
          <a:xfrm>
            <a:off x="3164999" y="6028547"/>
            <a:ext cx="307719" cy="2506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TextBox 121">
            <a:extLst>
              <a:ext uri="{FF2B5EF4-FFF2-40B4-BE49-F238E27FC236}">
                <a16:creationId xmlns:a16="http://schemas.microsoft.com/office/drawing/2014/main" id="{C2AEB1E6-52C9-1C6B-B068-CDBC44574091}"/>
              </a:ext>
            </a:extLst>
          </p:cNvPr>
          <p:cNvSpPr txBox="1"/>
          <p:nvPr/>
        </p:nvSpPr>
        <p:spPr>
          <a:xfrm>
            <a:off x="3515649" y="6089003"/>
            <a:ext cx="523738" cy="311797"/>
          </a:xfrm>
          <a:prstGeom prst="rect">
            <a:avLst/>
          </a:prstGeom>
          <a:noFill/>
        </p:spPr>
        <p:txBody>
          <a:bodyPr wrap="none" lIns="91440" tIns="45720" rIns="91440" rtlCol="0" anchor="t">
            <a:noAutofit/>
          </a:bodyPr>
          <a:lstStyle/>
          <a:p>
            <a:r>
              <a:rPr lang="en-US" sz="700" dirty="0"/>
              <a:t>11 PPDU</a:t>
            </a:r>
            <a:endParaRPr lang="en-US" sz="700" dirty="0">
              <a:solidFill>
                <a:schemeClr val="tx1"/>
              </a:solidFill>
            </a:endParaRPr>
          </a:p>
        </p:txBody>
      </p:sp>
      <p:cxnSp>
        <p:nvCxnSpPr>
          <p:cNvPr id="123" name="Straight Connector 122">
            <a:extLst>
              <a:ext uri="{FF2B5EF4-FFF2-40B4-BE49-F238E27FC236}">
                <a16:creationId xmlns:a16="http://schemas.microsoft.com/office/drawing/2014/main" id="{5DBC280C-63D5-4D59-B60E-D4BC174DF30C}"/>
              </a:ext>
            </a:extLst>
          </p:cNvPr>
          <p:cNvCxnSpPr>
            <a:cxnSpLocks/>
          </p:cNvCxnSpPr>
          <p:nvPr/>
        </p:nvCxnSpPr>
        <p:spPr>
          <a:xfrm flipV="1">
            <a:off x="4875213" y="4020573"/>
            <a:ext cx="4192587" cy="159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Rectangle 123">
            <a:extLst>
              <a:ext uri="{FF2B5EF4-FFF2-40B4-BE49-F238E27FC236}">
                <a16:creationId xmlns:a16="http://schemas.microsoft.com/office/drawing/2014/main" id="{A8E6F438-A55A-BC21-A874-0D2C29987521}"/>
              </a:ext>
            </a:extLst>
          </p:cNvPr>
          <p:cNvSpPr/>
          <p:nvPr/>
        </p:nvSpPr>
        <p:spPr>
          <a:xfrm>
            <a:off x="5911894" y="3755052"/>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5" name="Straight Connector 124">
            <a:extLst>
              <a:ext uri="{FF2B5EF4-FFF2-40B4-BE49-F238E27FC236}">
                <a16:creationId xmlns:a16="http://schemas.microsoft.com/office/drawing/2014/main" id="{93B06577-4F28-276C-F85D-9F99ABCE17AA}"/>
              </a:ext>
            </a:extLst>
          </p:cNvPr>
          <p:cNvCxnSpPr>
            <a:cxnSpLocks/>
          </p:cNvCxnSpPr>
          <p:nvPr/>
        </p:nvCxnSpPr>
        <p:spPr>
          <a:xfrm flipV="1">
            <a:off x="6206492" y="3155565"/>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4E5DF57C-9889-3131-E6B9-AD1E5C5995F3}"/>
              </a:ext>
            </a:extLst>
          </p:cNvPr>
          <p:cNvCxnSpPr>
            <a:cxnSpLocks/>
          </p:cNvCxnSpPr>
          <p:nvPr/>
        </p:nvCxnSpPr>
        <p:spPr>
          <a:xfrm>
            <a:off x="6202199" y="3169828"/>
            <a:ext cx="2475395" cy="60187"/>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AB511DA3-6A50-F687-A51E-77ADD2D1A46B}"/>
              </a:ext>
            </a:extLst>
          </p:cNvPr>
          <p:cNvCxnSpPr>
            <a:cxnSpLocks/>
          </p:cNvCxnSpPr>
          <p:nvPr/>
        </p:nvCxnSpPr>
        <p:spPr>
          <a:xfrm>
            <a:off x="7407352"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27732ED7-B131-D84F-A08E-0AE4A2AD0F5E}"/>
              </a:ext>
            </a:extLst>
          </p:cNvPr>
          <p:cNvCxnSpPr>
            <a:cxnSpLocks/>
          </p:cNvCxnSpPr>
          <p:nvPr/>
        </p:nvCxnSpPr>
        <p:spPr>
          <a:xfrm>
            <a:off x="7559752"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C49D8CBD-C280-64E5-D9F5-5662F33F7E8A}"/>
              </a:ext>
            </a:extLst>
          </p:cNvPr>
          <p:cNvCxnSpPr>
            <a:cxnSpLocks/>
          </p:cNvCxnSpPr>
          <p:nvPr/>
        </p:nvCxnSpPr>
        <p:spPr>
          <a:xfrm>
            <a:off x="7707535"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E57A782D-A785-33C6-4269-F47689D468B0}"/>
              </a:ext>
            </a:extLst>
          </p:cNvPr>
          <p:cNvCxnSpPr>
            <a:cxnSpLocks/>
          </p:cNvCxnSpPr>
          <p:nvPr/>
        </p:nvCxnSpPr>
        <p:spPr>
          <a:xfrm>
            <a:off x="7859935"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54F57078-2DCB-EF58-CA2E-8C23F0B9BBCE}"/>
              </a:ext>
            </a:extLst>
          </p:cNvPr>
          <p:cNvCxnSpPr>
            <a:cxnSpLocks/>
          </p:cNvCxnSpPr>
          <p:nvPr/>
        </p:nvCxnSpPr>
        <p:spPr>
          <a:xfrm>
            <a:off x="8012335"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18C0B8EC-476D-F750-D81B-A555097D6597}"/>
              </a:ext>
            </a:extLst>
          </p:cNvPr>
          <p:cNvCxnSpPr>
            <a:cxnSpLocks/>
          </p:cNvCxnSpPr>
          <p:nvPr/>
        </p:nvCxnSpPr>
        <p:spPr>
          <a:xfrm>
            <a:off x="8012323"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95B9E3AF-F9BF-83C8-AA65-6C0FBF12E3B0}"/>
              </a:ext>
            </a:extLst>
          </p:cNvPr>
          <p:cNvCxnSpPr>
            <a:cxnSpLocks/>
          </p:cNvCxnSpPr>
          <p:nvPr/>
        </p:nvCxnSpPr>
        <p:spPr>
          <a:xfrm>
            <a:off x="8164723"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F2F3E006-0E28-479F-0F7D-621E0A160E14}"/>
              </a:ext>
            </a:extLst>
          </p:cNvPr>
          <p:cNvCxnSpPr>
            <a:cxnSpLocks/>
          </p:cNvCxnSpPr>
          <p:nvPr/>
        </p:nvCxnSpPr>
        <p:spPr>
          <a:xfrm>
            <a:off x="8317123"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TextBox 134">
            <a:extLst>
              <a:ext uri="{FF2B5EF4-FFF2-40B4-BE49-F238E27FC236}">
                <a16:creationId xmlns:a16="http://schemas.microsoft.com/office/drawing/2014/main" id="{6ACF7DE1-EC27-E2F5-15F3-E6857873FE07}"/>
              </a:ext>
            </a:extLst>
          </p:cNvPr>
          <p:cNvSpPr txBox="1"/>
          <p:nvPr/>
        </p:nvSpPr>
        <p:spPr>
          <a:xfrm>
            <a:off x="7739980" y="4254883"/>
            <a:ext cx="458313" cy="315053"/>
          </a:xfrm>
          <a:prstGeom prst="rect">
            <a:avLst/>
          </a:prstGeom>
          <a:noFill/>
        </p:spPr>
        <p:txBody>
          <a:bodyPr wrap="none" lIns="91440" tIns="45720" rIns="91440" rtlCol="0" anchor="t">
            <a:noAutofit/>
          </a:bodyPr>
          <a:lstStyle/>
          <a:p>
            <a:r>
              <a:rPr lang="en-US" sz="700" dirty="0">
                <a:solidFill>
                  <a:schemeClr val="tx1"/>
                </a:solidFill>
              </a:rPr>
              <a:t>Frame </a:t>
            </a:r>
          </a:p>
          <a:p>
            <a:r>
              <a:rPr lang="en-US" sz="700" dirty="0">
                <a:solidFill>
                  <a:schemeClr val="tx1"/>
                </a:solidFill>
              </a:rPr>
              <a:t>(</a:t>
            </a:r>
            <a:r>
              <a:rPr lang="en-US" sz="700" dirty="0"/>
              <a:t>responding data))</a:t>
            </a:r>
            <a:endParaRPr lang="en-US" sz="700" dirty="0">
              <a:solidFill>
                <a:schemeClr val="tx1"/>
              </a:solidFill>
            </a:endParaRPr>
          </a:p>
        </p:txBody>
      </p:sp>
      <p:sp>
        <p:nvSpPr>
          <p:cNvPr id="136" name="TextBox 135">
            <a:extLst>
              <a:ext uri="{FF2B5EF4-FFF2-40B4-BE49-F238E27FC236}">
                <a16:creationId xmlns:a16="http://schemas.microsoft.com/office/drawing/2014/main" id="{9678FF5C-9203-4940-5A80-33034FFF2196}"/>
              </a:ext>
            </a:extLst>
          </p:cNvPr>
          <p:cNvSpPr txBox="1"/>
          <p:nvPr/>
        </p:nvSpPr>
        <p:spPr>
          <a:xfrm>
            <a:off x="6881610" y="3318252"/>
            <a:ext cx="458313" cy="462741"/>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(Read)</a:t>
            </a:r>
            <a:endParaRPr lang="en-US" sz="700" dirty="0">
              <a:solidFill>
                <a:schemeClr val="tx1"/>
              </a:solidFill>
            </a:endParaRPr>
          </a:p>
        </p:txBody>
      </p:sp>
      <p:cxnSp>
        <p:nvCxnSpPr>
          <p:cNvPr id="137" name="Straight Connector 136">
            <a:extLst>
              <a:ext uri="{FF2B5EF4-FFF2-40B4-BE49-F238E27FC236}">
                <a16:creationId xmlns:a16="http://schemas.microsoft.com/office/drawing/2014/main" id="{9A6815AC-474D-78D6-4F9F-16EA837F5AC2}"/>
              </a:ext>
            </a:extLst>
          </p:cNvPr>
          <p:cNvCxnSpPr>
            <a:cxnSpLocks/>
          </p:cNvCxnSpPr>
          <p:nvPr/>
        </p:nvCxnSpPr>
        <p:spPr>
          <a:xfrm>
            <a:off x="8317130" y="376813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7843F2AB-727D-71FE-7082-E6704B293574}"/>
              </a:ext>
            </a:extLst>
          </p:cNvPr>
          <p:cNvCxnSpPr>
            <a:cxnSpLocks/>
          </p:cNvCxnSpPr>
          <p:nvPr/>
        </p:nvCxnSpPr>
        <p:spPr>
          <a:xfrm>
            <a:off x="8469530" y="376813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xtBox 138">
            <a:extLst>
              <a:ext uri="{FF2B5EF4-FFF2-40B4-BE49-F238E27FC236}">
                <a16:creationId xmlns:a16="http://schemas.microsoft.com/office/drawing/2014/main" id="{4DA02EFC-E547-84BF-9ED5-43611D110E96}"/>
              </a:ext>
            </a:extLst>
          </p:cNvPr>
          <p:cNvSpPr txBox="1"/>
          <p:nvPr/>
        </p:nvSpPr>
        <p:spPr>
          <a:xfrm>
            <a:off x="6379006" y="3781238"/>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sp>
        <p:nvSpPr>
          <p:cNvPr id="141" name="Rectangle 140">
            <a:extLst>
              <a:ext uri="{FF2B5EF4-FFF2-40B4-BE49-F238E27FC236}">
                <a16:creationId xmlns:a16="http://schemas.microsoft.com/office/drawing/2014/main" id="{99A997F9-4157-EFDF-894C-F53ED48DBF4A}"/>
              </a:ext>
            </a:extLst>
          </p:cNvPr>
          <p:cNvSpPr/>
          <p:nvPr/>
        </p:nvSpPr>
        <p:spPr>
          <a:xfrm>
            <a:off x="6780328" y="3777515"/>
            <a:ext cx="613627" cy="24779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4530508D-8EE2-9CDA-CB38-F1DCFBE3E0AC}"/>
              </a:ext>
            </a:extLst>
          </p:cNvPr>
          <p:cNvSpPr/>
          <p:nvPr/>
        </p:nvSpPr>
        <p:spPr>
          <a:xfrm>
            <a:off x="6470931" y="3702930"/>
            <a:ext cx="2135925" cy="32763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073179DE-9BB5-2BE9-56B9-C9D00C0A90BF}"/>
              </a:ext>
            </a:extLst>
          </p:cNvPr>
          <p:cNvSpPr/>
          <p:nvPr/>
        </p:nvSpPr>
        <p:spPr>
          <a:xfrm>
            <a:off x="7720797" y="4032432"/>
            <a:ext cx="754565" cy="25201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6" name="Straight Arrow Connector 145">
            <a:extLst>
              <a:ext uri="{FF2B5EF4-FFF2-40B4-BE49-F238E27FC236}">
                <a16:creationId xmlns:a16="http://schemas.microsoft.com/office/drawing/2014/main" id="{EE900850-142E-D6BE-FEAE-ABDAE8CB5E56}"/>
              </a:ext>
            </a:extLst>
          </p:cNvPr>
          <p:cNvCxnSpPr>
            <a:cxnSpLocks/>
          </p:cNvCxnSpPr>
          <p:nvPr/>
        </p:nvCxnSpPr>
        <p:spPr>
          <a:xfrm>
            <a:off x="5781836" y="2265367"/>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47" name="TextBox 146">
            <a:extLst>
              <a:ext uri="{FF2B5EF4-FFF2-40B4-BE49-F238E27FC236}">
                <a16:creationId xmlns:a16="http://schemas.microsoft.com/office/drawing/2014/main" id="{99E0ACD8-9E74-ECDB-C513-6713DBB0F2FA}"/>
              </a:ext>
            </a:extLst>
          </p:cNvPr>
          <p:cNvSpPr txBox="1"/>
          <p:nvPr/>
        </p:nvSpPr>
        <p:spPr>
          <a:xfrm>
            <a:off x="5615775" y="2125495"/>
            <a:ext cx="1073751" cy="193451"/>
          </a:xfrm>
          <a:prstGeom prst="rect">
            <a:avLst/>
          </a:prstGeom>
          <a:noFill/>
        </p:spPr>
        <p:txBody>
          <a:bodyPr wrap="none" lIns="91440" tIns="45720" rIns="91440" rtlCol="0" anchor="t">
            <a:noAutofit/>
          </a:bodyPr>
          <a:lstStyle/>
          <a:p>
            <a:r>
              <a:rPr lang="en-US" sz="700" dirty="0">
                <a:solidFill>
                  <a:schemeClr val="tx1"/>
                </a:solidFill>
              </a:rPr>
              <a:t>Read</a:t>
            </a:r>
          </a:p>
        </p:txBody>
      </p:sp>
      <p:sp>
        <p:nvSpPr>
          <p:cNvPr id="148" name="TextBox 147">
            <a:extLst>
              <a:ext uri="{FF2B5EF4-FFF2-40B4-BE49-F238E27FC236}">
                <a16:creationId xmlns:a16="http://schemas.microsoft.com/office/drawing/2014/main" id="{384B7987-7B33-CBCB-3A79-AEE4377C5FE1}"/>
              </a:ext>
            </a:extLst>
          </p:cNvPr>
          <p:cNvSpPr txBox="1"/>
          <p:nvPr/>
        </p:nvSpPr>
        <p:spPr>
          <a:xfrm>
            <a:off x="5873338" y="4127567"/>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cxnSp>
        <p:nvCxnSpPr>
          <p:cNvPr id="149" name="Straight Arrow Connector 148">
            <a:extLst>
              <a:ext uri="{FF2B5EF4-FFF2-40B4-BE49-F238E27FC236}">
                <a16:creationId xmlns:a16="http://schemas.microsoft.com/office/drawing/2014/main" id="{E31D58E0-4348-F8EF-7CFF-FFC2A944A59D}"/>
              </a:ext>
            </a:extLst>
          </p:cNvPr>
          <p:cNvCxnSpPr>
            <a:cxnSpLocks/>
          </p:cNvCxnSpPr>
          <p:nvPr/>
        </p:nvCxnSpPr>
        <p:spPr>
          <a:xfrm>
            <a:off x="7451903" y="4641857"/>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0" name="Straight Arrow Connector 149">
            <a:extLst>
              <a:ext uri="{FF2B5EF4-FFF2-40B4-BE49-F238E27FC236}">
                <a16:creationId xmlns:a16="http://schemas.microsoft.com/office/drawing/2014/main" id="{6A111C00-42A7-58BE-3CD1-5437D9728272}"/>
              </a:ext>
            </a:extLst>
          </p:cNvPr>
          <p:cNvCxnSpPr>
            <a:cxnSpLocks/>
          </p:cNvCxnSpPr>
          <p:nvPr/>
        </p:nvCxnSpPr>
        <p:spPr>
          <a:xfrm>
            <a:off x="7653610" y="4682399"/>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96BF668D-DCCE-5E6C-A783-6531F30792EA}"/>
              </a:ext>
            </a:extLst>
          </p:cNvPr>
          <p:cNvSpPr txBox="1"/>
          <p:nvPr/>
        </p:nvSpPr>
        <p:spPr>
          <a:xfrm>
            <a:off x="7118010" y="5156218"/>
            <a:ext cx="1073751" cy="273835"/>
          </a:xfrm>
          <a:prstGeom prst="rect">
            <a:avLst/>
          </a:prstGeom>
          <a:noFill/>
        </p:spPr>
        <p:txBody>
          <a:bodyPr wrap="none" lIns="91440" tIns="45720" rIns="91440" rtlCol="0" anchor="t">
            <a:noAutofit/>
          </a:bodyPr>
          <a:lstStyle/>
          <a:p>
            <a:r>
              <a:rPr lang="en-US" sz="700" dirty="0"/>
              <a:t>Read</a:t>
            </a:r>
            <a:endParaRPr lang="en-US" sz="700" dirty="0">
              <a:solidFill>
                <a:schemeClr val="tx1"/>
              </a:solidFill>
            </a:endParaRPr>
          </a:p>
        </p:txBody>
      </p:sp>
      <p:sp>
        <p:nvSpPr>
          <p:cNvPr id="152" name="TextBox 151">
            <a:extLst>
              <a:ext uri="{FF2B5EF4-FFF2-40B4-BE49-F238E27FC236}">
                <a16:creationId xmlns:a16="http://schemas.microsoft.com/office/drawing/2014/main" id="{DB1C0DCE-31BD-06AC-A329-66F4CC689C20}"/>
              </a:ext>
            </a:extLst>
          </p:cNvPr>
          <p:cNvSpPr txBox="1"/>
          <p:nvPr/>
        </p:nvSpPr>
        <p:spPr>
          <a:xfrm>
            <a:off x="7567275" y="5219200"/>
            <a:ext cx="861363" cy="254911"/>
          </a:xfrm>
          <a:prstGeom prst="rect">
            <a:avLst/>
          </a:prstGeom>
          <a:noFill/>
        </p:spPr>
        <p:txBody>
          <a:bodyPr wrap="none" lIns="91440" tIns="45720" rIns="91440" rtlCol="0" anchor="t">
            <a:noAutofit/>
          </a:bodyPr>
          <a:lstStyle/>
          <a:p>
            <a:r>
              <a:rPr lang="en-US" sz="700" dirty="0"/>
              <a:t>Responding data</a:t>
            </a:r>
            <a:endParaRPr lang="en-US" sz="700" dirty="0">
              <a:solidFill>
                <a:schemeClr val="tx1"/>
              </a:solidFill>
            </a:endParaRPr>
          </a:p>
        </p:txBody>
      </p:sp>
      <p:sp>
        <p:nvSpPr>
          <p:cNvPr id="153" name="TextBox 152">
            <a:extLst>
              <a:ext uri="{FF2B5EF4-FFF2-40B4-BE49-F238E27FC236}">
                <a16:creationId xmlns:a16="http://schemas.microsoft.com/office/drawing/2014/main" id="{3B6F5788-4D60-4598-EFB0-E70E1C24B05A}"/>
              </a:ext>
            </a:extLst>
          </p:cNvPr>
          <p:cNvSpPr txBox="1"/>
          <p:nvPr/>
        </p:nvSpPr>
        <p:spPr>
          <a:xfrm>
            <a:off x="6427657" y="4806175"/>
            <a:ext cx="523738" cy="311797"/>
          </a:xfrm>
          <a:prstGeom prst="rect">
            <a:avLst/>
          </a:prstGeom>
          <a:noFill/>
        </p:spPr>
        <p:txBody>
          <a:bodyPr wrap="none" lIns="91440" tIns="45720" rIns="91440" rtlCol="0" anchor="t">
            <a:noAutofit/>
          </a:bodyPr>
          <a:lstStyle/>
          <a:p>
            <a:r>
              <a:rPr lang="en-US" sz="700" dirty="0"/>
              <a:t>(Data (Authentication) )</a:t>
            </a:r>
            <a:endParaRPr lang="en-US" sz="700" dirty="0">
              <a:solidFill>
                <a:schemeClr val="tx1"/>
              </a:solidFill>
            </a:endParaRPr>
          </a:p>
        </p:txBody>
      </p:sp>
      <p:sp>
        <p:nvSpPr>
          <p:cNvPr id="154" name="TextBox 153">
            <a:extLst>
              <a:ext uri="{FF2B5EF4-FFF2-40B4-BE49-F238E27FC236}">
                <a16:creationId xmlns:a16="http://schemas.microsoft.com/office/drawing/2014/main" id="{B0C24F98-4948-5196-769D-8BD4E23E4DC4}"/>
              </a:ext>
            </a:extLst>
          </p:cNvPr>
          <p:cNvSpPr txBox="1"/>
          <p:nvPr/>
        </p:nvSpPr>
        <p:spPr>
          <a:xfrm>
            <a:off x="7640849" y="4895544"/>
            <a:ext cx="523738" cy="311797"/>
          </a:xfrm>
          <a:prstGeom prst="rect">
            <a:avLst/>
          </a:prstGeom>
          <a:noFill/>
        </p:spPr>
        <p:txBody>
          <a:bodyPr wrap="none" lIns="91440" tIns="45720" rIns="91440" rtlCol="0" anchor="t">
            <a:noAutofit/>
          </a:bodyPr>
          <a:lstStyle/>
          <a:p>
            <a:r>
              <a:rPr lang="en-US" sz="700" dirty="0"/>
              <a:t>(Data (Responding data))</a:t>
            </a:r>
            <a:endParaRPr lang="en-US" sz="700" dirty="0">
              <a:solidFill>
                <a:schemeClr val="tx1"/>
              </a:solidFill>
            </a:endParaRPr>
          </a:p>
        </p:txBody>
      </p:sp>
      <p:sp>
        <p:nvSpPr>
          <p:cNvPr id="155" name="TextBox 154">
            <a:extLst>
              <a:ext uri="{FF2B5EF4-FFF2-40B4-BE49-F238E27FC236}">
                <a16:creationId xmlns:a16="http://schemas.microsoft.com/office/drawing/2014/main" id="{6B858FEA-C3FA-4C0F-5949-FD9BB6D83A95}"/>
              </a:ext>
            </a:extLst>
          </p:cNvPr>
          <p:cNvSpPr txBox="1"/>
          <p:nvPr/>
        </p:nvSpPr>
        <p:spPr>
          <a:xfrm>
            <a:off x="8469530" y="2044290"/>
            <a:ext cx="1073751" cy="193451"/>
          </a:xfrm>
          <a:prstGeom prst="rect">
            <a:avLst/>
          </a:prstGeom>
          <a:noFill/>
        </p:spPr>
        <p:txBody>
          <a:bodyPr wrap="none" lIns="91440" tIns="45720" rIns="91440" rtlCol="0" anchor="t">
            <a:noAutofit/>
          </a:bodyPr>
          <a:lstStyle/>
          <a:p>
            <a:r>
              <a:rPr lang="en-US" sz="700" dirty="0">
                <a:solidFill>
                  <a:schemeClr val="tx1"/>
                </a:solidFill>
              </a:rPr>
              <a:t>Responding data</a:t>
            </a:r>
            <a:endParaRPr lang="en-US" sz="700" dirty="0"/>
          </a:p>
        </p:txBody>
      </p:sp>
      <p:sp>
        <p:nvSpPr>
          <p:cNvPr id="156" name="TextBox 155">
            <a:extLst>
              <a:ext uri="{FF2B5EF4-FFF2-40B4-BE49-F238E27FC236}">
                <a16:creationId xmlns:a16="http://schemas.microsoft.com/office/drawing/2014/main" id="{F9151C6B-0F11-5019-9AFF-0451EBE4726B}"/>
              </a:ext>
            </a:extLst>
          </p:cNvPr>
          <p:cNvSpPr txBox="1"/>
          <p:nvPr/>
        </p:nvSpPr>
        <p:spPr>
          <a:xfrm>
            <a:off x="5749013" y="2353228"/>
            <a:ext cx="1519109" cy="311797"/>
          </a:xfrm>
          <a:prstGeom prst="rect">
            <a:avLst/>
          </a:prstGeom>
          <a:noFill/>
        </p:spPr>
        <p:txBody>
          <a:bodyPr wrap="none" lIns="91440" tIns="45720" rIns="91440" rtlCol="0" anchor="t">
            <a:noAutofit/>
          </a:bodyPr>
          <a:lstStyle/>
          <a:p>
            <a:r>
              <a:rPr lang="en-US" sz="700" dirty="0"/>
              <a:t>(Unicast RAIID,</a:t>
            </a:r>
          </a:p>
          <a:p>
            <a:r>
              <a:rPr lang="en-US" sz="700" dirty="0"/>
              <a:t>Data(Read) )</a:t>
            </a:r>
            <a:endParaRPr lang="en-US" sz="700" dirty="0">
              <a:solidFill>
                <a:schemeClr val="tx1"/>
              </a:solidFill>
            </a:endParaRPr>
          </a:p>
        </p:txBody>
      </p:sp>
      <p:cxnSp>
        <p:nvCxnSpPr>
          <p:cNvPr id="157" name="Straight Arrow Connector 156">
            <a:extLst>
              <a:ext uri="{FF2B5EF4-FFF2-40B4-BE49-F238E27FC236}">
                <a16:creationId xmlns:a16="http://schemas.microsoft.com/office/drawing/2014/main" id="{4D57F408-AD22-CCC8-10B4-9877E91E8569}"/>
              </a:ext>
            </a:extLst>
          </p:cNvPr>
          <p:cNvCxnSpPr>
            <a:cxnSpLocks/>
          </p:cNvCxnSpPr>
          <p:nvPr/>
        </p:nvCxnSpPr>
        <p:spPr>
          <a:xfrm>
            <a:off x="8786628" y="2227158"/>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EDC2A905-0AE6-E72F-C0EA-2B7F0F046800}"/>
              </a:ext>
            </a:extLst>
          </p:cNvPr>
          <p:cNvSpPr txBox="1"/>
          <p:nvPr/>
        </p:nvSpPr>
        <p:spPr>
          <a:xfrm>
            <a:off x="7749395" y="2385116"/>
            <a:ext cx="523738" cy="311797"/>
          </a:xfrm>
          <a:prstGeom prst="rect">
            <a:avLst/>
          </a:prstGeom>
          <a:noFill/>
        </p:spPr>
        <p:txBody>
          <a:bodyPr wrap="none" lIns="91440" tIns="45720" rIns="91440" rtlCol="0" anchor="t">
            <a:noAutofit/>
          </a:bodyPr>
          <a:lstStyle/>
          <a:p>
            <a:r>
              <a:rPr lang="en-US" sz="700" dirty="0"/>
              <a:t>(Data (Responding data))</a:t>
            </a:r>
            <a:endParaRPr lang="en-US" sz="700" dirty="0">
              <a:solidFill>
                <a:schemeClr val="tx1"/>
              </a:solidFill>
            </a:endParaRPr>
          </a:p>
        </p:txBody>
      </p:sp>
      <p:sp>
        <p:nvSpPr>
          <p:cNvPr id="159" name="Right Brace 158">
            <a:extLst>
              <a:ext uri="{FF2B5EF4-FFF2-40B4-BE49-F238E27FC236}">
                <a16:creationId xmlns:a16="http://schemas.microsoft.com/office/drawing/2014/main" id="{95617720-B488-6913-2C56-69AB2001BC15}"/>
              </a:ext>
            </a:extLst>
          </p:cNvPr>
          <p:cNvSpPr/>
          <p:nvPr/>
        </p:nvSpPr>
        <p:spPr>
          <a:xfrm rot="16200000">
            <a:off x="7225658" y="1571976"/>
            <a:ext cx="184212" cy="2846835"/>
          </a:xfrm>
          <a:prstGeom prst="rightBrace">
            <a:avLst>
              <a:gd name="adj1" fmla="val 8333"/>
              <a:gd name="adj2" fmla="val 4977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TextBox 159">
            <a:extLst>
              <a:ext uri="{FF2B5EF4-FFF2-40B4-BE49-F238E27FC236}">
                <a16:creationId xmlns:a16="http://schemas.microsoft.com/office/drawing/2014/main" id="{A17B322C-05ED-74AD-2CA5-E19EA454A4E4}"/>
              </a:ext>
            </a:extLst>
          </p:cNvPr>
          <p:cNvSpPr txBox="1"/>
          <p:nvPr/>
        </p:nvSpPr>
        <p:spPr>
          <a:xfrm>
            <a:off x="7630778" y="2687435"/>
            <a:ext cx="458313" cy="315053"/>
          </a:xfrm>
          <a:prstGeom prst="rect">
            <a:avLst/>
          </a:prstGeom>
          <a:noFill/>
        </p:spPr>
        <p:txBody>
          <a:bodyPr wrap="none" lIns="91440" tIns="45720" rIns="91440" rtlCol="0" anchor="t">
            <a:noAutofit/>
          </a:bodyPr>
          <a:lstStyle/>
          <a:p>
            <a:r>
              <a:rPr lang="en-US" sz="700" dirty="0">
                <a:solidFill>
                  <a:schemeClr val="tx1"/>
                </a:solidFill>
              </a:rPr>
              <a:t>TXOP 2 </a:t>
            </a:r>
          </a:p>
        </p:txBody>
      </p:sp>
      <p:sp>
        <p:nvSpPr>
          <p:cNvPr id="161" name="Rectangle 160">
            <a:extLst>
              <a:ext uri="{FF2B5EF4-FFF2-40B4-BE49-F238E27FC236}">
                <a16:creationId xmlns:a16="http://schemas.microsoft.com/office/drawing/2014/main" id="{18951295-DC54-8716-4947-48F7503EF57B}"/>
              </a:ext>
            </a:extLst>
          </p:cNvPr>
          <p:cNvSpPr/>
          <p:nvPr/>
        </p:nvSpPr>
        <p:spPr>
          <a:xfrm>
            <a:off x="274872" y="3777516"/>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2" name="Straight Arrow Connector 161">
            <a:extLst>
              <a:ext uri="{FF2B5EF4-FFF2-40B4-BE49-F238E27FC236}">
                <a16:creationId xmlns:a16="http://schemas.microsoft.com/office/drawing/2014/main" id="{49D6E693-6740-6889-8393-AEC7E08EF935}"/>
              </a:ext>
            </a:extLst>
          </p:cNvPr>
          <p:cNvCxnSpPr>
            <a:cxnSpLocks/>
          </p:cNvCxnSpPr>
          <p:nvPr/>
        </p:nvCxnSpPr>
        <p:spPr>
          <a:xfrm>
            <a:off x="5975" y="2103039"/>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A43B7631-3080-5FAC-0502-535621EF0882}"/>
              </a:ext>
            </a:extLst>
          </p:cNvPr>
          <p:cNvSpPr txBox="1"/>
          <p:nvPr/>
        </p:nvSpPr>
        <p:spPr>
          <a:xfrm>
            <a:off x="-100438" y="1882997"/>
            <a:ext cx="1073751" cy="193451"/>
          </a:xfrm>
          <a:prstGeom prst="rect">
            <a:avLst/>
          </a:prstGeom>
          <a:noFill/>
        </p:spPr>
        <p:txBody>
          <a:bodyPr wrap="none" lIns="91440" tIns="45720" rIns="91440" rtlCol="0" anchor="t">
            <a:noAutofit/>
          </a:bodyPr>
          <a:lstStyle/>
          <a:p>
            <a:r>
              <a:rPr lang="en-US" sz="700" dirty="0"/>
              <a:t>Query Command</a:t>
            </a:r>
            <a:endParaRPr lang="en-US" sz="700" dirty="0">
              <a:solidFill>
                <a:schemeClr val="tx1"/>
              </a:solidFill>
            </a:endParaRPr>
          </a:p>
        </p:txBody>
      </p:sp>
      <p:sp>
        <p:nvSpPr>
          <p:cNvPr id="164" name="TextBox 163">
            <a:extLst>
              <a:ext uri="{FF2B5EF4-FFF2-40B4-BE49-F238E27FC236}">
                <a16:creationId xmlns:a16="http://schemas.microsoft.com/office/drawing/2014/main" id="{8D0DDF75-4ED8-3589-16BF-7C983C75A73F}"/>
              </a:ext>
            </a:extLst>
          </p:cNvPr>
          <p:cNvSpPr txBox="1"/>
          <p:nvPr/>
        </p:nvSpPr>
        <p:spPr>
          <a:xfrm>
            <a:off x="267534" y="4125390"/>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sp>
        <p:nvSpPr>
          <p:cNvPr id="165" name="TextBox 164">
            <a:extLst>
              <a:ext uri="{FF2B5EF4-FFF2-40B4-BE49-F238E27FC236}">
                <a16:creationId xmlns:a16="http://schemas.microsoft.com/office/drawing/2014/main" id="{7CBC03D2-4017-4840-5968-5FFC85C1B284}"/>
              </a:ext>
            </a:extLst>
          </p:cNvPr>
          <p:cNvSpPr txBox="1"/>
          <p:nvPr/>
        </p:nvSpPr>
        <p:spPr>
          <a:xfrm>
            <a:off x="773206" y="3781238"/>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cxnSp>
        <p:nvCxnSpPr>
          <p:cNvPr id="166" name="Straight Connector 165">
            <a:extLst>
              <a:ext uri="{FF2B5EF4-FFF2-40B4-BE49-F238E27FC236}">
                <a16:creationId xmlns:a16="http://schemas.microsoft.com/office/drawing/2014/main" id="{79A95F8C-409D-58BF-9300-AE746251BD02}"/>
              </a:ext>
            </a:extLst>
          </p:cNvPr>
          <p:cNvCxnSpPr>
            <a:cxnSpLocks/>
          </p:cNvCxnSpPr>
          <p:nvPr/>
        </p:nvCxnSpPr>
        <p:spPr>
          <a:xfrm>
            <a:off x="1479056"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74769BEC-37D1-E6B2-EB7C-0002BC21DD68}"/>
              </a:ext>
            </a:extLst>
          </p:cNvPr>
          <p:cNvCxnSpPr>
            <a:cxnSpLocks/>
          </p:cNvCxnSpPr>
          <p:nvPr/>
        </p:nvCxnSpPr>
        <p:spPr>
          <a:xfrm>
            <a:off x="1631456"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A5A22FEC-A0B1-23CA-32C0-F72F94E2C351}"/>
              </a:ext>
            </a:extLst>
          </p:cNvPr>
          <p:cNvCxnSpPr>
            <a:cxnSpLocks/>
          </p:cNvCxnSpPr>
          <p:nvPr/>
        </p:nvCxnSpPr>
        <p:spPr>
          <a:xfrm>
            <a:off x="1783856"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6EA45D6A-069F-4567-F67A-94CF811AADFD}"/>
              </a:ext>
            </a:extLst>
          </p:cNvPr>
          <p:cNvCxnSpPr>
            <a:cxnSpLocks/>
          </p:cNvCxnSpPr>
          <p:nvPr/>
        </p:nvCxnSpPr>
        <p:spPr>
          <a:xfrm>
            <a:off x="1783844"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6DD279C9-E95F-59CD-DCFF-A62788B55CA6}"/>
              </a:ext>
            </a:extLst>
          </p:cNvPr>
          <p:cNvCxnSpPr>
            <a:cxnSpLocks/>
          </p:cNvCxnSpPr>
          <p:nvPr/>
        </p:nvCxnSpPr>
        <p:spPr>
          <a:xfrm>
            <a:off x="1936244"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6F514AFC-8825-7110-0B12-9FF0884FE5CC}"/>
              </a:ext>
            </a:extLst>
          </p:cNvPr>
          <p:cNvCxnSpPr>
            <a:cxnSpLocks/>
          </p:cNvCxnSpPr>
          <p:nvPr/>
        </p:nvCxnSpPr>
        <p:spPr>
          <a:xfrm>
            <a:off x="2088644"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4692C6DE-AA05-D223-BC42-046B10167A6F}"/>
              </a:ext>
            </a:extLst>
          </p:cNvPr>
          <p:cNvCxnSpPr>
            <a:cxnSpLocks/>
          </p:cNvCxnSpPr>
          <p:nvPr/>
        </p:nvCxnSpPr>
        <p:spPr>
          <a:xfrm>
            <a:off x="3035370"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68551615-6E75-6B37-4805-892555FC1F36}"/>
              </a:ext>
            </a:extLst>
          </p:cNvPr>
          <p:cNvCxnSpPr>
            <a:cxnSpLocks/>
          </p:cNvCxnSpPr>
          <p:nvPr/>
        </p:nvCxnSpPr>
        <p:spPr>
          <a:xfrm>
            <a:off x="3340170"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92E76237-2345-8337-17A0-CA8133A75B69}"/>
              </a:ext>
            </a:extLst>
          </p:cNvPr>
          <p:cNvCxnSpPr>
            <a:cxnSpLocks/>
          </p:cNvCxnSpPr>
          <p:nvPr/>
        </p:nvCxnSpPr>
        <p:spPr>
          <a:xfrm>
            <a:off x="33401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2109705A-28C8-22EA-47D0-E0EFCEAD9D91}"/>
              </a:ext>
            </a:extLst>
          </p:cNvPr>
          <p:cNvCxnSpPr>
            <a:cxnSpLocks/>
          </p:cNvCxnSpPr>
          <p:nvPr/>
        </p:nvCxnSpPr>
        <p:spPr>
          <a:xfrm>
            <a:off x="34925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517FFF12-5384-286A-A851-46D3222DF921}"/>
              </a:ext>
            </a:extLst>
          </p:cNvPr>
          <p:cNvCxnSpPr>
            <a:cxnSpLocks/>
          </p:cNvCxnSpPr>
          <p:nvPr/>
        </p:nvCxnSpPr>
        <p:spPr>
          <a:xfrm>
            <a:off x="36449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0CACDB78-2E3F-F036-04E2-082684074856}"/>
              </a:ext>
            </a:extLst>
          </p:cNvPr>
          <p:cNvCxnSpPr>
            <a:cxnSpLocks/>
          </p:cNvCxnSpPr>
          <p:nvPr/>
        </p:nvCxnSpPr>
        <p:spPr>
          <a:xfrm>
            <a:off x="37973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AA0F8A0A-C964-2A3E-18C3-60B38374B2E5}"/>
              </a:ext>
            </a:extLst>
          </p:cNvPr>
          <p:cNvCxnSpPr>
            <a:cxnSpLocks/>
          </p:cNvCxnSpPr>
          <p:nvPr/>
        </p:nvCxnSpPr>
        <p:spPr>
          <a:xfrm>
            <a:off x="3797381"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EDAFBD96-C81A-399A-16C7-2CB407395AE4}"/>
              </a:ext>
            </a:extLst>
          </p:cNvPr>
          <p:cNvCxnSpPr>
            <a:cxnSpLocks/>
          </p:cNvCxnSpPr>
          <p:nvPr/>
        </p:nvCxnSpPr>
        <p:spPr>
          <a:xfrm>
            <a:off x="3949781"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E214B33E-E58E-C9AE-2A0A-97857E2F759C}"/>
              </a:ext>
            </a:extLst>
          </p:cNvPr>
          <p:cNvCxnSpPr>
            <a:cxnSpLocks/>
          </p:cNvCxnSpPr>
          <p:nvPr/>
        </p:nvCxnSpPr>
        <p:spPr>
          <a:xfrm>
            <a:off x="4102181"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1" name="TextBox 180">
            <a:extLst>
              <a:ext uri="{FF2B5EF4-FFF2-40B4-BE49-F238E27FC236}">
                <a16:creationId xmlns:a16="http://schemas.microsoft.com/office/drawing/2014/main" id="{4107AC7D-9020-9D9F-6E77-B6E82DDDC266}"/>
              </a:ext>
            </a:extLst>
          </p:cNvPr>
          <p:cNvSpPr txBox="1"/>
          <p:nvPr/>
        </p:nvSpPr>
        <p:spPr>
          <a:xfrm>
            <a:off x="1091105" y="3401780"/>
            <a:ext cx="458313" cy="315053"/>
          </a:xfrm>
          <a:prstGeom prst="rect">
            <a:avLst/>
          </a:prstGeom>
          <a:noFill/>
        </p:spPr>
        <p:txBody>
          <a:bodyPr wrap="none" lIns="91440" tIns="45720" rIns="91440" rtlCol="0" anchor="t">
            <a:noAutofit/>
          </a:bodyPr>
          <a:lstStyle/>
          <a:p>
            <a:r>
              <a:rPr lang="en-US" sz="700" dirty="0">
                <a:solidFill>
                  <a:schemeClr val="tx1"/>
                </a:solidFill>
              </a:rPr>
              <a:t>Random </a:t>
            </a:r>
          </a:p>
          <a:p>
            <a:r>
              <a:rPr lang="en-US" sz="700" dirty="0">
                <a:solidFill>
                  <a:schemeClr val="tx1"/>
                </a:solidFill>
              </a:rPr>
              <a:t>Trigger</a:t>
            </a:r>
          </a:p>
        </p:txBody>
      </p:sp>
      <p:sp>
        <p:nvSpPr>
          <p:cNvPr id="182" name="TextBox 181">
            <a:extLst>
              <a:ext uri="{FF2B5EF4-FFF2-40B4-BE49-F238E27FC236}">
                <a16:creationId xmlns:a16="http://schemas.microsoft.com/office/drawing/2014/main" id="{7023FF25-15E4-E935-E55A-2B0B97CC00CA}"/>
              </a:ext>
            </a:extLst>
          </p:cNvPr>
          <p:cNvSpPr txBox="1"/>
          <p:nvPr/>
        </p:nvSpPr>
        <p:spPr>
          <a:xfrm>
            <a:off x="1608746" y="4326804"/>
            <a:ext cx="458313" cy="315053"/>
          </a:xfrm>
          <a:prstGeom prst="rect">
            <a:avLst/>
          </a:prstGeom>
          <a:noFill/>
        </p:spPr>
        <p:txBody>
          <a:bodyPr wrap="none" lIns="91440" tIns="45720" rIns="91440" rtlCol="0" anchor="t">
            <a:noAutofit/>
          </a:bodyPr>
          <a:lstStyle/>
          <a:p>
            <a:r>
              <a:rPr lang="en-US" sz="700" dirty="0">
                <a:solidFill>
                  <a:schemeClr val="tx1"/>
                </a:solidFill>
              </a:rPr>
              <a:t>Frame with STA ID</a:t>
            </a:r>
          </a:p>
          <a:p>
            <a:r>
              <a:rPr lang="en-US" sz="700" dirty="0"/>
              <a:t>(CRC code)</a:t>
            </a:r>
            <a:endParaRPr lang="en-US" sz="700" dirty="0">
              <a:solidFill>
                <a:schemeClr val="tx1"/>
              </a:solidFill>
            </a:endParaRPr>
          </a:p>
        </p:txBody>
      </p:sp>
      <p:sp>
        <p:nvSpPr>
          <p:cNvPr id="183" name="TextBox 182">
            <a:extLst>
              <a:ext uri="{FF2B5EF4-FFF2-40B4-BE49-F238E27FC236}">
                <a16:creationId xmlns:a16="http://schemas.microsoft.com/office/drawing/2014/main" id="{4AEE3C60-F0EB-26BA-68B0-A87360B37D8F}"/>
              </a:ext>
            </a:extLst>
          </p:cNvPr>
          <p:cNvSpPr txBox="1"/>
          <p:nvPr/>
        </p:nvSpPr>
        <p:spPr>
          <a:xfrm>
            <a:off x="2662888" y="3320933"/>
            <a:ext cx="458313" cy="315053"/>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(Query)</a:t>
            </a:r>
            <a:endParaRPr lang="en-US" sz="700" dirty="0">
              <a:solidFill>
                <a:schemeClr val="tx1"/>
              </a:solidFill>
            </a:endParaRPr>
          </a:p>
        </p:txBody>
      </p:sp>
      <p:sp>
        <p:nvSpPr>
          <p:cNvPr id="184" name="TextBox 183">
            <a:extLst>
              <a:ext uri="{FF2B5EF4-FFF2-40B4-BE49-F238E27FC236}">
                <a16:creationId xmlns:a16="http://schemas.microsoft.com/office/drawing/2014/main" id="{7AE5384D-8D53-E02B-D3F3-1F3F06E43CF4}"/>
              </a:ext>
            </a:extLst>
          </p:cNvPr>
          <p:cNvSpPr txBox="1"/>
          <p:nvPr/>
        </p:nvSpPr>
        <p:spPr>
          <a:xfrm>
            <a:off x="3366782" y="4317167"/>
            <a:ext cx="458313" cy="315053"/>
          </a:xfrm>
          <a:prstGeom prst="rect">
            <a:avLst/>
          </a:prstGeom>
          <a:noFill/>
        </p:spPr>
        <p:txBody>
          <a:bodyPr wrap="none" lIns="91440" tIns="45720" rIns="91440" rtlCol="0" anchor="t">
            <a:noAutofit/>
          </a:bodyPr>
          <a:lstStyle/>
          <a:p>
            <a:r>
              <a:rPr lang="en-US" sz="700" dirty="0">
                <a:solidFill>
                  <a:schemeClr val="tx1"/>
                </a:solidFill>
              </a:rPr>
              <a:t>Frame (EPC)</a:t>
            </a:r>
          </a:p>
        </p:txBody>
      </p:sp>
      <p:cxnSp>
        <p:nvCxnSpPr>
          <p:cNvPr id="185" name="Straight Arrow Connector 184">
            <a:extLst>
              <a:ext uri="{FF2B5EF4-FFF2-40B4-BE49-F238E27FC236}">
                <a16:creationId xmlns:a16="http://schemas.microsoft.com/office/drawing/2014/main" id="{7950FEC9-0A46-9A3A-F0B7-922F535DD9B7}"/>
              </a:ext>
            </a:extLst>
          </p:cNvPr>
          <p:cNvCxnSpPr>
            <a:cxnSpLocks/>
          </p:cNvCxnSpPr>
          <p:nvPr/>
        </p:nvCxnSpPr>
        <p:spPr>
          <a:xfrm>
            <a:off x="4905714" y="2212625"/>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86" name="TextBox 185">
            <a:extLst>
              <a:ext uri="{FF2B5EF4-FFF2-40B4-BE49-F238E27FC236}">
                <a16:creationId xmlns:a16="http://schemas.microsoft.com/office/drawing/2014/main" id="{846D60F2-D047-2CA0-6246-E423E9364912}"/>
              </a:ext>
            </a:extLst>
          </p:cNvPr>
          <p:cNvSpPr txBox="1"/>
          <p:nvPr/>
        </p:nvSpPr>
        <p:spPr>
          <a:xfrm>
            <a:off x="4728186" y="2027569"/>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cxnSp>
        <p:nvCxnSpPr>
          <p:cNvPr id="187" name="Straight Connector 186">
            <a:extLst>
              <a:ext uri="{FF2B5EF4-FFF2-40B4-BE49-F238E27FC236}">
                <a16:creationId xmlns:a16="http://schemas.microsoft.com/office/drawing/2014/main" id="{547FA761-13B0-0948-A9A6-575AA6BF8E4B}"/>
              </a:ext>
            </a:extLst>
          </p:cNvPr>
          <p:cNvCxnSpPr>
            <a:cxnSpLocks/>
          </p:cNvCxnSpPr>
          <p:nvPr/>
        </p:nvCxnSpPr>
        <p:spPr>
          <a:xfrm flipV="1">
            <a:off x="569470" y="3178029"/>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Arrow Connector 187">
            <a:extLst>
              <a:ext uri="{FF2B5EF4-FFF2-40B4-BE49-F238E27FC236}">
                <a16:creationId xmlns:a16="http://schemas.microsoft.com/office/drawing/2014/main" id="{B7BDBBBC-D863-39C3-B7BD-BF632FCDB70C}"/>
              </a:ext>
            </a:extLst>
          </p:cNvPr>
          <p:cNvCxnSpPr>
            <a:cxnSpLocks/>
          </p:cNvCxnSpPr>
          <p:nvPr/>
        </p:nvCxnSpPr>
        <p:spPr>
          <a:xfrm>
            <a:off x="565177" y="3192292"/>
            <a:ext cx="4540223" cy="1229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89" name="Rectangle 188">
            <a:extLst>
              <a:ext uri="{FF2B5EF4-FFF2-40B4-BE49-F238E27FC236}">
                <a16:creationId xmlns:a16="http://schemas.microsoft.com/office/drawing/2014/main" id="{434768BD-45BD-DCE8-8179-27CFCE5F2087}"/>
              </a:ext>
            </a:extLst>
          </p:cNvPr>
          <p:cNvSpPr/>
          <p:nvPr/>
        </p:nvSpPr>
        <p:spPr>
          <a:xfrm>
            <a:off x="4566353" y="3780993"/>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TextBox 189">
            <a:extLst>
              <a:ext uri="{FF2B5EF4-FFF2-40B4-BE49-F238E27FC236}">
                <a16:creationId xmlns:a16="http://schemas.microsoft.com/office/drawing/2014/main" id="{576AD7F5-D102-8D80-8682-477CD515D1F1}"/>
              </a:ext>
            </a:extLst>
          </p:cNvPr>
          <p:cNvSpPr txBox="1"/>
          <p:nvPr/>
        </p:nvSpPr>
        <p:spPr>
          <a:xfrm>
            <a:off x="4485812" y="4095016"/>
            <a:ext cx="458313" cy="315053"/>
          </a:xfrm>
          <a:prstGeom prst="rect">
            <a:avLst/>
          </a:prstGeom>
          <a:noFill/>
        </p:spPr>
        <p:txBody>
          <a:bodyPr wrap="none" lIns="91440" tIns="45720" rIns="91440" rtlCol="0" anchor="t">
            <a:noAutofit/>
          </a:bodyPr>
          <a:lstStyle/>
          <a:p>
            <a:r>
              <a:rPr lang="en-US" sz="700" dirty="0">
                <a:solidFill>
                  <a:schemeClr val="tx1"/>
                </a:solidFill>
              </a:rPr>
              <a:t>CF End</a:t>
            </a:r>
          </a:p>
        </p:txBody>
      </p:sp>
      <p:sp>
        <p:nvSpPr>
          <p:cNvPr id="191" name="TextBox 190">
            <a:extLst>
              <a:ext uri="{FF2B5EF4-FFF2-40B4-BE49-F238E27FC236}">
                <a16:creationId xmlns:a16="http://schemas.microsoft.com/office/drawing/2014/main" id="{98FC6E90-C9A4-8E1C-8D0F-1C5134B19F81}"/>
              </a:ext>
            </a:extLst>
          </p:cNvPr>
          <p:cNvSpPr txBox="1"/>
          <p:nvPr/>
        </p:nvSpPr>
        <p:spPr>
          <a:xfrm>
            <a:off x="17417" y="2164493"/>
            <a:ext cx="958545" cy="311797"/>
          </a:xfrm>
          <a:prstGeom prst="rect">
            <a:avLst/>
          </a:prstGeom>
          <a:noFill/>
        </p:spPr>
        <p:txBody>
          <a:bodyPr wrap="none" lIns="91440" tIns="45720" rIns="91440" rtlCol="0" anchor="t">
            <a:noAutofit/>
          </a:bodyPr>
          <a:lstStyle/>
          <a:p>
            <a:r>
              <a:rPr lang="en-US" sz="700" dirty="0"/>
              <a:t>(broadcast RAIID, </a:t>
            </a:r>
          </a:p>
          <a:p>
            <a:r>
              <a:rPr lang="en-US" sz="700" dirty="0"/>
              <a:t>Data (Query))</a:t>
            </a:r>
            <a:endParaRPr lang="en-US" sz="700" dirty="0">
              <a:solidFill>
                <a:schemeClr val="tx1"/>
              </a:solidFill>
            </a:endParaRPr>
          </a:p>
        </p:txBody>
      </p:sp>
      <p:cxnSp>
        <p:nvCxnSpPr>
          <p:cNvPr id="192" name="Straight Arrow Connector 191">
            <a:extLst>
              <a:ext uri="{FF2B5EF4-FFF2-40B4-BE49-F238E27FC236}">
                <a16:creationId xmlns:a16="http://schemas.microsoft.com/office/drawing/2014/main" id="{D3009AD3-64AC-98FB-080E-FD03943C33D9}"/>
              </a:ext>
            </a:extLst>
          </p:cNvPr>
          <p:cNvCxnSpPr>
            <a:cxnSpLocks/>
          </p:cNvCxnSpPr>
          <p:nvPr/>
        </p:nvCxnSpPr>
        <p:spPr>
          <a:xfrm>
            <a:off x="3400907" y="4732751"/>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a:extLst>
              <a:ext uri="{FF2B5EF4-FFF2-40B4-BE49-F238E27FC236}">
                <a16:creationId xmlns:a16="http://schemas.microsoft.com/office/drawing/2014/main" id="{0F96710E-9410-0F03-E46F-DED4152FAD89}"/>
              </a:ext>
            </a:extLst>
          </p:cNvPr>
          <p:cNvCxnSpPr>
            <a:cxnSpLocks/>
          </p:cNvCxnSpPr>
          <p:nvPr/>
        </p:nvCxnSpPr>
        <p:spPr>
          <a:xfrm>
            <a:off x="3602472" y="4744072"/>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94" name="TextBox 193">
            <a:extLst>
              <a:ext uri="{FF2B5EF4-FFF2-40B4-BE49-F238E27FC236}">
                <a16:creationId xmlns:a16="http://schemas.microsoft.com/office/drawing/2014/main" id="{E108AF84-7890-2525-7F93-97DDFDBD0544}"/>
              </a:ext>
            </a:extLst>
          </p:cNvPr>
          <p:cNvSpPr txBox="1"/>
          <p:nvPr/>
        </p:nvSpPr>
        <p:spPr>
          <a:xfrm>
            <a:off x="3516137" y="5242634"/>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sp>
        <p:nvSpPr>
          <p:cNvPr id="195" name="TextBox 194">
            <a:extLst>
              <a:ext uri="{FF2B5EF4-FFF2-40B4-BE49-F238E27FC236}">
                <a16:creationId xmlns:a16="http://schemas.microsoft.com/office/drawing/2014/main" id="{EA458DAD-F719-80FC-AC03-A2D045B35178}"/>
              </a:ext>
            </a:extLst>
          </p:cNvPr>
          <p:cNvSpPr txBox="1"/>
          <p:nvPr/>
        </p:nvSpPr>
        <p:spPr>
          <a:xfrm>
            <a:off x="2709239" y="4928051"/>
            <a:ext cx="523738" cy="311797"/>
          </a:xfrm>
          <a:prstGeom prst="rect">
            <a:avLst/>
          </a:prstGeom>
          <a:noFill/>
        </p:spPr>
        <p:txBody>
          <a:bodyPr wrap="none" lIns="91440" tIns="45720" rIns="91440" rtlCol="0" anchor="t">
            <a:noAutofit/>
          </a:bodyPr>
          <a:lstStyle/>
          <a:p>
            <a:r>
              <a:rPr lang="en-US" sz="700" dirty="0"/>
              <a:t>(Data(Query))</a:t>
            </a:r>
            <a:endParaRPr lang="en-US" sz="700" dirty="0">
              <a:solidFill>
                <a:schemeClr val="tx1"/>
              </a:solidFill>
            </a:endParaRPr>
          </a:p>
        </p:txBody>
      </p:sp>
      <p:sp>
        <p:nvSpPr>
          <p:cNvPr id="196" name="TextBox 195">
            <a:extLst>
              <a:ext uri="{FF2B5EF4-FFF2-40B4-BE49-F238E27FC236}">
                <a16:creationId xmlns:a16="http://schemas.microsoft.com/office/drawing/2014/main" id="{9D61684C-D6D3-DD23-A865-BC2A16B9548A}"/>
              </a:ext>
            </a:extLst>
          </p:cNvPr>
          <p:cNvSpPr txBox="1"/>
          <p:nvPr/>
        </p:nvSpPr>
        <p:spPr>
          <a:xfrm>
            <a:off x="3589711" y="4957217"/>
            <a:ext cx="523738"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197" name="Right Brace 196">
            <a:extLst>
              <a:ext uri="{FF2B5EF4-FFF2-40B4-BE49-F238E27FC236}">
                <a16:creationId xmlns:a16="http://schemas.microsoft.com/office/drawing/2014/main" id="{A357A244-6A0A-E4CE-5CA4-6DEDD8BC6186}"/>
              </a:ext>
            </a:extLst>
          </p:cNvPr>
          <p:cNvSpPr/>
          <p:nvPr/>
        </p:nvSpPr>
        <p:spPr>
          <a:xfrm rot="16200000" flipH="1">
            <a:off x="395517" y="4222546"/>
            <a:ext cx="119618" cy="3681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8" name="TextBox 197">
            <a:extLst>
              <a:ext uri="{FF2B5EF4-FFF2-40B4-BE49-F238E27FC236}">
                <a16:creationId xmlns:a16="http://schemas.microsoft.com/office/drawing/2014/main" id="{DBF4137A-8A31-34BB-1ABA-DB2BC3CFB648}"/>
              </a:ext>
            </a:extLst>
          </p:cNvPr>
          <p:cNvSpPr txBox="1"/>
          <p:nvPr/>
        </p:nvSpPr>
        <p:spPr>
          <a:xfrm>
            <a:off x="224272" y="4497959"/>
            <a:ext cx="458313" cy="315053"/>
          </a:xfrm>
          <a:prstGeom prst="rect">
            <a:avLst/>
          </a:prstGeom>
          <a:noFill/>
        </p:spPr>
        <p:txBody>
          <a:bodyPr wrap="none" lIns="91440" tIns="45720" rIns="91440" rtlCol="0" anchor="t">
            <a:noAutofit/>
          </a:bodyPr>
          <a:lstStyle/>
          <a:p>
            <a:r>
              <a:rPr lang="en-US" sz="700" dirty="0">
                <a:solidFill>
                  <a:schemeClr val="tx1"/>
                </a:solidFill>
              </a:rPr>
              <a:t>PPDU 1</a:t>
            </a:r>
          </a:p>
        </p:txBody>
      </p:sp>
      <p:sp>
        <p:nvSpPr>
          <p:cNvPr id="199" name="Rectangle 198">
            <a:extLst>
              <a:ext uri="{FF2B5EF4-FFF2-40B4-BE49-F238E27FC236}">
                <a16:creationId xmlns:a16="http://schemas.microsoft.com/office/drawing/2014/main" id="{D4A77CA6-5BB6-7393-E11F-FE5B16AC79DF}"/>
              </a:ext>
            </a:extLst>
          </p:cNvPr>
          <p:cNvSpPr/>
          <p:nvPr/>
        </p:nvSpPr>
        <p:spPr>
          <a:xfrm>
            <a:off x="838824" y="3723310"/>
            <a:ext cx="1257253" cy="30724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a:extLst>
              <a:ext uri="{FF2B5EF4-FFF2-40B4-BE49-F238E27FC236}">
                <a16:creationId xmlns:a16="http://schemas.microsoft.com/office/drawing/2014/main" id="{340C699F-17EC-4A26-8136-13186A429767}"/>
              </a:ext>
            </a:extLst>
          </p:cNvPr>
          <p:cNvSpPr/>
          <p:nvPr/>
        </p:nvSpPr>
        <p:spPr>
          <a:xfrm>
            <a:off x="1787869" y="4030560"/>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a:extLst>
              <a:ext uri="{FF2B5EF4-FFF2-40B4-BE49-F238E27FC236}">
                <a16:creationId xmlns:a16="http://schemas.microsoft.com/office/drawing/2014/main" id="{4EE171B6-9F97-C1C0-1142-C8F42EB8E553}"/>
              </a:ext>
            </a:extLst>
          </p:cNvPr>
          <p:cNvSpPr/>
          <p:nvPr/>
        </p:nvSpPr>
        <p:spPr>
          <a:xfrm>
            <a:off x="2725804" y="3773480"/>
            <a:ext cx="314166" cy="22404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a:extLst>
              <a:ext uri="{FF2B5EF4-FFF2-40B4-BE49-F238E27FC236}">
                <a16:creationId xmlns:a16="http://schemas.microsoft.com/office/drawing/2014/main" id="{DA7BB93E-C969-286A-0FEC-1C5EE13FAEF5}"/>
              </a:ext>
            </a:extLst>
          </p:cNvPr>
          <p:cNvSpPr/>
          <p:nvPr/>
        </p:nvSpPr>
        <p:spPr>
          <a:xfrm>
            <a:off x="3366781" y="4031996"/>
            <a:ext cx="774701"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a:extLst>
              <a:ext uri="{FF2B5EF4-FFF2-40B4-BE49-F238E27FC236}">
                <a16:creationId xmlns:a16="http://schemas.microsoft.com/office/drawing/2014/main" id="{2DBB4548-C57F-A2B6-B931-63518B0C1830}"/>
              </a:ext>
            </a:extLst>
          </p:cNvPr>
          <p:cNvSpPr/>
          <p:nvPr/>
        </p:nvSpPr>
        <p:spPr>
          <a:xfrm>
            <a:off x="2423810" y="3726019"/>
            <a:ext cx="1826406" cy="3181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TextBox 203">
            <a:extLst>
              <a:ext uri="{FF2B5EF4-FFF2-40B4-BE49-F238E27FC236}">
                <a16:creationId xmlns:a16="http://schemas.microsoft.com/office/drawing/2014/main" id="{FD3CE361-87F7-9BA2-58F9-A1743E03CB64}"/>
              </a:ext>
            </a:extLst>
          </p:cNvPr>
          <p:cNvSpPr txBox="1"/>
          <p:nvPr/>
        </p:nvSpPr>
        <p:spPr>
          <a:xfrm>
            <a:off x="2329825" y="3778482"/>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sp>
        <p:nvSpPr>
          <p:cNvPr id="205" name="TextBox 204">
            <a:extLst>
              <a:ext uri="{FF2B5EF4-FFF2-40B4-BE49-F238E27FC236}">
                <a16:creationId xmlns:a16="http://schemas.microsoft.com/office/drawing/2014/main" id="{D01F1471-1BCB-4AE1-420C-ACCAE63E77DD}"/>
              </a:ext>
            </a:extLst>
          </p:cNvPr>
          <p:cNvSpPr txBox="1"/>
          <p:nvPr/>
        </p:nvSpPr>
        <p:spPr>
          <a:xfrm>
            <a:off x="4914655" y="2391344"/>
            <a:ext cx="505772"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206" name="TextBox 205">
            <a:extLst>
              <a:ext uri="{FF2B5EF4-FFF2-40B4-BE49-F238E27FC236}">
                <a16:creationId xmlns:a16="http://schemas.microsoft.com/office/drawing/2014/main" id="{869013A5-85AB-0698-0D4E-CFE85FA4E626}"/>
              </a:ext>
            </a:extLst>
          </p:cNvPr>
          <p:cNvSpPr txBox="1"/>
          <p:nvPr/>
        </p:nvSpPr>
        <p:spPr>
          <a:xfrm>
            <a:off x="3174249" y="5258740"/>
            <a:ext cx="453316" cy="292545"/>
          </a:xfrm>
          <a:prstGeom prst="rect">
            <a:avLst/>
          </a:prstGeom>
          <a:noFill/>
        </p:spPr>
        <p:txBody>
          <a:bodyPr wrap="none" lIns="91440" tIns="45720" rIns="91440" rtlCol="0" anchor="t">
            <a:noAutofit/>
          </a:bodyPr>
          <a:lstStyle/>
          <a:p>
            <a:r>
              <a:rPr lang="en-US" sz="700" dirty="0"/>
              <a:t>Query</a:t>
            </a:r>
            <a:endParaRPr lang="en-US" sz="700" dirty="0">
              <a:solidFill>
                <a:schemeClr val="tx1"/>
              </a:solidFill>
            </a:endParaRPr>
          </a:p>
        </p:txBody>
      </p:sp>
      <p:sp>
        <p:nvSpPr>
          <p:cNvPr id="207" name="Right Brace 206">
            <a:extLst>
              <a:ext uri="{FF2B5EF4-FFF2-40B4-BE49-F238E27FC236}">
                <a16:creationId xmlns:a16="http://schemas.microsoft.com/office/drawing/2014/main" id="{39CD0154-3C10-3A77-4D4F-ABFF81609E4D}"/>
              </a:ext>
            </a:extLst>
          </p:cNvPr>
          <p:cNvSpPr/>
          <p:nvPr/>
        </p:nvSpPr>
        <p:spPr>
          <a:xfrm rot="16200000">
            <a:off x="2534070" y="445923"/>
            <a:ext cx="212501" cy="473089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8" name="TextBox 207">
            <a:extLst>
              <a:ext uri="{FF2B5EF4-FFF2-40B4-BE49-F238E27FC236}">
                <a16:creationId xmlns:a16="http://schemas.microsoft.com/office/drawing/2014/main" id="{066CF005-270C-1B48-20A6-DC8B0A649498}"/>
              </a:ext>
            </a:extLst>
          </p:cNvPr>
          <p:cNvSpPr txBox="1"/>
          <p:nvPr/>
        </p:nvSpPr>
        <p:spPr>
          <a:xfrm>
            <a:off x="2745030" y="2485699"/>
            <a:ext cx="458313" cy="315053"/>
          </a:xfrm>
          <a:prstGeom prst="rect">
            <a:avLst/>
          </a:prstGeom>
          <a:noFill/>
        </p:spPr>
        <p:txBody>
          <a:bodyPr wrap="none" lIns="91440" tIns="45720" rIns="91440" rtlCol="0" anchor="t">
            <a:noAutofit/>
          </a:bodyPr>
          <a:lstStyle/>
          <a:p>
            <a:r>
              <a:rPr lang="en-US" sz="700" dirty="0">
                <a:solidFill>
                  <a:schemeClr val="tx1"/>
                </a:solidFill>
              </a:rPr>
              <a:t>TXOP 1 </a:t>
            </a:r>
          </a:p>
        </p:txBody>
      </p:sp>
      <p:sp>
        <p:nvSpPr>
          <p:cNvPr id="209" name="Rectangle 208">
            <a:extLst>
              <a:ext uri="{FF2B5EF4-FFF2-40B4-BE49-F238E27FC236}">
                <a16:creationId xmlns:a16="http://schemas.microsoft.com/office/drawing/2014/main" id="{6C56E5A9-537D-7D23-C5A4-F38DA735818E}"/>
              </a:ext>
            </a:extLst>
          </p:cNvPr>
          <p:cNvSpPr/>
          <p:nvPr/>
        </p:nvSpPr>
        <p:spPr>
          <a:xfrm>
            <a:off x="1163375" y="3766784"/>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0" name="Straight Connector 209">
            <a:extLst>
              <a:ext uri="{FF2B5EF4-FFF2-40B4-BE49-F238E27FC236}">
                <a16:creationId xmlns:a16="http://schemas.microsoft.com/office/drawing/2014/main" id="{843E31EB-BDAE-9CE7-9F66-77551ECB89DA}"/>
              </a:ext>
            </a:extLst>
          </p:cNvPr>
          <p:cNvCxnSpPr>
            <a:cxnSpLocks/>
          </p:cNvCxnSpPr>
          <p:nvPr/>
        </p:nvCxnSpPr>
        <p:spPr>
          <a:xfrm>
            <a:off x="3187773" y="379485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BC6F957A-BB9C-9170-D1E7-81760083A7FA}"/>
              </a:ext>
            </a:extLst>
          </p:cNvPr>
          <p:cNvCxnSpPr>
            <a:cxnSpLocks/>
          </p:cNvCxnSpPr>
          <p:nvPr/>
        </p:nvCxnSpPr>
        <p:spPr>
          <a:xfrm>
            <a:off x="3187761" y="379485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33773F5C-41E6-DDE9-E8AB-BF0A8F3626FA}"/>
              </a:ext>
            </a:extLst>
          </p:cNvPr>
          <p:cNvCxnSpPr>
            <a:cxnSpLocks/>
          </p:cNvCxnSpPr>
          <p:nvPr/>
        </p:nvCxnSpPr>
        <p:spPr>
          <a:xfrm>
            <a:off x="3340161" y="379485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B292CDD2-D0A0-C5FA-7B69-82148193B0D1}"/>
              </a:ext>
            </a:extLst>
          </p:cNvPr>
          <p:cNvCxnSpPr>
            <a:cxnSpLocks/>
          </p:cNvCxnSpPr>
          <p:nvPr/>
        </p:nvCxnSpPr>
        <p:spPr>
          <a:xfrm>
            <a:off x="4110295" y="376423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D9F34AAE-25D3-5A99-80B3-0A1998FCE68B}"/>
              </a:ext>
            </a:extLst>
          </p:cNvPr>
          <p:cNvCxnSpPr>
            <a:cxnSpLocks/>
          </p:cNvCxnSpPr>
          <p:nvPr/>
        </p:nvCxnSpPr>
        <p:spPr>
          <a:xfrm>
            <a:off x="4113839" y="378018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0ABB3F72-E1DF-631A-376D-8B654CF91566}"/>
              </a:ext>
            </a:extLst>
          </p:cNvPr>
          <p:cNvCxnSpPr>
            <a:cxnSpLocks/>
          </p:cNvCxnSpPr>
          <p:nvPr/>
        </p:nvCxnSpPr>
        <p:spPr>
          <a:xfrm>
            <a:off x="4109204" y="3775568"/>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74BA9631-4EAC-6AD0-9FE9-7DBAACBD3BE8}"/>
              </a:ext>
            </a:extLst>
          </p:cNvPr>
          <p:cNvCxnSpPr>
            <a:cxnSpLocks/>
          </p:cNvCxnSpPr>
          <p:nvPr/>
        </p:nvCxnSpPr>
        <p:spPr>
          <a:xfrm>
            <a:off x="4109227" y="3775568"/>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F5D34AD8-E9BB-85AB-55BD-00EBB4F7C0B8}"/>
              </a:ext>
            </a:extLst>
          </p:cNvPr>
          <p:cNvCxnSpPr>
            <a:cxnSpLocks/>
          </p:cNvCxnSpPr>
          <p:nvPr/>
        </p:nvCxnSpPr>
        <p:spPr>
          <a:xfrm flipV="1">
            <a:off x="776910" y="3846082"/>
            <a:ext cx="545581" cy="1341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042CA33-3BA2-B516-169E-25D2005B503E}"/>
              </a:ext>
            </a:extLst>
          </p:cNvPr>
          <p:cNvSpPr txBox="1"/>
          <p:nvPr/>
        </p:nvSpPr>
        <p:spPr>
          <a:xfrm>
            <a:off x="0" y="5129052"/>
            <a:ext cx="2280632" cy="357348"/>
          </a:xfrm>
          <a:prstGeom prst="rect">
            <a:avLst/>
          </a:prstGeom>
          <a:noFill/>
        </p:spPr>
        <p:txBody>
          <a:bodyPr wrap="none" lIns="91440" tIns="45720" rIns="91440" rtlCol="0" anchor="t">
            <a:noAutofit/>
          </a:bodyPr>
          <a:lstStyle/>
          <a:p>
            <a:r>
              <a:rPr lang="en-US" sz="700" dirty="0"/>
              <a:t>Receiving broadcast Trigger, </a:t>
            </a:r>
            <a:r>
              <a:rPr lang="en-US" sz="800" dirty="0"/>
              <a:t>Tag Identification Flag </a:t>
            </a:r>
          </a:p>
          <a:p>
            <a:r>
              <a:rPr lang="en-US" sz="700" dirty="0"/>
              <a:t>being set to 0 if it is equal to 1..</a:t>
            </a:r>
            <a:endParaRPr lang="en-US" sz="700" dirty="0">
              <a:solidFill>
                <a:schemeClr val="tx1"/>
              </a:solidFill>
            </a:endParaRPr>
          </a:p>
        </p:txBody>
      </p:sp>
      <p:cxnSp>
        <p:nvCxnSpPr>
          <p:cNvPr id="11" name="Straight Arrow Connector 10">
            <a:extLst>
              <a:ext uri="{FF2B5EF4-FFF2-40B4-BE49-F238E27FC236}">
                <a16:creationId xmlns:a16="http://schemas.microsoft.com/office/drawing/2014/main" id="{CC1988BE-41FF-DAF0-08B3-00DFD7527879}"/>
              </a:ext>
            </a:extLst>
          </p:cNvPr>
          <p:cNvCxnSpPr/>
          <p:nvPr/>
        </p:nvCxnSpPr>
        <p:spPr>
          <a:xfrm flipH="1" flipV="1">
            <a:off x="3901203" y="4316384"/>
            <a:ext cx="646459" cy="2469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8A2E618-1E20-612A-9629-D96865A97D51}"/>
              </a:ext>
            </a:extLst>
          </p:cNvPr>
          <p:cNvSpPr txBox="1"/>
          <p:nvPr/>
        </p:nvSpPr>
        <p:spPr>
          <a:xfrm>
            <a:off x="4043321" y="4633978"/>
            <a:ext cx="1554659" cy="311796"/>
          </a:xfrm>
          <a:prstGeom prst="rect">
            <a:avLst/>
          </a:prstGeom>
          <a:noFill/>
        </p:spPr>
        <p:txBody>
          <a:bodyPr wrap="none" lIns="91440" tIns="45720" rIns="91440" rtlCol="0" anchor="t">
            <a:noAutofit/>
          </a:bodyPr>
          <a:lstStyle/>
          <a:p>
            <a:r>
              <a:rPr lang="en-US" sz="800" dirty="0"/>
              <a:t>Tag Identification Flag </a:t>
            </a:r>
            <a:r>
              <a:rPr lang="en-US" sz="700" dirty="0"/>
              <a:t>being set to 1.</a:t>
            </a:r>
            <a:endParaRPr lang="en-US" sz="700" dirty="0">
              <a:solidFill>
                <a:schemeClr val="tx1"/>
              </a:solidFill>
            </a:endParaRPr>
          </a:p>
        </p:txBody>
      </p:sp>
    </p:spTree>
    <p:extLst>
      <p:ext uri="{BB962C8B-B14F-4D97-AF65-F5344CB8AC3E}">
        <p14:creationId xmlns:p14="http://schemas.microsoft.com/office/powerpoint/2010/main" val="1528231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sz="2800" dirty="0"/>
              <a:t>Information Exchange Example 4</a:t>
            </a:r>
            <a:endParaRPr lang="en-US" dirty="0"/>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80700"/>
            <a:ext cx="9144000" cy="754151"/>
          </a:xfrm>
        </p:spPr>
        <p:txBody>
          <a:bodyPr/>
          <a:lstStyle/>
          <a:p>
            <a:r>
              <a:rPr lang="en-US" sz="1600" dirty="0"/>
              <a:t>When multiple TXOPs are used for the information exchange, only one tag has its Tag Identification Flag equal to 1 after the first TXOP.</a:t>
            </a:r>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6778679"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cxnSp>
        <p:nvCxnSpPr>
          <p:cNvPr id="83" name="Straight Connector 82">
            <a:extLst>
              <a:ext uri="{FF2B5EF4-FFF2-40B4-BE49-F238E27FC236}">
                <a16:creationId xmlns:a16="http://schemas.microsoft.com/office/drawing/2014/main" id="{439BF30A-54E8-C3D7-943A-2D5619CBF4DB}"/>
              </a:ext>
            </a:extLst>
          </p:cNvPr>
          <p:cNvCxnSpPr>
            <a:cxnSpLocks/>
          </p:cNvCxnSpPr>
          <p:nvPr/>
        </p:nvCxnSpPr>
        <p:spPr>
          <a:xfrm flipV="1">
            <a:off x="61531" y="4039299"/>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D72B9502-5A36-94D5-F9CF-21A6AFAF2D2A}"/>
              </a:ext>
            </a:extLst>
          </p:cNvPr>
          <p:cNvSpPr/>
          <p:nvPr/>
        </p:nvSpPr>
        <p:spPr>
          <a:xfrm>
            <a:off x="6953201" y="6096000"/>
            <a:ext cx="340306"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3D5DC71E-BF2D-1963-D290-1CEF6653275A}"/>
              </a:ext>
            </a:extLst>
          </p:cNvPr>
          <p:cNvSpPr txBox="1"/>
          <p:nvPr/>
        </p:nvSpPr>
        <p:spPr>
          <a:xfrm>
            <a:off x="7299119" y="6096000"/>
            <a:ext cx="523738" cy="311797"/>
          </a:xfrm>
          <a:prstGeom prst="rect">
            <a:avLst/>
          </a:prstGeom>
          <a:noFill/>
        </p:spPr>
        <p:txBody>
          <a:bodyPr wrap="none" lIns="91440" tIns="45720" rIns="91440" rtlCol="0" anchor="t">
            <a:noAutofit/>
          </a:bodyPr>
          <a:lstStyle/>
          <a:p>
            <a:r>
              <a:rPr lang="en-US" sz="700" dirty="0"/>
              <a:t>11bp PPDU</a:t>
            </a:r>
            <a:endParaRPr lang="en-US" sz="700" dirty="0">
              <a:solidFill>
                <a:schemeClr val="tx1"/>
              </a:solidFill>
            </a:endParaRPr>
          </a:p>
        </p:txBody>
      </p:sp>
      <p:sp>
        <p:nvSpPr>
          <p:cNvPr id="121" name="Rectangle 120">
            <a:extLst>
              <a:ext uri="{FF2B5EF4-FFF2-40B4-BE49-F238E27FC236}">
                <a16:creationId xmlns:a16="http://schemas.microsoft.com/office/drawing/2014/main" id="{1780FE81-1269-F617-7C0C-7FE3A6547861}"/>
              </a:ext>
            </a:extLst>
          </p:cNvPr>
          <p:cNvSpPr/>
          <p:nvPr/>
        </p:nvSpPr>
        <p:spPr>
          <a:xfrm>
            <a:off x="3164999" y="6028547"/>
            <a:ext cx="307719" cy="2506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TextBox 121">
            <a:extLst>
              <a:ext uri="{FF2B5EF4-FFF2-40B4-BE49-F238E27FC236}">
                <a16:creationId xmlns:a16="http://schemas.microsoft.com/office/drawing/2014/main" id="{C2AEB1E6-52C9-1C6B-B068-CDBC44574091}"/>
              </a:ext>
            </a:extLst>
          </p:cNvPr>
          <p:cNvSpPr txBox="1"/>
          <p:nvPr/>
        </p:nvSpPr>
        <p:spPr>
          <a:xfrm>
            <a:off x="3515649" y="6089003"/>
            <a:ext cx="523738" cy="311797"/>
          </a:xfrm>
          <a:prstGeom prst="rect">
            <a:avLst/>
          </a:prstGeom>
          <a:noFill/>
        </p:spPr>
        <p:txBody>
          <a:bodyPr wrap="none" lIns="91440" tIns="45720" rIns="91440" rtlCol="0" anchor="t">
            <a:noAutofit/>
          </a:bodyPr>
          <a:lstStyle/>
          <a:p>
            <a:r>
              <a:rPr lang="en-US" sz="700" dirty="0"/>
              <a:t>11 PPDU</a:t>
            </a:r>
            <a:endParaRPr lang="en-US" sz="700" dirty="0">
              <a:solidFill>
                <a:schemeClr val="tx1"/>
              </a:solidFill>
            </a:endParaRPr>
          </a:p>
        </p:txBody>
      </p:sp>
      <p:cxnSp>
        <p:nvCxnSpPr>
          <p:cNvPr id="123" name="Straight Connector 122">
            <a:extLst>
              <a:ext uri="{FF2B5EF4-FFF2-40B4-BE49-F238E27FC236}">
                <a16:creationId xmlns:a16="http://schemas.microsoft.com/office/drawing/2014/main" id="{5DBC280C-63D5-4D59-B60E-D4BC174DF30C}"/>
              </a:ext>
            </a:extLst>
          </p:cNvPr>
          <p:cNvCxnSpPr>
            <a:cxnSpLocks/>
          </p:cNvCxnSpPr>
          <p:nvPr/>
        </p:nvCxnSpPr>
        <p:spPr>
          <a:xfrm flipV="1">
            <a:off x="4875213" y="4020573"/>
            <a:ext cx="4192587" cy="159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Rectangle 123">
            <a:extLst>
              <a:ext uri="{FF2B5EF4-FFF2-40B4-BE49-F238E27FC236}">
                <a16:creationId xmlns:a16="http://schemas.microsoft.com/office/drawing/2014/main" id="{A8E6F438-A55A-BC21-A874-0D2C29987521}"/>
              </a:ext>
            </a:extLst>
          </p:cNvPr>
          <p:cNvSpPr/>
          <p:nvPr/>
        </p:nvSpPr>
        <p:spPr>
          <a:xfrm>
            <a:off x="5911894" y="3755052"/>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5" name="Straight Connector 124">
            <a:extLst>
              <a:ext uri="{FF2B5EF4-FFF2-40B4-BE49-F238E27FC236}">
                <a16:creationId xmlns:a16="http://schemas.microsoft.com/office/drawing/2014/main" id="{93B06577-4F28-276C-F85D-9F99ABCE17AA}"/>
              </a:ext>
            </a:extLst>
          </p:cNvPr>
          <p:cNvCxnSpPr>
            <a:cxnSpLocks/>
          </p:cNvCxnSpPr>
          <p:nvPr/>
        </p:nvCxnSpPr>
        <p:spPr>
          <a:xfrm flipV="1">
            <a:off x="6206492" y="3155565"/>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4E5DF57C-9889-3131-E6B9-AD1E5C5995F3}"/>
              </a:ext>
            </a:extLst>
          </p:cNvPr>
          <p:cNvCxnSpPr>
            <a:cxnSpLocks/>
          </p:cNvCxnSpPr>
          <p:nvPr/>
        </p:nvCxnSpPr>
        <p:spPr>
          <a:xfrm>
            <a:off x="6202199" y="3169828"/>
            <a:ext cx="2475395" cy="60187"/>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54F57078-2DCB-EF58-CA2E-8C23F0B9BBCE}"/>
              </a:ext>
            </a:extLst>
          </p:cNvPr>
          <p:cNvCxnSpPr>
            <a:cxnSpLocks/>
          </p:cNvCxnSpPr>
          <p:nvPr/>
        </p:nvCxnSpPr>
        <p:spPr>
          <a:xfrm>
            <a:off x="8012335"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18C0B8EC-476D-F750-D81B-A555097D6597}"/>
              </a:ext>
            </a:extLst>
          </p:cNvPr>
          <p:cNvCxnSpPr>
            <a:cxnSpLocks/>
          </p:cNvCxnSpPr>
          <p:nvPr/>
        </p:nvCxnSpPr>
        <p:spPr>
          <a:xfrm>
            <a:off x="8012323"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95B9E3AF-F9BF-83C8-AA65-6C0FBF12E3B0}"/>
              </a:ext>
            </a:extLst>
          </p:cNvPr>
          <p:cNvCxnSpPr>
            <a:cxnSpLocks/>
          </p:cNvCxnSpPr>
          <p:nvPr/>
        </p:nvCxnSpPr>
        <p:spPr>
          <a:xfrm>
            <a:off x="8164723"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F2F3E006-0E28-479F-0F7D-621E0A160E14}"/>
              </a:ext>
            </a:extLst>
          </p:cNvPr>
          <p:cNvCxnSpPr>
            <a:cxnSpLocks/>
          </p:cNvCxnSpPr>
          <p:nvPr/>
        </p:nvCxnSpPr>
        <p:spPr>
          <a:xfrm>
            <a:off x="8317123" y="377275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TextBox 134">
            <a:extLst>
              <a:ext uri="{FF2B5EF4-FFF2-40B4-BE49-F238E27FC236}">
                <a16:creationId xmlns:a16="http://schemas.microsoft.com/office/drawing/2014/main" id="{6ACF7DE1-EC27-E2F5-15F3-E6857873FE07}"/>
              </a:ext>
            </a:extLst>
          </p:cNvPr>
          <p:cNvSpPr txBox="1"/>
          <p:nvPr/>
        </p:nvSpPr>
        <p:spPr>
          <a:xfrm>
            <a:off x="8136845" y="4262894"/>
            <a:ext cx="458313" cy="315053"/>
          </a:xfrm>
          <a:prstGeom prst="rect">
            <a:avLst/>
          </a:prstGeom>
          <a:noFill/>
        </p:spPr>
        <p:txBody>
          <a:bodyPr wrap="none" lIns="91440" tIns="45720" rIns="91440" rtlCol="0" anchor="t">
            <a:noAutofit/>
          </a:bodyPr>
          <a:lstStyle/>
          <a:p>
            <a:r>
              <a:rPr lang="en-US" sz="700" dirty="0">
                <a:solidFill>
                  <a:schemeClr val="tx1"/>
                </a:solidFill>
              </a:rPr>
              <a:t>Ack Frame </a:t>
            </a:r>
          </a:p>
          <a:p>
            <a:endParaRPr lang="en-US" sz="700" dirty="0">
              <a:solidFill>
                <a:schemeClr val="tx1"/>
              </a:solidFill>
            </a:endParaRPr>
          </a:p>
        </p:txBody>
      </p:sp>
      <p:sp>
        <p:nvSpPr>
          <p:cNvPr id="136" name="TextBox 135">
            <a:extLst>
              <a:ext uri="{FF2B5EF4-FFF2-40B4-BE49-F238E27FC236}">
                <a16:creationId xmlns:a16="http://schemas.microsoft.com/office/drawing/2014/main" id="{9678FF5C-9203-4940-5A80-33034FFF2196}"/>
              </a:ext>
            </a:extLst>
          </p:cNvPr>
          <p:cNvSpPr txBox="1"/>
          <p:nvPr/>
        </p:nvSpPr>
        <p:spPr>
          <a:xfrm>
            <a:off x="6881610" y="3318252"/>
            <a:ext cx="458313" cy="462741"/>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Write</a:t>
            </a:r>
          </a:p>
          <a:p>
            <a:r>
              <a:rPr lang="en-US" sz="700" dirty="0"/>
              <a:t>(Write)</a:t>
            </a:r>
            <a:endParaRPr lang="en-US" sz="700" dirty="0">
              <a:solidFill>
                <a:schemeClr val="tx1"/>
              </a:solidFill>
            </a:endParaRPr>
          </a:p>
        </p:txBody>
      </p:sp>
      <p:cxnSp>
        <p:nvCxnSpPr>
          <p:cNvPr id="137" name="Straight Connector 136">
            <a:extLst>
              <a:ext uri="{FF2B5EF4-FFF2-40B4-BE49-F238E27FC236}">
                <a16:creationId xmlns:a16="http://schemas.microsoft.com/office/drawing/2014/main" id="{9A6815AC-474D-78D6-4F9F-16EA837F5AC2}"/>
              </a:ext>
            </a:extLst>
          </p:cNvPr>
          <p:cNvCxnSpPr>
            <a:cxnSpLocks/>
          </p:cNvCxnSpPr>
          <p:nvPr/>
        </p:nvCxnSpPr>
        <p:spPr>
          <a:xfrm>
            <a:off x="8317130" y="376813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7843F2AB-727D-71FE-7082-E6704B293574}"/>
              </a:ext>
            </a:extLst>
          </p:cNvPr>
          <p:cNvCxnSpPr>
            <a:cxnSpLocks/>
          </p:cNvCxnSpPr>
          <p:nvPr/>
        </p:nvCxnSpPr>
        <p:spPr>
          <a:xfrm>
            <a:off x="8469530" y="376813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xtBox 138">
            <a:extLst>
              <a:ext uri="{FF2B5EF4-FFF2-40B4-BE49-F238E27FC236}">
                <a16:creationId xmlns:a16="http://schemas.microsoft.com/office/drawing/2014/main" id="{4DA02EFC-E547-84BF-9ED5-43611D110E96}"/>
              </a:ext>
            </a:extLst>
          </p:cNvPr>
          <p:cNvSpPr txBox="1"/>
          <p:nvPr/>
        </p:nvSpPr>
        <p:spPr>
          <a:xfrm>
            <a:off x="6379006" y="3781238"/>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sp>
        <p:nvSpPr>
          <p:cNvPr id="141" name="Rectangle 140">
            <a:extLst>
              <a:ext uri="{FF2B5EF4-FFF2-40B4-BE49-F238E27FC236}">
                <a16:creationId xmlns:a16="http://schemas.microsoft.com/office/drawing/2014/main" id="{99A997F9-4157-EFDF-894C-F53ED48DBF4A}"/>
              </a:ext>
            </a:extLst>
          </p:cNvPr>
          <p:cNvSpPr/>
          <p:nvPr/>
        </p:nvSpPr>
        <p:spPr>
          <a:xfrm>
            <a:off x="6780328" y="3777515"/>
            <a:ext cx="1070760" cy="25191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4530508D-8EE2-9CDA-CB38-F1DCFBE3E0AC}"/>
              </a:ext>
            </a:extLst>
          </p:cNvPr>
          <p:cNvSpPr/>
          <p:nvPr/>
        </p:nvSpPr>
        <p:spPr>
          <a:xfrm>
            <a:off x="6470931" y="3702930"/>
            <a:ext cx="2135925" cy="32763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073179DE-9BB5-2BE9-56B9-C9D00C0A90BF}"/>
              </a:ext>
            </a:extLst>
          </p:cNvPr>
          <p:cNvSpPr/>
          <p:nvPr/>
        </p:nvSpPr>
        <p:spPr>
          <a:xfrm>
            <a:off x="8187881" y="4032432"/>
            <a:ext cx="287481" cy="25491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6" name="Straight Arrow Connector 145">
            <a:extLst>
              <a:ext uri="{FF2B5EF4-FFF2-40B4-BE49-F238E27FC236}">
                <a16:creationId xmlns:a16="http://schemas.microsoft.com/office/drawing/2014/main" id="{EE900850-142E-D6BE-FEAE-ABDAE8CB5E56}"/>
              </a:ext>
            </a:extLst>
          </p:cNvPr>
          <p:cNvCxnSpPr>
            <a:cxnSpLocks/>
          </p:cNvCxnSpPr>
          <p:nvPr/>
        </p:nvCxnSpPr>
        <p:spPr>
          <a:xfrm>
            <a:off x="5781836" y="2265367"/>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47" name="TextBox 146">
            <a:extLst>
              <a:ext uri="{FF2B5EF4-FFF2-40B4-BE49-F238E27FC236}">
                <a16:creationId xmlns:a16="http://schemas.microsoft.com/office/drawing/2014/main" id="{99E0ACD8-9E74-ECDB-C513-6713DBB0F2FA}"/>
              </a:ext>
            </a:extLst>
          </p:cNvPr>
          <p:cNvSpPr txBox="1"/>
          <p:nvPr/>
        </p:nvSpPr>
        <p:spPr>
          <a:xfrm>
            <a:off x="5615775" y="2125495"/>
            <a:ext cx="1073751" cy="193451"/>
          </a:xfrm>
          <a:prstGeom prst="rect">
            <a:avLst/>
          </a:prstGeom>
          <a:noFill/>
        </p:spPr>
        <p:txBody>
          <a:bodyPr wrap="none" lIns="91440" tIns="45720" rIns="91440" rtlCol="0" anchor="t">
            <a:noAutofit/>
          </a:bodyPr>
          <a:lstStyle/>
          <a:p>
            <a:r>
              <a:rPr lang="en-US" sz="700" dirty="0">
                <a:solidFill>
                  <a:schemeClr val="tx1"/>
                </a:solidFill>
              </a:rPr>
              <a:t>Read</a:t>
            </a:r>
          </a:p>
        </p:txBody>
      </p:sp>
      <p:sp>
        <p:nvSpPr>
          <p:cNvPr id="148" name="TextBox 147">
            <a:extLst>
              <a:ext uri="{FF2B5EF4-FFF2-40B4-BE49-F238E27FC236}">
                <a16:creationId xmlns:a16="http://schemas.microsoft.com/office/drawing/2014/main" id="{384B7987-7B33-CBCB-3A79-AEE4377C5FE1}"/>
              </a:ext>
            </a:extLst>
          </p:cNvPr>
          <p:cNvSpPr txBox="1"/>
          <p:nvPr/>
        </p:nvSpPr>
        <p:spPr>
          <a:xfrm>
            <a:off x="5873338" y="4127567"/>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cxnSp>
        <p:nvCxnSpPr>
          <p:cNvPr id="149" name="Straight Arrow Connector 148">
            <a:extLst>
              <a:ext uri="{FF2B5EF4-FFF2-40B4-BE49-F238E27FC236}">
                <a16:creationId xmlns:a16="http://schemas.microsoft.com/office/drawing/2014/main" id="{E31D58E0-4348-F8EF-7CFF-FFC2A944A59D}"/>
              </a:ext>
            </a:extLst>
          </p:cNvPr>
          <p:cNvCxnSpPr>
            <a:cxnSpLocks/>
          </p:cNvCxnSpPr>
          <p:nvPr/>
        </p:nvCxnSpPr>
        <p:spPr>
          <a:xfrm>
            <a:off x="8595158" y="4613564"/>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96BF668D-DCCE-5E6C-A783-6531F30792EA}"/>
              </a:ext>
            </a:extLst>
          </p:cNvPr>
          <p:cNvSpPr txBox="1"/>
          <p:nvPr/>
        </p:nvSpPr>
        <p:spPr>
          <a:xfrm>
            <a:off x="8469529" y="5117851"/>
            <a:ext cx="1073751" cy="273835"/>
          </a:xfrm>
          <a:prstGeom prst="rect">
            <a:avLst/>
          </a:prstGeom>
          <a:noFill/>
        </p:spPr>
        <p:txBody>
          <a:bodyPr wrap="none" lIns="91440" tIns="45720" rIns="91440" rtlCol="0" anchor="t">
            <a:noAutofit/>
          </a:bodyPr>
          <a:lstStyle/>
          <a:p>
            <a:r>
              <a:rPr lang="en-US" sz="700" dirty="0"/>
              <a:t>Write</a:t>
            </a:r>
            <a:endParaRPr lang="en-US" sz="700" dirty="0">
              <a:solidFill>
                <a:schemeClr val="tx1"/>
              </a:solidFill>
            </a:endParaRPr>
          </a:p>
        </p:txBody>
      </p:sp>
      <p:sp>
        <p:nvSpPr>
          <p:cNvPr id="153" name="TextBox 152">
            <a:extLst>
              <a:ext uri="{FF2B5EF4-FFF2-40B4-BE49-F238E27FC236}">
                <a16:creationId xmlns:a16="http://schemas.microsoft.com/office/drawing/2014/main" id="{3B6F5788-4D60-4598-EFB0-E70E1C24B05A}"/>
              </a:ext>
            </a:extLst>
          </p:cNvPr>
          <p:cNvSpPr txBox="1"/>
          <p:nvPr/>
        </p:nvSpPr>
        <p:spPr>
          <a:xfrm>
            <a:off x="7570912" y="4777882"/>
            <a:ext cx="523738" cy="311797"/>
          </a:xfrm>
          <a:prstGeom prst="rect">
            <a:avLst/>
          </a:prstGeom>
          <a:noFill/>
        </p:spPr>
        <p:txBody>
          <a:bodyPr wrap="none" lIns="91440" tIns="45720" rIns="91440" rtlCol="0" anchor="t">
            <a:noAutofit/>
          </a:bodyPr>
          <a:lstStyle/>
          <a:p>
            <a:r>
              <a:rPr lang="en-US" sz="700" dirty="0"/>
              <a:t>(Data (Write) )</a:t>
            </a:r>
            <a:endParaRPr lang="en-US" sz="700" dirty="0">
              <a:solidFill>
                <a:schemeClr val="tx1"/>
              </a:solidFill>
            </a:endParaRPr>
          </a:p>
        </p:txBody>
      </p:sp>
      <p:sp>
        <p:nvSpPr>
          <p:cNvPr id="155" name="TextBox 154">
            <a:extLst>
              <a:ext uri="{FF2B5EF4-FFF2-40B4-BE49-F238E27FC236}">
                <a16:creationId xmlns:a16="http://schemas.microsoft.com/office/drawing/2014/main" id="{6B858FEA-C3FA-4C0F-5949-FD9BB6D83A95}"/>
              </a:ext>
            </a:extLst>
          </p:cNvPr>
          <p:cNvSpPr txBox="1"/>
          <p:nvPr/>
        </p:nvSpPr>
        <p:spPr>
          <a:xfrm>
            <a:off x="8469530" y="2044290"/>
            <a:ext cx="1073751" cy="193451"/>
          </a:xfrm>
          <a:prstGeom prst="rect">
            <a:avLst/>
          </a:prstGeom>
          <a:noFill/>
        </p:spPr>
        <p:txBody>
          <a:bodyPr wrap="none" lIns="91440" tIns="45720" rIns="91440" rtlCol="0" anchor="t">
            <a:noAutofit/>
          </a:bodyPr>
          <a:lstStyle/>
          <a:p>
            <a:r>
              <a:rPr lang="en-US" sz="700" dirty="0">
                <a:solidFill>
                  <a:schemeClr val="tx1"/>
                </a:solidFill>
              </a:rPr>
              <a:t>Responding data</a:t>
            </a:r>
            <a:endParaRPr lang="en-US" sz="700" dirty="0"/>
          </a:p>
        </p:txBody>
      </p:sp>
      <p:sp>
        <p:nvSpPr>
          <p:cNvPr id="156" name="TextBox 155">
            <a:extLst>
              <a:ext uri="{FF2B5EF4-FFF2-40B4-BE49-F238E27FC236}">
                <a16:creationId xmlns:a16="http://schemas.microsoft.com/office/drawing/2014/main" id="{F9151C6B-0F11-5019-9AFF-0451EBE4726B}"/>
              </a:ext>
            </a:extLst>
          </p:cNvPr>
          <p:cNvSpPr txBox="1"/>
          <p:nvPr/>
        </p:nvSpPr>
        <p:spPr>
          <a:xfrm>
            <a:off x="5749013" y="2353228"/>
            <a:ext cx="1519109" cy="311797"/>
          </a:xfrm>
          <a:prstGeom prst="rect">
            <a:avLst/>
          </a:prstGeom>
          <a:noFill/>
        </p:spPr>
        <p:txBody>
          <a:bodyPr wrap="none" lIns="91440" tIns="45720" rIns="91440" rtlCol="0" anchor="t">
            <a:noAutofit/>
          </a:bodyPr>
          <a:lstStyle/>
          <a:p>
            <a:r>
              <a:rPr lang="en-US" sz="700" dirty="0"/>
              <a:t>(Unicast RAIID,</a:t>
            </a:r>
          </a:p>
          <a:p>
            <a:r>
              <a:rPr lang="en-US" sz="700" dirty="0"/>
              <a:t>Data(Read) )</a:t>
            </a:r>
            <a:endParaRPr lang="en-US" sz="700" dirty="0">
              <a:solidFill>
                <a:schemeClr val="tx1"/>
              </a:solidFill>
            </a:endParaRPr>
          </a:p>
        </p:txBody>
      </p:sp>
      <p:cxnSp>
        <p:nvCxnSpPr>
          <p:cNvPr id="157" name="Straight Arrow Connector 156">
            <a:extLst>
              <a:ext uri="{FF2B5EF4-FFF2-40B4-BE49-F238E27FC236}">
                <a16:creationId xmlns:a16="http://schemas.microsoft.com/office/drawing/2014/main" id="{4D57F408-AD22-CCC8-10B4-9877E91E8569}"/>
              </a:ext>
            </a:extLst>
          </p:cNvPr>
          <p:cNvCxnSpPr>
            <a:cxnSpLocks/>
          </p:cNvCxnSpPr>
          <p:nvPr/>
        </p:nvCxnSpPr>
        <p:spPr>
          <a:xfrm>
            <a:off x="8786628" y="2227158"/>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EDC2A905-0AE6-E72F-C0EA-2B7F0F046800}"/>
              </a:ext>
            </a:extLst>
          </p:cNvPr>
          <p:cNvSpPr txBox="1"/>
          <p:nvPr/>
        </p:nvSpPr>
        <p:spPr>
          <a:xfrm>
            <a:off x="7749395" y="2385116"/>
            <a:ext cx="523738" cy="311797"/>
          </a:xfrm>
          <a:prstGeom prst="rect">
            <a:avLst/>
          </a:prstGeom>
          <a:noFill/>
        </p:spPr>
        <p:txBody>
          <a:bodyPr wrap="none" lIns="91440" tIns="45720" rIns="91440" rtlCol="0" anchor="t">
            <a:noAutofit/>
          </a:bodyPr>
          <a:lstStyle/>
          <a:p>
            <a:r>
              <a:rPr lang="en-US" sz="700" dirty="0"/>
              <a:t>(Data (Responding data))</a:t>
            </a:r>
            <a:endParaRPr lang="en-US" sz="700" dirty="0">
              <a:solidFill>
                <a:schemeClr val="tx1"/>
              </a:solidFill>
            </a:endParaRPr>
          </a:p>
        </p:txBody>
      </p:sp>
      <p:sp>
        <p:nvSpPr>
          <p:cNvPr id="159" name="Right Brace 158">
            <a:extLst>
              <a:ext uri="{FF2B5EF4-FFF2-40B4-BE49-F238E27FC236}">
                <a16:creationId xmlns:a16="http://schemas.microsoft.com/office/drawing/2014/main" id="{95617720-B488-6913-2C56-69AB2001BC15}"/>
              </a:ext>
            </a:extLst>
          </p:cNvPr>
          <p:cNvSpPr/>
          <p:nvPr/>
        </p:nvSpPr>
        <p:spPr>
          <a:xfrm rot="16200000">
            <a:off x="7225658" y="1571976"/>
            <a:ext cx="184212" cy="2846835"/>
          </a:xfrm>
          <a:prstGeom prst="rightBrace">
            <a:avLst>
              <a:gd name="adj1" fmla="val 8333"/>
              <a:gd name="adj2" fmla="val 4977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TextBox 159">
            <a:extLst>
              <a:ext uri="{FF2B5EF4-FFF2-40B4-BE49-F238E27FC236}">
                <a16:creationId xmlns:a16="http://schemas.microsoft.com/office/drawing/2014/main" id="{A17B322C-05ED-74AD-2CA5-E19EA454A4E4}"/>
              </a:ext>
            </a:extLst>
          </p:cNvPr>
          <p:cNvSpPr txBox="1"/>
          <p:nvPr/>
        </p:nvSpPr>
        <p:spPr>
          <a:xfrm>
            <a:off x="7630778" y="2687435"/>
            <a:ext cx="458313" cy="315053"/>
          </a:xfrm>
          <a:prstGeom prst="rect">
            <a:avLst/>
          </a:prstGeom>
          <a:noFill/>
        </p:spPr>
        <p:txBody>
          <a:bodyPr wrap="none" lIns="91440" tIns="45720" rIns="91440" rtlCol="0" anchor="t">
            <a:noAutofit/>
          </a:bodyPr>
          <a:lstStyle/>
          <a:p>
            <a:r>
              <a:rPr lang="en-US" sz="700" dirty="0">
                <a:solidFill>
                  <a:schemeClr val="tx1"/>
                </a:solidFill>
              </a:rPr>
              <a:t>TXOP 2 </a:t>
            </a:r>
          </a:p>
        </p:txBody>
      </p:sp>
      <p:sp>
        <p:nvSpPr>
          <p:cNvPr id="161" name="Rectangle 160">
            <a:extLst>
              <a:ext uri="{FF2B5EF4-FFF2-40B4-BE49-F238E27FC236}">
                <a16:creationId xmlns:a16="http://schemas.microsoft.com/office/drawing/2014/main" id="{18951295-DC54-8716-4947-48F7503EF57B}"/>
              </a:ext>
            </a:extLst>
          </p:cNvPr>
          <p:cNvSpPr/>
          <p:nvPr/>
        </p:nvSpPr>
        <p:spPr>
          <a:xfrm>
            <a:off x="274872" y="3777516"/>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2" name="Straight Arrow Connector 161">
            <a:extLst>
              <a:ext uri="{FF2B5EF4-FFF2-40B4-BE49-F238E27FC236}">
                <a16:creationId xmlns:a16="http://schemas.microsoft.com/office/drawing/2014/main" id="{49D6E693-6740-6889-8393-AEC7E08EF935}"/>
              </a:ext>
            </a:extLst>
          </p:cNvPr>
          <p:cNvCxnSpPr>
            <a:cxnSpLocks/>
          </p:cNvCxnSpPr>
          <p:nvPr/>
        </p:nvCxnSpPr>
        <p:spPr>
          <a:xfrm>
            <a:off x="5975" y="2103039"/>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A43B7631-3080-5FAC-0502-535621EF0882}"/>
              </a:ext>
            </a:extLst>
          </p:cNvPr>
          <p:cNvSpPr txBox="1"/>
          <p:nvPr/>
        </p:nvSpPr>
        <p:spPr>
          <a:xfrm>
            <a:off x="-100438" y="1882997"/>
            <a:ext cx="1073751" cy="193451"/>
          </a:xfrm>
          <a:prstGeom prst="rect">
            <a:avLst/>
          </a:prstGeom>
          <a:noFill/>
        </p:spPr>
        <p:txBody>
          <a:bodyPr wrap="none" lIns="91440" tIns="45720" rIns="91440" rtlCol="0" anchor="t">
            <a:noAutofit/>
          </a:bodyPr>
          <a:lstStyle/>
          <a:p>
            <a:r>
              <a:rPr lang="en-US" sz="700" dirty="0"/>
              <a:t>Query Command</a:t>
            </a:r>
            <a:endParaRPr lang="en-US" sz="700" dirty="0">
              <a:solidFill>
                <a:schemeClr val="tx1"/>
              </a:solidFill>
            </a:endParaRPr>
          </a:p>
        </p:txBody>
      </p:sp>
      <p:sp>
        <p:nvSpPr>
          <p:cNvPr id="164" name="TextBox 163">
            <a:extLst>
              <a:ext uri="{FF2B5EF4-FFF2-40B4-BE49-F238E27FC236}">
                <a16:creationId xmlns:a16="http://schemas.microsoft.com/office/drawing/2014/main" id="{8D0DDF75-4ED8-3589-16BF-7C983C75A73F}"/>
              </a:ext>
            </a:extLst>
          </p:cNvPr>
          <p:cNvSpPr txBox="1"/>
          <p:nvPr/>
        </p:nvSpPr>
        <p:spPr>
          <a:xfrm>
            <a:off x="267534" y="4125390"/>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sp>
        <p:nvSpPr>
          <p:cNvPr id="165" name="TextBox 164">
            <a:extLst>
              <a:ext uri="{FF2B5EF4-FFF2-40B4-BE49-F238E27FC236}">
                <a16:creationId xmlns:a16="http://schemas.microsoft.com/office/drawing/2014/main" id="{7CBC03D2-4017-4840-5968-5FFC85C1B284}"/>
              </a:ext>
            </a:extLst>
          </p:cNvPr>
          <p:cNvSpPr txBox="1"/>
          <p:nvPr/>
        </p:nvSpPr>
        <p:spPr>
          <a:xfrm>
            <a:off x="773206" y="3781238"/>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cxnSp>
        <p:nvCxnSpPr>
          <p:cNvPr id="166" name="Straight Connector 165">
            <a:extLst>
              <a:ext uri="{FF2B5EF4-FFF2-40B4-BE49-F238E27FC236}">
                <a16:creationId xmlns:a16="http://schemas.microsoft.com/office/drawing/2014/main" id="{79A95F8C-409D-58BF-9300-AE746251BD02}"/>
              </a:ext>
            </a:extLst>
          </p:cNvPr>
          <p:cNvCxnSpPr>
            <a:cxnSpLocks/>
          </p:cNvCxnSpPr>
          <p:nvPr/>
        </p:nvCxnSpPr>
        <p:spPr>
          <a:xfrm>
            <a:off x="1479056"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74769BEC-37D1-E6B2-EB7C-0002BC21DD68}"/>
              </a:ext>
            </a:extLst>
          </p:cNvPr>
          <p:cNvCxnSpPr>
            <a:cxnSpLocks/>
          </p:cNvCxnSpPr>
          <p:nvPr/>
        </p:nvCxnSpPr>
        <p:spPr>
          <a:xfrm>
            <a:off x="1631456"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A5A22FEC-A0B1-23CA-32C0-F72F94E2C351}"/>
              </a:ext>
            </a:extLst>
          </p:cNvPr>
          <p:cNvCxnSpPr>
            <a:cxnSpLocks/>
          </p:cNvCxnSpPr>
          <p:nvPr/>
        </p:nvCxnSpPr>
        <p:spPr>
          <a:xfrm>
            <a:off x="1783856"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6EA45D6A-069F-4567-F67A-94CF811AADFD}"/>
              </a:ext>
            </a:extLst>
          </p:cNvPr>
          <p:cNvCxnSpPr>
            <a:cxnSpLocks/>
          </p:cNvCxnSpPr>
          <p:nvPr/>
        </p:nvCxnSpPr>
        <p:spPr>
          <a:xfrm>
            <a:off x="1783844"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6DD279C9-E95F-59CD-DCFF-A62788B55CA6}"/>
              </a:ext>
            </a:extLst>
          </p:cNvPr>
          <p:cNvCxnSpPr>
            <a:cxnSpLocks/>
          </p:cNvCxnSpPr>
          <p:nvPr/>
        </p:nvCxnSpPr>
        <p:spPr>
          <a:xfrm>
            <a:off x="1936244"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6F514AFC-8825-7110-0B12-9FF0884FE5CC}"/>
              </a:ext>
            </a:extLst>
          </p:cNvPr>
          <p:cNvCxnSpPr>
            <a:cxnSpLocks/>
          </p:cNvCxnSpPr>
          <p:nvPr/>
        </p:nvCxnSpPr>
        <p:spPr>
          <a:xfrm>
            <a:off x="2088644"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4692C6DE-AA05-D223-BC42-046B10167A6F}"/>
              </a:ext>
            </a:extLst>
          </p:cNvPr>
          <p:cNvCxnSpPr>
            <a:cxnSpLocks/>
          </p:cNvCxnSpPr>
          <p:nvPr/>
        </p:nvCxnSpPr>
        <p:spPr>
          <a:xfrm>
            <a:off x="3035370"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68551615-6E75-6B37-4805-892555FC1F36}"/>
              </a:ext>
            </a:extLst>
          </p:cNvPr>
          <p:cNvCxnSpPr>
            <a:cxnSpLocks/>
          </p:cNvCxnSpPr>
          <p:nvPr/>
        </p:nvCxnSpPr>
        <p:spPr>
          <a:xfrm>
            <a:off x="3340170"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92E76237-2345-8337-17A0-CA8133A75B69}"/>
              </a:ext>
            </a:extLst>
          </p:cNvPr>
          <p:cNvCxnSpPr>
            <a:cxnSpLocks/>
          </p:cNvCxnSpPr>
          <p:nvPr/>
        </p:nvCxnSpPr>
        <p:spPr>
          <a:xfrm>
            <a:off x="33401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2109705A-28C8-22EA-47D0-E0EFCEAD9D91}"/>
              </a:ext>
            </a:extLst>
          </p:cNvPr>
          <p:cNvCxnSpPr>
            <a:cxnSpLocks/>
          </p:cNvCxnSpPr>
          <p:nvPr/>
        </p:nvCxnSpPr>
        <p:spPr>
          <a:xfrm>
            <a:off x="34925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517FFF12-5384-286A-A851-46D3222DF921}"/>
              </a:ext>
            </a:extLst>
          </p:cNvPr>
          <p:cNvCxnSpPr>
            <a:cxnSpLocks/>
          </p:cNvCxnSpPr>
          <p:nvPr/>
        </p:nvCxnSpPr>
        <p:spPr>
          <a:xfrm>
            <a:off x="36449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0CACDB78-2E3F-F036-04E2-082684074856}"/>
              </a:ext>
            </a:extLst>
          </p:cNvPr>
          <p:cNvCxnSpPr>
            <a:cxnSpLocks/>
          </p:cNvCxnSpPr>
          <p:nvPr/>
        </p:nvCxnSpPr>
        <p:spPr>
          <a:xfrm>
            <a:off x="3797358"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AA0F8A0A-C964-2A3E-18C3-60B38374B2E5}"/>
              </a:ext>
            </a:extLst>
          </p:cNvPr>
          <p:cNvCxnSpPr>
            <a:cxnSpLocks/>
          </p:cNvCxnSpPr>
          <p:nvPr/>
        </p:nvCxnSpPr>
        <p:spPr>
          <a:xfrm>
            <a:off x="3797381"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EDAFBD96-C81A-399A-16C7-2CB407395AE4}"/>
              </a:ext>
            </a:extLst>
          </p:cNvPr>
          <p:cNvCxnSpPr>
            <a:cxnSpLocks/>
          </p:cNvCxnSpPr>
          <p:nvPr/>
        </p:nvCxnSpPr>
        <p:spPr>
          <a:xfrm>
            <a:off x="3949781"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E214B33E-E58E-C9AE-2A0A-97857E2F759C}"/>
              </a:ext>
            </a:extLst>
          </p:cNvPr>
          <p:cNvCxnSpPr>
            <a:cxnSpLocks/>
          </p:cNvCxnSpPr>
          <p:nvPr/>
        </p:nvCxnSpPr>
        <p:spPr>
          <a:xfrm>
            <a:off x="4102181" y="37809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1" name="TextBox 180">
            <a:extLst>
              <a:ext uri="{FF2B5EF4-FFF2-40B4-BE49-F238E27FC236}">
                <a16:creationId xmlns:a16="http://schemas.microsoft.com/office/drawing/2014/main" id="{4107AC7D-9020-9D9F-6E77-B6E82DDDC266}"/>
              </a:ext>
            </a:extLst>
          </p:cNvPr>
          <p:cNvSpPr txBox="1"/>
          <p:nvPr/>
        </p:nvSpPr>
        <p:spPr>
          <a:xfrm>
            <a:off x="1091105" y="3401780"/>
            <a:ext cx="458313" cy="315053"/>
          </a:xfrm>
          <a:prstGeom prst="rect">
            <a:avLst/>
          </a:prstGeom>
          <a:noFill/>
        </p:spPr>
        <p:txBody>
          <a:bodyPr wrap="none" lIns="91440" tIns="45720" rIns="91440" rtlCol="0" anchor="t">
            <a:noAutofit/>
          </a:bodyPr>
          <a:lstStyle/>
          <a:p>
            <a:r>
              <a:rPr lang="en-US" sz="700" dirty="0">
                <a:solidFill>
                  <a:schemeClr val="tx1"/>
                </a:solidFill>
              </a:rPr>
              <a:t>Random </a:t>
            </a:r>
          </a:p>
          <a:p>
            <a:r>
              <a:rPr lang="en-US" sz="700" dirty="0">
                <a:solidFill>
                  <a:schemeClr val="tx1"/>
                </a:solidFill>
              </a:rPr>
              <a:t>Trigger</a:t>
            </a:r>
          </a:p>
        </p:txBody>
      </p:sp>
      <p:sp>
        <p:nvSpPr>
          <p:cNvPr id="182" name="TextBox 181">
            <a:extLst>
              <a:ext uri="{FF2B5EF4-FFF2-40B4-BE49-F238E27FC236}">
                <a16:creationId xmlns:a16="http://schemas.microsoft.com/office/drawing/2014/main" id="{7023FF25-15E4-E935-E55A-2B0B97CC00CA}"/>
              </a:ext>
            </a:extLst>
          </p:cNvPr>
          <p:cNvSpPr txBox="1"/>
          <p:nvPr/>
        </p:nvSpPr>
        <p:spPr>
          <a:xfrm>
            <a:off x="1608746" y="4326804"/>
            <a:ext cx="458313" cy="315053"/>
          </a:xfrm>
          <a:prstGeom prst="rect">
            <a:avLst/>
          </a:prstGeom>
          <a:noFill/>
        </p:spPr>
        <p:txBody>
          <a:bodyPr wrap="none" lIns="91440" tIns="45720" rIns="91440" rtlCol="0" anchor="t">
            <a:noAutofit/>
          </a:bodyPr>
          <a:lstStyle/>
          <a:p>
            <a:r>
              <a:rPr lang="en-US" sz="700" dirty="0">
                <a:solidFill>
                  <a:schemeClr val="tx1"/>
                </a:solidFill>
              </a:rPr>
              <a:t>Frame with STA ID</a:t>
            </a:r>
          </a:p>
          <a:p>
            <a:r>
              <a:rPr lang="en-US" sz="700" dirty="0"/>
              <a:t>(CRC code)</a:t>
            </a:r>
            <a:endParaRPr lang="en-US" sz="700" dirty="0">
              <a:solidFill>
                <a:schemeClr val="tx1"/>
              </a:solidFill>
            </a:endParaRPr>
          </a:p>
        </p:txBody>
      </p:sp>
      <p:sp>
        <p:nvSpPr>
          <p:cNvPr id="183" name="TextBox 182">
            <a:extLst>
              <a:ext uri="{FF2B5EF4-FFF2-40B4-BE49-F238E27FC236}">
                <a16:creationId xmlns:a16="http://schemas.microsoft.com/office/drawing/2014/main" id="{4AEE3C60-F0EB-26BA-68B0-A87360B37D8F}"/>
              </a:ext>
            </a:extLst>
          </p:cNvPr>
          <p:cNvSpPr txBox="1"/>
          <p:nvPr/>
        </p:nvSpPr>
        <p:spPr>
          <a:xfrm>
            <a:off x="2662888" y="3320933"/>
            <a:ext cx="458313" cy="315053"/>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(Query)</a:t>
            </a:r>
            <a:endParaRPr lang="en-US" sz="700" dirty="0">
              <a:solidFill>
                <a:schemeClr val="tx1"/>
              </a:solidFill>
            </a:endParaRPr>
          </a:p>
        </p:txBody>
      </p:sp>
      <p:sp>
        <p:nvSpPr>
          <p:cNvPr id="184" name="TextBox 183">
            <a:extLst>
              <a:ext uri="{FF2B5EF4-FFF2-40B4-BE49-F238E27FC236}">
                <a16:creationId xmlns:a16="http://schemas.microsoft.com/office/drawing/2014/main" id="{7AE5384D-8D53-E02B-D3F3-1F3F06E43CF4}"/>
              </a:ext>
            </a:extLst>
          </p:cNvPr>
          <p:cNvSpPr txBox="1"/>
          <p:nvPr/>
        </p:nvSpPr>
        <p:spPr>
          <a:xfrm>
            <a:off x="3366782" y="4317167"/>
            <a:ext cx="458313" cy="315053"/>
          </a:xfrm>
          <a:prstGeom prst="rect">
            <a:avLst/>
          </a:prstGeom>
          <a:noFill/>
        </p:spPr>
        <p:txBody>
          <a:bodyPr wrap="none" lIns="91440" tIns="45720" rIns="91440" rtlCol="0" anchor="t">
            <a:noAutofit/>
          </a:bodyPr>
          <a:lstStyle/>
          <a:p>
            <a:r>
              <a:rPr lang="en-US" sz="700" dirty="0">
                <a:solidFill>
                  <a:schemeClr val="tx1"/>
                </a:solidFill>
              </a:rPr>
              <a:t>Frame (EPC)</a:t>
            </a:r>
          </a:p>
        </p:txBody>
      </p:sp>
      <p:cxnSp>
        <p:nvCxnSpPr>
          <p:cNvPr id="185" name="Straight Arrow Connector 184">
            <a:extLst>
              <a:ext uri="{FF2B5EF4-FFF2-40B4-BE49-F238E27FC236}">
                <a16:creationId xmlns:a16="http://schemas.microsoft.com/office/drawing/2014/main" id="{7950FEC9-0A46-9A3A-F0B7-922F535DD9B7}"/>
              </a:ext>
            </a:extLst>
          </p:cNvPr>
          <p:cNvCxnSpPr>
            <a:cxnSpLocks/>
          </p:cNvCxnSpPr>
          <p:nvPr/>
        </p:nvCxnSpPr>
        <p:spPr>
          <a:xfrm>
            <a:off x="4905714" y="2212625"/>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86" name="TextBox 185">
            <a:extLst>
              <a:ext uri="{FF2B5EF4-FFF2-40B4-BE49-F238E27FC236}">
                <a16:creationId xmlns:a16="http://schemas.microsoft.com/office/drawing/2014/main" id="{846D60F2-D047-2CA0-6246-E423E9364912}"/>
              </a:ext>
            </a:extLst>
          </p:cNvPr>
          <p:cNvSpPr txBox="1"/>
          <p:nvPr/>
        </p:nvSpPr>
        <p:spPr>
          <a:xfrm>
            <a:off x="4728186" y="2027569"/>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cxnSp>
        <p:nvCxnSpPr>
          <p:cNvPr id="187" name="Straight Connector 186">
            <a:extLst>
              <a:ext uri="{FF2B5EF4-FFF2-40B4-BE49-F238E27FC236}">
                <a16:creationId xmlns:a16="http://schemas.microsoft.com/office/drawing/2014/main" id="{547FA761-13B0-0948-A9A6-575AA6BF8E4B}"/>
              </a:ext>
            </a:extLst>
          </p:cNvPr>
          <p:cNvCxnSpPr>
            <a:cxnSpLocks/>
          </p:cNvCxnSpPr>
          <p:nvPr/>
        </p:nvCxnSpPr>
        <p:spPr>
          <a:xfrm flipV="1">
            <a:off x="569470" y="3178029"/>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8" name="Straight Arrow Connector 187">
            <a:extLst>
              <a:ext uri="{FF2B5EF4-FFF2-40B4-BE49-F238E27FC236}">
                <a16:creationId xmlns:a16="http://schemas.microsoft.com/office/drawing/2014/main" id="{B7BDBBBC-D863-39C3-B7BD-BF632FCDB70C}"/>
              </a:ext>
            </a:extLst>
          </p:cNvPr>
          <p:cNvCxnSpPr>
            <a:cxnSpLocks/>
          </p:cNvCxnSpPr>
          <p:nvPr/>
        </p:nvCxnSpPr>
        <p:spPr>
          <a:xfrm>
            <a:off x="565177" y="3192292"/>
            <a:ext cx="4540223" cy="1229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89" name="Rectangle 188">
            <a:extLst>
              <a:ext uri="{FF2B5EF4-FFF2-40B4-BE49-F238E27FC236}">
                <a16:creationId xmlns:a16="http://schemas.microsoft.com/office/drawing/2014/main" id="{434768BD-45BD-DCE8-8179-27CFCE5F2087}"/>
              </a:ext>
            </a:extLst>
          </p:cNvPr>
          <p:cNvSpPr/>
          <p:nvPr/>
        </p:nvSpPr>
        <p:spPr>
          <a:xfrm>
            <a:off x="4566353" y="3780993"/>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TextBox 189">
            <a:extLst>
              <a:ext uri="{FF2B5EF4-FFF2-40B4-BE49-F238E27FC236}">
                <a16:creationId xmlns:a16="http://schemas.microsoft.com/office/drawing/2014/main" id="{576AD7F5-D102-8D80-8682-477CD515D1F1}"/>
              </a:ext>
            </a:extLst>
          </p:cNvPr>
          <p:cNvSpPr txBox="1"/>
          <p:nvPr/>
        </p:nvSpPr>
        <p:spPr>
          <a:xfrm>
            <a:off x="4485812" y="4095016"/>
            <a:ext cx="458313" cy="315053"/>
          </a:xfrm>
          <a:prstGeom prst="rect">
            <a:avLst/>
          </a:prstGeom>
          <a:noFill/>
        </p:spPr>
        <p:txBody>
          <a:bodyPr wrap="none" lIns="91440" tIns="45720" rIns="91440" rtlCol="0" anchor="t">
            <a:noAutofit/>
          </a:bodyPr>
          <a:lstStyle/>
          <a:p>
            <a:r>
              <a:rPr lang="en-US" sz="700" dirty="0">
                <a:solidFill>
                  <a:schemeClr val="tx1"/>
                </a:solidFill>
              </a:rPr>
              <a:t>CF End</a:t>
            </a:r>
          </a:p>
        </p:txBody>
      </p:sp>
      <p:sp>
        <p:nvSpPr>
          <p:cNvPr id="191" name="TextBox 190">
            <a:extLst>
              <a:ext uri="{FF2B5EF4-FFF2-40B4-BE49-F238E27FC236}">
                <a16:creationId xmlns:a16="http://schemas.microsoft.com/office/drawing/2014/main" id="{98FC6E90-C9A4-8E1C-8D0F-1C5134B19F81}"/>
              </a:ext>
            </a:extLst>
          </p:cNvPr>
          <p:cNvSpPr txBox="1"/>
          <p:nvPr/>
        </p:nvSpPr>
        <p:spPr>
          <a:xfrm>
            <a:off x="17417" y="2164493"/>
            <a:ext cx="958545" cy="311797"/>
          </a:xfrm>
          <a:prstGeom prst="rect">
            <a:avLst/>
          </a:prstGeom>
          <a:noFill/>
        </p:spPr>
        <p:txBody>
          <a:bodyPr wrap="none" lIns="91440" tIns="45720" rIns="91440" rtlCol="0" anchor="t">
            <a:noAutofit/>
          </a:bodyPr>
          <a:lstStyle/>
          <a:p>
            <a:r>
              <a:rPr lang="en-US" sz="700" dirty="0"/>
              <a:t>(broadcast RAIID, </a:t>
            </a:r>
          </a:p>
          <a:p>
            <a:r>
              <a:rPr lang="en-US" sz="700" dirty="0"/>
              <a:t>Data (Query))</a:t>
            </a:r>
            <a:endParaRPr lang="en-US" sz="700" dirty="0">
              <a:solidFill>
                <a:schemeClr val="tx1"/>
              </a:solidFill>
            </a:endParaRPr>
          </a:p>
        </p:txBody>
      </p:sp>
      <p:cxnSp>
        <p:nvCxnSpPr>
          <p:cNvPr id="192" name="Straight Arrow Connector 191">
            <a:extLst>
              <a:ext uri="{FF2B5EF4-FFF2-40B4-BE49-F238E27FC236}">
                <a16:creationId xmlns:a16="http://schemas.microsoft.com/office/drawing/2014/main" id="{D3009AD3-64AC-98FB-080E-FD03943C33D9}"/>
              </a:ext>
            </a:extLst>
          </p:cNvPr>
          <p:cNvCxnSpPr>
            <a:cxnSpLocks/>
          </p:cNvCxnSpPr>
          <p:nvPr/>
        </p:nvCxnSpPr>
        <p:spPr>
          <a:xfrm>
            <a:off x="3400907" y="4732751"/>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a:extLst>
              <a:ext uri="{FF2B5EF4-FFF2-40B4-BE49-F238E27FC236}">
                <a16:creationId xmlns:a16="http://schemas.microsoft.com/office/drawing/2014/main" id="{0F96710E-9410-0F03-E46F-DED4152FAD89}"/>
              </a:ext>
            </a:extLst>
          </p:cNvPr>
          <p:cNvCxnSpPr>
            <a:cxnSpLocks/>
          </p:cNvCxnSpPr>
          <p:nvPr/>
        </p:nvCxnSpPr>
        <p:spPr>
          <a:xfrm>
            <a:off x="3602472" y="4744072"/>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194" name="TextBox 193">
            <a:extLst>
              <a:ext uri="{FF2B5EF4-FFF2-40B4-BE49-F238E27FC236}">
                <a16:creationId xmlns:a16="http://schemas.microsoft.com/office/drawing/2014/main" id="{E108AF84-7890-2525-7F93-97DDFDBD0544}"/>
              </a:ext>
            </a:extLst>
          </p:cNvPr>
          <p:cNvSpPr txBox="1"/>
          <p:nvPr/>
        </p:nvSpPr>
        <p:spPr>
          <a:xfrm>
            <a:off x="3516137" y="5242634"/>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sp>
        <p:nvSpPr>
          <p:cNvPr id="195" name="TextBox 194">
            <a:extLst>
              <a:ext uri="{FF2B5EF4-FFF2-40B4-BE49-F238E27FC236}">
                <a16:creationId xmlns:a16="http://schemas.microsoft.com/office/drawing/2014/main" id="{EA458DAD-F719-80FC-AC03-A2D045B35178}"/>
              </a:ext>
            </a:extLst>
          </p:cNvPr>
          <p:cNvSpPr txBox="1"/>
          <p:nvPr/>
        </p:nvSpPr>
        <p:spPr>
          <a:xfrm>
            <a:off x="2709239" y="4928051"/>
            <a:ext cx="523738" cy="311797"/>
          </a:xfrm>
          <a:prstGeom prst="rect">
            <a:avLst/>
          </a:prstGeom>
          <a:noFill/>
        </p:spPr>
        <p:txBody>
          <a:bodyPr wrap="none" lIns="91440" tIns="45720" rIns="91440" rtlCol="0" anchor="t">
            <a:noAutofit/>
          </a:bodyPr>
          <a:lstStyle/>
          <a:p>
            <a:r>
              <a:rPr lang="en-US" sz="700" dirty="0"/>
              <a:t>(Data(Query))</a:t>
            </a:r>
            <a:endParaRPr lang="en-US" sz="700" dirty="0">
              <a:solidFill>
                <a:schemeClr val="tx1"/>
              </a:solidFill>
            </a:endParaRPr>
          </a:p>
        </p:txBody>
      </p:sp>
      <p:sp>
        <p:nvSpPr>
          <p:cNvPr id="196" name="TextBox 195">
            <a:extLst>
              <a:ext uri="{FF2B5EF4-FFF2-40B4-BE49-F238E27FC236}">
                <a16:creationId xmlns:a16="http://schemas.microsoft.com/office/drawing/2014/main" id="{9D61684C-D6D3-DD23-A865-BC2A16B9548A}"/>
              </a:ext>
            </a:extLst>
          </p:cNvPr>
          <p:cNvSpPr txBox="1"/>
          <p:nvPr/>
        </p:nvSpPr>
        <p:spPr>
          <a:xfrm>
            <a:off x="3589711" y="4957217"/>
            <a:ext cx="523738"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197" name="Right Brace 196">
            <a:extLst>
              <a:ext uri="{FF2B5EF4-FFF2-40B4-BE49-F238E27FC236}">
                <a16:creationId xmlns:a16="http://schemas.microsoft.com/office/drawing/2014/main" id="{A357A244-6A0A-E4CE-5CA4-6DEDD8BC6186}"/>
              </a:ext>
            </a:extLst>
          </p:cNvPr>
          <p:cNvSpPr/>
          <p:nvPr/>
        </p:nvSpPr>
        <p:spPr>
          <a:xfrm rot="16200000" flipH="1">
            <a:off x="395517" y="4222546"/>
            <a:ext cx="119618" cy="3681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8" name="TextBox 197">
            <a:extLst>
              <a:ext uri="{FF2B5EF4-FFF2-40B4-BE49-F238E27FC236}">
                <a16:creationId xmlns:a16="http://schemas.microsoft.com/office/drawing/2014/main" id="{DBF4137A-8A31-34BB-1ABA-DB2BC3CFB648}"/>
              </a:ext>
            </a:extLst>
          </p:cNvPr>
          <p:cNvSpPr txBox="1"/>
          <p:nvPr/>
        </p:nvSpPr>
        <p:spPr>
          <a:xfrm>
            <a:off x="224272" y="4497959"/>
            <a:ext cx="458313" cy="315053"/>
          </a:xfrm>
          <a:prstGeom prst="rect">
            <a:avLst/>
          </a:prstGeom>
          <a:noFill/>
        </p:spPr>
        <p:txBody>
          <a:bodyPr wrap="none" lIns="91440" tIns="45720" rIns="91440" rtlCol="0" anchor="t">
            <a:noAutofit/>
          </a:bodyPr>
          <a:lstStyle/>
          <a:p>
            <a:r>
              <a:rPr lang="en-US" sz="700" dirty="0">
                <a:solidFill>
                  <a:schemeClr val="tx1"/>
                </a:solidFill>
              </a:rPr>
              <a:t>PPDU 1</a:t>
            </a:r>
          </a:p>
        </p:txBody>
      </p:sp>
      <p:sp>
        <p:nvSpPr>
          <p:cNvPr id="199" name="Rectangle 198">
            <a:extLst>
              <a:ext uri="{FF2B5EF4-FFF2-40B4-BE49-F238E27FC236}">
                <a16:creationId xmlns:a16="http://schemas.microsoft.com/office/drawing/2014/main" id="{D4A77CA6-5BB6-7393-E11F-FE5B16AC79DF}"/>
              </a:ext>
            </a:extLst>
          </p:cNvPr>
          <p:cNvSpPr/>
          <p:nvPr/>
        </p:nvSpPr>
        <p:spPr>
          <a:xfrm>
            <a:off x="838824" y="3723310"/>
            <a:ext cx="1257253" cy="30724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a:extLst>
              <a:ext uri="{FF2B5EF4-FFF2-40B4-BE49-F238E27FC236}">
                <a16:creationId xmlns:a16="http://schemas.microsoft.com/office/drawing/2014/main" id="{340C699F-17EC-4A26-8136-13186A429767}"/>
              </a:ext>
            </a:extLst>
          </p:cNvPr>
          <p:cNvSpPr/>
          <p:nvPr/>
        </p:nvSpPr>
        <p:spPr>
          <a:xfrm>
            <a:off x="1787869" y="4030560"/>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a:extLst>
              <a:ext uri="{FF2B5EF4-FFF2-40B4-BE49-F238E27FC236}">
                <a16:creationId xmlns:a16="http://schemas.microsoft.com/office/drawing/2014/main" id="{4EE171B6-9F97-C1C0-1142-C8F42EB8E553}"/>
              </a:ext>
            </a:extLst>
          </p:cNvPr>
          <p:cNvSpPr/>
          <p:nvPr/>
        </p:nvSpPr>
        <p:spPr>
          <a:xfrm>
            <a:off x="2725804" y="3773480"/>
            <a:ext cx="314166" cy="22404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a:extLst>
              <a:ext uri="{FF2B5EF4-FFF2-40B4-BE49-F238E27FC236}">
                <a16:creationId xmlns:a16="http://schemas.microsoft.com/office/drawing/2014/main" id="{DA7BB93E-C969-286A-0FEC-1C5EE13FAEF5}"/>
              </a:ext>
            </a:extLst>
          </p:cNvPr>
          <p:cNvSpPr/>
          <p:nvPr/>
        </p:nvSpPr>
        <p:spPr>
          <a:xfrm>
            <a:off x="3366781" y="4031996"/>
            <a:ext cx="774701"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a:extLst>
              <a:ext uri="{FF2B5EF4-FFF2-40B4-BE49-F238E27FC236}">
                <a16:creationId xmlns:a16="http://schemas.microsoft.com/office/drawing/2014/main" id="{2DBB4548-C57F-A2B6-B931-63518B0C1830}"/>
              </a:ext>
            </a:extLst>
          </p:cNvPr>
          <p:cNvSpPr/>
          <p:nvPr/>
        </p:nvSpPr>
        <p:spPr>
          <a:xfrm>
            <a:off x="2423810" y="3726019"/>
            <a:ext cx="1826406" cy="3181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TextBox 203">
            <a:extLst>
              <a:ext uri="{FF2B5EF4-FFF2-40B4-BE49-F238E27FC236}">
                <a16:creationId xmlns:a16="http://schemas.microsoft.com/office/drawing/2014/main" id="{FD3CE361-87F7-9BA2-58F9-A1743E03CB64}"/>
              </a:ext>
            </a:extLst>
          </p:cNvPr>
          <p:cNvSpPr txBox="1"/>
          <p:nvPr/>
        </p:nvSpPr>
        <p:spPr>
          <a:xfrm>
            <a:off x="2329825" y="3778482"/>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sp>
        <p:nvSpPr>
          <p:cNvPr id="205" name="TextBox 204">
            <a:extLst>
              <a:ext uri="{FF2B5EF4-FFF2-40B4-BE49-F238E27FC236}">
                <a16:creationId xmlns:a16="http://schemas.microsoft.com/office/drawing/2014/main" id="{D01F1471-1BCB-4AE1-420C-ACCAE63E77DD}"/>
              </a:ext>
            </a:extLst>
          </p:cNvPr>
          <p:cNvSpPr txBox="1"/>
          <p:nvPr/>
        </p:nvSpPr>
        <p:spPr>
          <a:xfrm>
            <a:off x="4914655" y="2391344"/>
            <a:ext cx="505772"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206" name="TextBox 205">
            <a:extLst>
              <a:ext uri="{FF2B5EF4-FFF2-40B4-BE49-F238E27FC236}">
                <a16:creationId xmlns:a16="http://schemas.microsoft.com/office/drawing/2014/main" id="{869013A5-85AB-0698-0D4E-CFE85FA4E626}"/>
              </a:ext>
            </a:extLst>
          </p:cNvPr>
          <p:cNvSpPr txBox="1"/>
          <p:nvPr/>
        </p:nvSpPr>
        <p:spPr>
          <a:xfrm>
            <a:off x="3174249" y="5258740"/>
            <a:ext cx="453316" cy="292545"/>
          </a:xfrm>
          <a:prstGeom prst="rect">
            <a:avLst/>
          </a:prstGeom>
          <a:noFill/>
        </p:spPr>
        <p:txBody>
          <a:bodyPr wrap="none" lIns="91440" tIns="45720" rIns="91440" rtlCol="0" anchor="t">
            <a:noAutofit/>
          </a:bodyPr>
          <a:lstStyle/>
          <a:p>
            <a:r>
              <a:rPr lang="en-US" sz="700" dirty="0"/>
              <a:t>Query</a:t>
            </a:r>
            <a:endParaRPr lang="en-US" sz="700" dirty="0">
              <a:solidFill>
                <a:schemeClr val="tx1"/>
              </a:solidFill>
            </a:endParaRPr>
          </a:p>
        </p:txBody>
      </p:sp>
      <p:sp>
        <p:nvSpPr>
          <p:cNvPr id="207" name="Right Brace 206">
            <a:extLst>
              <a:ext uri="{FF2B5EF4-FFF2-40B4-BE49-F238E27FC236}">
                <a16:creationId xmlns:a16="http://schemas.microsoft.com/office/drawing/2014/main" id="{39CD0154-3C10-3A77-4D4F-ABFF81609E4D}"/>
              </a:ext>
            </a:extLst>
          </p:cNvPr>
          <p:cNvSpPr/>
          <p:nvPr/>
        </p:nvSpPr>
        <p:spPr>
          <a:xfrm rot="16200000">
            <a:off x="2534070" y="445923"/>
            <a:ext cx="212501" cy="473089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8" name="TextBox 207">
            <a:extLst>
              <a:ext uri="{FF2B5EF4-FFF2-40B4-BE49-F238E27FC236}">
                <a16:creationId xmlns:a16="http://schemas.microsoft.com/office/drawing/2014/main" id="{066CF005-270C-1B48-20A6-DC8B0A649498}"/>
              </a:ext>
            </a:extLst>
          </p:cNvPr>
          <p:cNvSpPr txBox="1"/>
          <p:nvPr/>
        </p:nvSpPr>
        <p:spPr>
          <a:xfrm>
            <a:off x="2745030" y="2485699"/>
            <a:ext cx="458313" cy="315053"/>
          </a:xfrm>
          <a:prstGeom prst="rect">
            <a:avLst/>
          </a:prstGeom>
          <a:noFill/>
        </p:spPr>
        <p:txBody>
          <a:bodyPr wrap="none" lIns="91440" tIns="45720" rIns="91440" rtlCol="0" anchor="t">
            <a:noAutofit/>
          </a:bodyPr>
          <a:lstStyle/>
          <a:p>
            <a:r>
              <a:rPr lang="en-US" sz="700" dirty="0">
                <a:solidFill>
                  <a:schemeClr val="tx1"/>
                </a:solidFill>
              </a:rPr>
              <a:t>TXOP 1 </a:t>
            </a:r>
          </a:p>
        </p:txBody>
      </p:sp>
      <p:sp>
        <p:nvSpPr>
          <p:cNvPr id="209" name="Rectangle 208">
            <a:extLst>
              <a:ext uri="{FF2B5EF4-FFF2-40B4-BE49-F238E27FC236}">
                <a16:creationId xmlns:a16="http://schemas.microsoft.com/office/drawing/2014/main" id="{6C56E5A9-537D-7D23-C5A4-F38DA735818E}"/>
              </a:ext>
            </a:extLst>
          </p:cNvPr>
          <p:cNvSpPr/>
          <p:nvPr/>
        </p:nvSpPr>
        <p:spPr>
          <a:xfrm>
            <a:off x="1163375" y="3766784"/>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0" name="Straight Connector 209">
            <a:extLst>
              <a:ext uri="{FF2B5EF4-FFF2-40B4-BE49-F238E27FC236}">
                <a16:creationId xmlns:a16="http://schemas.microsoft.com/office/drawing/2014/main" id="{843E31EB-BDAE-9CE7-9F66-77551ECB89DA}"/>
              </a:ext>
            </a:extLst>
          </p:cNvPr>
          <p:cNvCxnSpPr>
            <a:cxnSpLocks/>
          </p:cNvCxnSpPr>
          <p:nvPr/>
        </p:nvCxnSpPr>
        <p:spPr>
          <a:xfrm>
            <a:off x="3187773" y="379485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BC6F957A-BB9C-9170-D1E7-81760083A7FA}"/>
              </a:ext>
            </a:extLst>
          </p:cNvPr>
          <p:cNvCxnSpPr>
            <a:cxnSpLocks/>
          </p:cNvCxnSpPr>
          <p:nvPr/>
        </p:nvCxnSpPr>
        <p:spPr>
          <a:xfrm>
            <a:off x="3187761" y="379485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33773F5C-41E6-DDE9-E8AB-BF0A8F3626FA}"/>
              </a:ext>
            </a:extLst>
          </p:cNvPr>
          <p:cNvCxnSpPr>
            <a:cxnSpLocks/>
          </p:cNvCxnSpPr>
          <p:nvPr/>
        </p:nvCxnSpPr>
        <p:spPr>
          <a:xfrm>
            <a:off x="3340161" y="3794852"/>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B292CDD2-D0A0-C5FA-7B69-82148193B0D1}"/>
              </a:ext>
            </a:extLst>
          </p:cNvPr>
          <p:cNvCxnSpPr>
            <a:cxnSpLocks/>
          </p:cNvCxnSpPr>
          <p:nvPr/>
        </p:nvCxnSpPr>
        <p:spPr>
          <a:xfrm>
            <a:off x="4110295" y="3764230"/>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D9F34AAE-25D3-5A99-80B3-0A1998FCE68B}"/>
              </a:ext>
            </a:extLst>
          </p:cNvPr>
          <p:cNvCxnSpPr>
            <a:cxnSpLocks/>
          </p:cNvCxnSpPr>
          <p:nvPr/>
        </p:nvCxnSpPr>
        <p:spPr>
          <a:xfrm>
            <a:off x="4113839" y="378018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0ABB3F72-E1DF-631A-376D-8B654CF91566}"/>
              </a:ext>
            </a:extLst>
          </p:cNvPr>
          <p:cNvCxnSpPr>
            <a:cxnSpLocks/>
          </p:cNvCxnSpPr>
          <p:nvPr/>
        </p:nvCxnSpPr>
        <p:spPr>
          <a:xfrm>
            <a:off x="4109204" y="3775568"/>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74BA9631-4EAC-6AD0-9FE9-7DBAACBD3BE8}"/>
              </a:ext>
            </a:extLst>
          </p:cNvPr>
          <p:cNvCxnSpPr>
            <a:cxnSpLocks/>
          </p:cNvCxnSpPr>
          <p:nvPr/>
        </p:nvCxnSpPr>
        <p:spPr>
          <a:xfrm>
            <a:off x="4109227" y="3775568"/>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603369CD-220C-1CCD-28DA-6CA59D06473D}"/>
              </a:ext>
            </a:extLst>
          </p:cNvPr>
          <p:cNvCxnSpPr>
            <a:cxnSpLocks/>
          </p:cNvCxnSpPr>
          <p:nvPr/>
        </p:nvCxnSpPr>
        <p:spPr>
          <a:xfrm flipV="1">
            <a:off x="776910" y="3846082"/>
            <a:ext cx="545581" cy="1341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451FF9C-FBCC-AA82-A3A2-3FEB86CAC02A}"/>
              </a:ext>
            </a:extLst>
          </p:cNvPr>
          <p:cNvSpPr txBox="1"/>
          <p:nvPr/>
        </p:nvSpPr>
        <p:spPr>
          <a:xfrm>
            <a:off x="0" y="5129052"/>
            <a:ext cx="2280632" cy="357348"/>
          </a:xfrm>
          <a:prstGeom prst="rect">
            <a:avLst/>
          </a:prstGeom>
          <a:noFill/>
        </p:spPr>
        <p:txBody>
          <a:bodyPr wrap="none" lIns="91440" tIns="45720" rIns="91440" rtlCol="0" anchor="t">
            <a:noAutofit/>
          </a:bodyPr>
          <a:lstStyle/>
          <a:p>
            <a:r>
              <a:rPr lang="en-US" sz="700" dirty="0"/>
              <a:t>Receiving broadcast Trigger, </a:t>
            </a:r>
            <a:r>
              <a:rPr lang="en-US" sz="800" dirty="0"/>
              <a:t>Tag Identification Flag </a:t>
            </a:r>
          </a:p>
          <a:p>
            <a:r>
              <a:rPr lang="en-US" sz="700" dirty="0"/>
              <a:t>being set to 0 if it is equal to 1..</a:t>
            </a:r>
            <a:endParaRPr lang="en-US" sz="700" dirty="0">
              <a:solidFill>
                <a:schemeClr val="tx1"/>
              </a:solidFill>
            </a:endParaRPr>
          </a:p>
        </p:txBody>
      </p:sp>
      <p:cxnSp>
        <p:nvCxnSpPr>
          <p:cNvPr id="11" name="Straight Arrow Connector 10">
            <a:extLst>
              <a:ext uri="{FF2B5EF4-FFF2-40B4-BE49-F238E27FC236}">
                <a16:creationId xmlns:a16="http://schemas.microsoft.com/office/drawing/2014/main" id="{3EDC6D73-F775-5218-421E-05782F2F5085}"/>
              </a:ext>
            </a:extLst>
          </p:cNvPr>
          <p:cNvCxnSpPr/>
          <p:nvPr/>
        </p:nvCxnSpPr>
        <p:spPr>
          <a:xfrm flipH="1" flipV="1">
            <a:off x="3901203" y="4316384"/>
            <a:ext cx="646459" cy="2469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9F0EC29-7A73-185B-958B-137428F740D0}"/>
              </a:ext>
            </a:extLst>
          </p:cNvPr>
          <p:cNvSpPr txBox="1"/>
          <p:nvPr/>
        </p:nvSpPr>
        <p:spPr>
          <a:xfrm>
            <a:off x="4043321" y="4633978"/>
            <a:ext cx="1554659" cy="311796"/>
          </a:xfrm>
          <a:prstGeom prst="rect">
            <a:avLst/>
          </a:prstGeom>
          <a:noFill/>
        </p:spPr>
        <p:txBody>
          <a:bodyPr wrap="none" lIns="91440" tIns="45720" rIns="91440" rtlCol="0" anchor="t">
            <a:noAutofit/>
          </a:bodyPr>
          <a:lstStyle/>
          <a:p>
            <a:r>
              <a:rPr lang="en-US" sz="800" dirty="0"/>
              <a:t>Tag Identification Flag </a:t>
            </a:r>
            <a:r>
              <a:rPr lang="en-US" sz="700" dirty="0"/>
              <a:t>being set to 1.</a:t>
            </a:r>
            <a:endParaRPr lang="en-US" sz="700" dirty="0">
              <a:solidFill>
                <a:schemeClr val="tx1"/>
              </a:solidFill>
            </a:endParaRPr>
          </a:p>
        </p:txBody>
      </p:sp>
    </p:spTree>
    <p:extLst>
      <p:ext uri="{BB962C8B-B14F-4D97-AF65-F5344CB8AC3E}">
        <p14:creationId xmlns:p14="http://schemas.microsoft.com/office/powerpoint/2010/main" val="2267255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dirty="0"/>
              <a:t>Recap: AMP Information Exchange </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228600" y="1080700"/>
            <a:ext cx="8610600" cy="5091500"/>
          </a:xfrm>
        </p:spPr>
        <p:txBody>
          <a:bodyPr/>
          <a:lstStyle/>
          <a:p>
            <a:r>
              <a:rPr lang="en-US" sz="1800" dirty="0"/>
              <a:t>The information exchange between one AMP reader and one AMP tag may not be able to be finished in one TXOP, e.g. when security, write information to a tag or additional information other than EPC is required in the information exchange.</a:t>
            </a:r>
          </a:p>
          <a:p>
            <a:r>
              <a:rPr lang="en-US" sz="1800" dirty="0"/>
              <a:t>Multiple neighbor AMP tags may have the same value of their device ID.</a:t>
            </a:r>
          </a:p>
          <a:p>
            <a:r>
              <a:rPr lang="en-US" sz="1800" dirty="0"/>
              <a:t>Multiple neighbor AMP readers may exist.</a:t>
            </a:r>
          </a:p>
          <a:p>
            <a:pPr lvl="1"/>
            <a:r>
              <a:rPr lang="en-US" dirty="0"/>
              <a:t>When one reader’s read/write operation is not finished with tag 1, another neighbor reader may start the read/write operation with tag 2 that has the same device ID with tag 1.</a:t>
            </a:r>
          </a:p>
          <a:p>
            <a:r>
              <a:rPr lang="en-US" sz="1800" dirty="0"/>
              <a:t>Some AMP tags may not be able to maintain complex information between the TXOPs, e.g. only one bit can be maintained through the TXOPs in the backscatter tags.</a:t>
            </a:r>
          </a:p>
          <a:p>
            <a:r>
              <a:rPr lang="en-US" sz="1800" dirty="0"/>
              <a:t>Before an AMP reader finishes it information exchange with an AMP tag through one or multiple TXOPs, the AMP reader doesn’t start its information exchange with another AMP tag.</a:t>
            </a:r>
          </a:p>
          <a:p>
            <a:endParaRPr lang="en-US" sz="18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53415" y="903395"/>
            <a:ext cx="9144000" cy="609600"/>
          </a:xfrm>
        </p:spPr>
        <p:txBody>
          <a:bodyPr/>
          <a:lstStyle/>
          <a:p>
            <a:r>
              <a:rPr lang="en-US" sz="2800" dirty="0"/>
              <a:t>Issue 1: Multiple AMP Readers Performing Frame Exchanges with Tags Having Same ID </a:t>
            </a:r>
            <a:endParaRPr lang="en-US"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cxnSp>
        <p:nvCxnSpPr>
          <p:cNvPr id="6" name="Straight Connector 5">
            <a:extLst>
              <a:ext uri="{FF2B5EF4-FFF2-40B4-BE49-F238E27FC236}">
                <a16:creationId xmlns:a16="http://schemas.microsoft.com/office/drawing/2014/main" id="{E557496F-A1D7-A888-953B-7647F57B3BFE}"/>
              </a:ext>
            </a:extLst>
          </p:cNvPr>
          <p:cNvCxnSpPr>
            <a:cxnSpLocks/>
          </p:cNvCxnSpPr>
          <p:nvPr/>
        </p:nvCxnSpPr>
        <p:spPr>
          <a:xfrm flipV="1">
            <a:off x="457200" y="4409377"/>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6FE983B6-D5C4-C511-E633-ACD1D5928A9E}"/>
              </a:ext>
            </a:extLst>
          </p:cNvPr>
          <p:cNvSpPr txBox="1"/>
          <p:nvPr/>
        </p:nvSpPr>
        <p:spPr>
          <a:xfrm>
            <a:off x="683373" y="3454540"/>
            <a:ext cx="523738" cy="311797"/>
          </a:xfrm>
          <a:prstGeom prst="rect">
            <a:avLst/>
          </a:prstGeom>
          <a:noFill/>
        </p:spPr>
        <p:txBody>
          <a:bodyPr wrap="none" lIns="91440" tIns="45720" rIns="91440" rtlCol="0" anchor="t">
            <a:noAutofit/>
          </a:bodyPr>
          <a:lstStyle/>
          <a:p>
            <a:r>
              <a:rPr lang="en-US" sz="700" dirty="0"/>
              <a:t>Reader 1 Polling Tag</a:t>
            </a:r>
            <a:endParaRPr lang="en-US" sz="700" dirty="0">
              <a:solidFill>
                <a:schemeClr val="tx1"/>
              </a:solidFill>
            </a:endParaRPr>
          </a:p>
        </p:txBody>
      </p:sp>
      <p:cxnSp>
        <p:nvCxnSpPr>
          <p:cNvPr id="68" name="Straight Arrow Connector 67">
            <a:extLst>
              <a:ext uri="{FF2B5EF4-FFF2-40B4-BE49-F238E27FC236}">
                <a16:creationId xmlns:a16="http://schemas.microsoft.com/office/drawing/2014/main" id="{3CCDED85-B020-73C2-F785-FC6893FBC030}"/>
              </a:ext>
            </a:extLst>
          </p:cNvPr>
          <p:cNvCxnSpPr>
            <a:cxnSpLocks/>
          </p:cNvCxnSpPr>
          <p:nvPr/>
        </p:nvCxnSpPr>
        <p:spPr>
          <a:xfrm>
            <a:off x="1079710" y="3658111"/>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E12F06FF-837A-5BD6-025A-202B6AABE78B}"/>
              </a:ext>
            </a:extLst>
          </p:cNvPr>
          <p:cNvCxnSpPr>
            <a:cxnSpLocks/>
          </p:cNvCxnSpPr>
          <p:nvPr/>
        </p:nvCxnSpPr>
        <p:spPr>
          <a:xfrm flipH="1" flipV="1">
            <a:off x="1953536" y="3658111"/>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3E930E7-FF02-63CA-3C7B-53BAF8A6E254}"/>
              </a:ext>
            </a:extLst>
          </p:cNvPr>
          <p:cNvSpPr txBox="1"/>
          <p:nvPr/>
        </p:nvSpPr>
        <p:spPr>
          <a:xfrm>
            <a:off x="1603448" y="3412883"/>
            <a:ext cx="959688" cy="311797"/>
          </a:xfrm>
          <a:prstGeom prst="rect">
            <a:avLst/>
          </a:prstGeom>
          <a:noFill/>
        </p:spPr>
        <p:txBody>
          <a:bodyPr wrap="none" lIns="91440" tIns="45720" rIns="91440" rtlCol="0" anchor="t">
            <a:noAutofit/>
          </a:bodyPr>
          <a:lstStyle/>
          <a:p>
            <a:r>
              <a:rPr lang="en-US" sz="700" dirty="0"/>
              <a:t>Tag1 with ID N</a:t>
            </a:r>
          </a:p>
          <a:p>
            <a:r>
              <a:rPr lang="en-US" sz="700" dirty="0"/>
              <a:t>Responding with EPC </a:t>
            </a:r>
            <a:endParaRPr lang="en-US" sz="700" dirty="0">
              <a:solidFill>
                <a:schemeClr val="tx1"/>
              </a:solidFill>
            </a:endParaRPr>
          </a:p>
        </p:txBody>
      </p:sp>
      <p:sp>
        <p:nvSpPr>
          <p:cNvPr id="72" name="TextBox 71">
            <a:extLst>
              <a:ext uri="{FF2B5EF4-FFF2-40B4-BE49-F238E27FC236}">
                <a16:creationId xmlns:a16="http://schemas.microsoft.com/office/drawing/2014/main" id="{5F8CC169-723C-3A2C-8502-716F965982CE}"/>
              </a:ext>
            </a:extLst>
          </p:cNvPr>
          <p:cNvSpPr txBox="1"/>
          <p:nvPr/>
        </p:nvSpPr>
        <p:spPr>
          <a:xfrm>
            <a:off x="1355049" y="4818213"/>
            <a:ext cx="598487" cy="311797"/>
          </a:xfrm>
          <a:prstGeom prst="rect">
            <a:avLst/>
          </a:prstGeom>
          <a:noFill/>
        </p:spPr>
        <p:txBody>
          <a:bodyPr wrap="none" lIns="91440" tIns="45720" rIns="91440" rtlCol="0" anchor="t">
            <a:noAutofit/>
          </a:bodyPr>
          <a:lstStyle/>
          <a:p>
            <a:r>
              <a:rPr lang="en-US" sz="700" dirty="0"/>
              <a:t>TXOP 1</a:t>
            </a:r>
            <a:endParaRPr lang="en-US" sz="700" dirty="0">
              <a:solidFill>
                <a:schemeClr val="tx1"/>
              </a:solidFill>
            </a:endParaRPr>
          </a:p>
        </p:txBody>
      </p:sp>
      <p:sp>
        <p:nvSpPr>
          <p:cNvPr id="74" name="Right Brace 73">
            <a:extLst>
              <a:ext uri="{FF2B5EF4-FFF2-40B4-BE49-F238E27FC236}">
                <a16:creationId xmlns:a16="http://schemas.microsoft.com/office/drawing/2014/main" id="{B6B18046-C79E-2E42-D93A-99729A4A20E0}"/>
              </a:ext>
            </a:extLst>
          </p:cNvPr>
          <p:cNvSpPr/>
          <p:nvPr/>
        </p:nvSpPr>
        <p:spPr bwMode="auto">
          <a:xfrm rot="5400000">
            <a:off x="1413848"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5" name="TextBox 74">
            <a:extLst>
              <a:ext uri="{FF2B5EF4-FFF2-40B4-BE49-F238E27FC236}">
                <a16:creationId xmlns:a16="http://schemas.microsoft.com/office/drawing/2014/main" id="{F107C361-CA20-793E-4EC3-850D6B241252}"/>
              </a:ext>
            </a:extLst>
          </p:cNvPr>
          <p:cNvSpPr txBox="1"/>
          <p:nvPr/>
        </p:nvSpPr>
        <p:spPr>
          <a:xfrm>
            <a:off x="2779819" y="3454540"/>
            <a:ext cx="523738" cy="311797"/>
          </a:xfrm>
          <a:prstGeom prst="rect">
            <a:avLst/>
          </a:prstGeom>
          <a:noFill/>
        </p:spPr>
        <p:txBody>
          <a:bodyPr wrap="none" lIns="91440" tIns="45720" rIns="91440" rtlCol="0" anchor="t">
            <a:noAutofit/>
          </a:bodyPr>
          <a:lstStyle/>
          <a:p>
            <a:r>
              <a:rPr lang="en-US" sz="700" dirty="0"/>
              <a:t>Reader 2 Polling Tag</a:t>
            </a:r>
            <a:endParaRPr lang="en-US" sz="700" dirty="0">
              <a:solidFill>
                <a:schemeClr val="tx1"/>
              </a:solidFill>
            </a:endParaRPr>
          </a:p>
        </p:txBody>
      </p:sp>
      <p:cxnSp>
        <p:nvCxnSpPr>
          <p:cNvPr id="76" name="Straight Arrow Connector 75">
            <a:extLst>
              <a:ext uri="{FF2B5EF4-FFF2-40B4-BE49-F238E27FC236}">
                <a16:creationId xmlns:a16="http://schemas.microsoft.com/office/drawing/2014/main" id="{13D4E8B7-C776-6948-38A7-7477E5DB0583}"/>
              </a:ext>
            </a:extLst>
          </p:cNvPr>
          <p:cNvCxnSpPr>
            <a:cxnSpLocks/>
          </p:cNvCxnSpPr>
          <p:nvPr/>
        </p:nvCxnSpPr>
        <p:spPr>
          <a:xfrm>
            <a:off x="3176156" y="3658111"/>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A14374D0-0C6B-0EC1-41F7-4E34C457E4DE}"/>
              </a:ext>
            </a:extLst>
          </p:cNvPr>
          <p:cNvCxnSpPr>
            <a:cxnSpLocks/>
          </p:cNvCxnSpPr>
          <p:nvPr/>
        </p:nvCxnSpPr>
        <p:spPr>
          <a:xfrm flipH="1" flipV="1">
            <a:off x="4049982" y="3658111"/>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AFF11C12-A5C8-3683-CEEC-9C5F0E9801B7}"/>
              </a:ext>
            </a:extLst>
          </p:cNvPr>
          <p:cNvSpPr txBox="1"/>
          <p:nvPr/>
        </p:nvSpPr>
        <p:spPr>
          <a:xfrm>
            <a:off x="3699894" y="3412883"/>
            <a:ext cx="959688" cy="311797"/>
          </a:xfrm>
          <a:prstGeom prst="rect">
            <a:avLst/>
          </a:prstGeom>
          <a:noFill/>
        </p:spPr>
        <p:txBody>
          <a:bodyPr wrap="none" lIns="91440" tIns="45720" rIns="91440" rtlCol="0" anchor="t">
            <a:noAutofit/>
          </a:bodyPr>
          <a:lstStyle/>
          <a:p>
            <a:r>
              <a:rPr lang="en-US" sz="700" dirty="0"/>
              <a:t>Tag 2with ID N</a:t>
            </a:r>
          </a:p>
          <a:p>
            <a:r>
              <a:rPr lang="en-US" sz="700" dirty="0"/>
              <a:t>Responding with EPC </a:t>
            </a:r>
            <a:endParaRPr lang="en-US" sz="700" dirty="0">
              <a:solidFill>
                <a:schemeClr val="tx1"/>
              </a:solidFill>
            </a:endParaRPr>
          </a:p>
        </p:txBody>
      </p:sp>
      <p:sp>
        <p:nvSpPr>
          <p:cNvPr id="79" name="TextBox 78">
            <a:extLst>
              <a:ext uri="{FF2B5EF4-FFF2-40B4-BE49-F238E27FC236}">
                <a16:creationId xmlns:a16="http://schemas.microsoft.com/office/drawing/2014/main" id="{11197B33-594C-4B8E-5796-FC32DE445E34}"/>
              </a:ext>
            </a:extLst>
          </p:cNvPr>
          <p:cNvSpPr txBox="1"/>
          <p:nvPr/>
        </p:nvSpPr>
        <p:spPr>
          <a:xfrm>
            <a:off x="3451495" y="4818213"/>
            <a:ext cx="598487" cy="311797"/>
          </a:xfrm>
          <a:prstGeom prst="rect">
            <a:avLst/>
          </a:prstGeom>
          <a:noFill/>
        </p:spPr>
        <p:txBody>
          <a:bodyPr wrap="none" lIns="91440" tIns="45720" rIns="91440" rtlCol="0" anchor="t">
            <a:noAutofit/>
          </a:bodyPr>
          <a:lstStyle/>
          <a:p>
            <a:r>
              <a:rPr lang="en-US" sz="700" dirty="0"/>
              <a:t>TXOP 2</a:t>
            </a:r>
            <a:endParaRPr lang="en-US" sz="700" dirty="0">
              <a:solidFill>
                <a:schemeClr val="tx1"/>
              </a:solidFill>
            </a:endParaRPr>
          </a:p>
        </p:txBody>
      </p:sp>
      <p:sp>
        <p:nvSpPr>
          <p:cNvPr id="80" name="Right Brace 79">
            <a:extLst>
              <a:ext uri="{FF2B5EF4-FFF2-40B4-BE49-F238E27FC236}">
                <a16:creationId xmlns:a16="http://schemas.microsoft.com/office/drawing/2014/main" id="{AEA49022-1F6F-24C6-06CC-D3DCD8CF9326}"/>
              </a:ext>
            </a:extLst>
          </p:cNvPr>
          <p:cNvSpPr/>
          <p:nvPr/>
        </p:nvSpPr>
        <p:spPr bwMode="auto">
          <a:xfrm rot="5400000">
            <a:off x="3510294"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1" name="TextBox 80">
            <a:extLst>
              <a:ext uri="{FF2B5EF4-FFF2-40B4-BE49-F238E27FC236}">
                <a16:creationId xmlns:a16="http://schemas.microsoft.com/office/drawing/2014/main" id="{2FC1C286-E2CE-00F7-EA7E-4A60DDC4B801}"/>
              </a:ext>
            </a:extLst>
          </p:cNvPr>
          <p:cNvSpPr txBox="1"/>
          <p:nvPr/>
        </p:nvSpPr>
        <p:spPr>
          <a:xfrm>
            <a:off x="5248697" y="4818213"/>
            <a:ext cx="598487" cy="311797"/>
          </a:xfrm>
          <a:prstGeom prst="rect">
            <a:avLst/>
          </a:prstGeom>
          <a:noFill/>
        </p:spPr>
        <p:txBody>
          <a:bodyPr wrap="none" lIns="91440" tIns="45720" rIns="91440" rtlCol="0" anchor="t">
            <a:noAutofit/>
          </a:bodyPr>
          <a:lstStyle/>
          <a:p>
            <a:r>
              <a:rPr lang="en-US" sz="700" dirty="0"/>
              <a:t>TXOP 3</a:t>
            </a:r>
            <a:endParaRPr lang="en-US" sz="700" dirty="0">
              <a:solidFill>
                <a:schemeClr val="tx1"/>
              </a:solidFill>
            </a:endParaRPr>
          </a:p>
        </p:txBody>
      </p:sp>
      <p:sp>
        <p:nvSpPr>
          <p:cNvPr id="82" name="Right Brace 81">
            <a:extLst>
              <a:ext uri="{FF2B5EF4-FFF2-40B4-BE49-F238E27FC236}">
                <a16:creationId xmlns:a16="http://schemas.microsoft.com/office/drawing/2014/main" id="{5B88AAAA-976F-B505-CDD1-3A9C99DA0B91}"/>
              </a:ext>
            </a:extLst>
          </p:cNvPr>
          <p:cNvSpPr/>
          <p:nvPr/>
        </p:nvSpPr>
        <p:spPr bwMode="auto">
          <a:xfrm rot="5400000">
            <a:off x="5307496"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3" name="TextBox 82">
            <a:extLst>
              <a:ext uri="{FF2B5EF4-FFF2-40B4-BE49-F238E27FC236}">
                <a16:creationId xmlns:a16="http://schemas.microsoft.com/office/drawing/2014/main" id="{64EBCA00-54BB-9566-E325-E081305F39FA}"/>
              </a:ext>
            </a:extLst>
          </p:cNvPr>
          <p:cNvSpPr txBox="1"/>
          <p:nvPr/>
        </p:nvSpPr>
        <p:spPr>
          <a:xfrm>
            <a:off x="4700191" y="3303306"/>
            <a:ext cx="776512" cy="311797"/>
          </a:xfrm>
          <a:prstGeom prst="rect">
            <a:avLst/>
          </a:prstGeom>
          <a:noFill/>
        </p:spPr>
        <p:txBody>
          <a:bodyPr wrap="none" lIns="91440" tIns="45720" rIns="91440" rtlCol="0" anchor="t">
            <a:noAutofit/>
          </a:bodyPr>
          <a:lstStyle/>
          <a:p>
            <a:r>
              <a:rPr lang="en-US" sz="700" dirty="0"/>
              <a:t>Reader 2 writing </a:t>
            </a:r>
          </a:p>
          <a:p>
            <a:r>
              <a:rPr lang="en-US" sz="700" dirty="0"/>
              <a:t>info to Tag2</a:t>
            </a:r>
            <a:endParaRPr lang="en-US" sz="700" dirty="0">
              <a:solidFill>
                <a:schemeClr val="tx1"/>
              </a:solidFill>
            </a:endParaRPr>
          </a:p>
        </p:txBody>
      </p:sp>
      <p:cxnSp>
        <p:nvCxnSpPr>
          <p:cNvPr id="84" name="Straight Arrow Connector 83">
            <a:extLst>
              <a:ext uri="{FF2B5EF4-FFF2-40B4-BE49-F238E27FC236}">
                <a16:creationId xmlns:a16="http://schemas.microsoft.com/office/drawing/2014/main" id="{432BC9BA-74D4-5068-002C-96C8BB63FA69}"/>
              </a:ext>
            </a:extLst>
          </p:cNvPr>
          <p:cNvCxnSpPr>
            <a:cxnSpLocks/>
          </p:cNvCxnSpPr>
          <p:nvPr/>
        </p:nvCxnSpPr>
        <p:spPr>
          <a:xfrm>
            <a:off x="4993574" y="3618019"/>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6B38C768-13A4-5CF7-A276-17975A93CC8F}"/>
              </a:ext>
            </a:extLst>
          </p:cNvPr>
          <p:cNvCxnSpPr>
            <a:cxnSpLocks/>
          </p:cNvCxnSpPr>
          <p:nvPr/>
        </p:nvCxnSpPr>
        <p:spPr>
          <a:xfrm flipH="1" flipV="1">
            <a:off x="5867400" y="3618019"/>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B123B45B-9056-7260-0439-5006F0FDA5B8}"/>
              </a:ext>
            </a:extLst>
          </p:cNvPr>
          <p:cNvSpPr txBox="1"/>
          <p:nvPr/>
        </p:nvSpPr>
        <p:spPr>
          <a:xfrm>
            <a:off x="5517312" y="3372791"/>
            <a:ext cx="959688" cy="311797"/>
          </a:xfrm>
          <a:prstGeom prst="rect">
            <a:avLst/>
          </a:prstGeom>
          <a:noFill/>
        </p:spPr>
        <p:txBody>
          <a:bodyPr wrap="none" lIns="91440" tIns="45720" rIns="91440" rtlCol="0" anchor="t">
            <a:noAutofit/>
          </a:bodyPr>
          <a:lstStyle/>
          <a:p>
            <a:r>
              <a:rPr lang="en-US" sz="700" dirty="0"/>
              <a:t>Tag 1/2 with ID N</a:t>
            </a:r>
          </a:p>
          <a:p>
            <a:r>
              <a:rPr lang="en-US" sz="700" dirty="0"/>
              <a:t>Responding with EPC </a:t>
            </a:r>
            <a:endParaRPr lang="en-US" sz="700" dirty="0">
              <a:solidFill>
                <a:schemeClr val="tx1"/>
              </a:solidFill>
            </a:endParaRPr>
          </a:p>
        </p:txBody>
      </p:sp>
    </p:spTree>
    <p:extLst>
      <p:ext uri="{BB962C8B-B14F-4D97-AF65-F5344CB8AC3E}">
        <p14:creationId xmlns:p14="http://schemas.microsoft.com/office/powerpoint/2010/main" val="746200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dirty="0"/>
              <a:t>Tag Identification Flag for Multiple TXOPs</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66800"/>
            <a:ext cx="9144000" cy="5250850"/>
          </a:xfrm>
        </p:spPr>
        <p:txBody>
          <a:bodyPr/>
          <a:lstStyle/>
          <a:p>
            <a:r>
              <a:rPr lang="en-US" sz="1600" dirty="0"/>
              <a:t>Each AMP tag has a flag called Tag Identification Flag (EPC Sent flag).</a:t>
            </a:r>
          </a:p>
          <a:p>
            <a:r>
              <a:rPr lang="en-US" sz="1600" dirty="0"/>
              <a:t>Each time a broadcast Trigger is received by an AMP tag with its Tag Identification Flag to 1, the tag sets its Tag Identification Flag to 0.</a:t>
            </a:r>
          </a:p>
          <a:p>
            <a:r>
              <a:rPr lang="en-US" sz="1600" dirty="0"/>
              <a:t>Ext End may be used by the reader to a tag for the tag to set its Tag Identification Flag to 0.</a:t>
            </a:r>
          </a:p>
          <a:p>
            <a:r>
              <a:rPr lang="en-US" sz="1600" dirty="0"/>
              <a:t>In the first TXOP performing the information exchange with an AMP TAG, the AMP reader acquire the tag’s ID.</a:t>
            </a:r>
          </a:p>
          <a:p>
            <a:pPr lvl="1"/>
            <a:r>
              <a:rPr lang="en-US" sz="1600" dirty="0"/>
              <a:t>The tag sets its Tag Identification Flag to 1.</a:t>
            </a:r>
          </a:p>
          <a:p>
            <a:r>
              <a:rPr lang="en-US" sz="1600" dirty="0"/>
              <a:t>An AMP tag with Tag Identification Flag equal to 1 receives a unicast Trigger/Write addressed to it will send the response/Ack.</a:t>
            </a:r>
          </a:p>
          <a:p>
            <a:r>
              <a:rPr lang="en-US" sz="1600" dirty="0"/>
              <a:t>An AMP tag with Tag Identification Flag equal to 0 receives a unicast Trigger addressed to it will not send the response.</a:t>
            </a:r>
          </a:p>
          <a:p>
            <a:pPr lvl="1"/>
            <a:r>
              <a:rPr lang="en-US" sz="1600" dirty="0"/>
              <a:t>This may happen since two tags have the same STA ID (CRC code).</a:t>
            </a:r>
          </a:p>
          <a:p>
            <a:r>
              <a:rPr lang="en-US" sz="1600" dirty="0">
                <a:solidFill>
                  <a:schemeClr val="bg1">
                    <a:lumMod val="85000"/>
                  </a:schemeClr>
                </a:solidFill>
              </a:rPr>
              <a:t>An AMP reader will execute the following </a:t>
            </a:r>
          </a:p>
          <a:p>
            <a:pPr lvl="1"/>
            <a:r>
              <a:rPr lang="en-US" sz="1600" dirty="0">
                <a:solidFill>
                  <a:schemeClr val="bg1">
                    <a:lumMod val="85000"/>
                  </a:schemeClr>
                </a:solidFill>
              </a:rPr>
              <a:t>If the following are true</a:t>
            </a:r>
          </a:p>
          <a:p>
            <a:pPr lvl="2"/>
            <a:r>
              <a:rPr lang="en-US" dirty="0">
                <a:solidFill>
                  <a:schemeClr val="bg1">
                    <a:lumMod val="85000"/>
                  </a:schemeClr>
                </a:solidFill>
              </a:rPr>
              <a:t>the AMP reader detects a 11bp PPDU,</a:t>
            </a:r>
          </a:p>
          <a:p>
            <a:pPr lvl="2"/>
            <a:r>
              <a:rPr lang="en-US" dirty="0">
                <a:solidFill>
                  <a:schemeClr val="bg1">
                    <a:lumMod val="85000"/>
                  </a:schemeClr>
                </a:solidFill>
              </a:rPr>
              <a:t>the AMP reader is trying to continue the information exchanges with an AMP tag from which it acquires the EPC. </a:t>
            </a:r>
          </a:p>
          <a:p>
            <a:pPr lvl="1"/>
            <a:r>
              <a:rPr lang="en-US" sz="1600" dirty="0">
                <a:solidFill>
                  <a:schemeClr val="bg1">
                    <a:lumMod val="85000"/>
                  </a:schemeClr>
                </a:solidFill>
              </a:rPr>
              <a:t>Then, the AMP reader will stop the further frame exchanges with AMP tag.</a:t>
            </a:r>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spTree>
    <p:extLst>
      <p:ext uri="{BB962C8B-B14F-4D97-AF65-F5344CB8AC3E}">
        <p14:creationId xmlns:p14="http://schemas.microsoft.com/office/powerpoint/2010/main" val="1405670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sz="2800" dirty="0"/>
              <a:t>Information Exchange Example 1</a:t>
            </a:r>
            <a:endParaRPr lang="en-US" dirty="0"/>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80700"/>
            <a:ext cx="9144000" cy="824300"/>
          </a:xfrm>
        </p:spPr>
        <p:txBody>
          <a:bodyPr/>
          <a:lstStyle/>
          <a:p>
            <a:r>
              <a:rPr lang="en-US" sz="1600" dirty="0"/>
              <a:t>Tag Identification Flag is not used when a single TXOP is enough for the information exchange. </a:t>
            </a:r>
            <a:endParaRPr lang="en-US" sz="14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cxnSp>
        <p:nvCxnSpPr>
          <p:cNvPr id="6" name="Straight Connector 5">
            <a:extLst>
              <a:ext uri="{FF2B5EF4-FFF2-40B4-BE49-F238E27FC236}">
                <a16:creationId xmlns:a16="http://schemas.microsoft.com/office/drawing/2014/main" id="{E557496F-A1D7-A888-953B-7647F57B3BFE}"/>
              </a:ext>
            </a:extLst>
          </p:cNvPr>
          <p:cNvCxnSpPr>
            <a:cxnSpLocks/>
          </p:cNvCxnSpPr>
          <p:nvPr/>
        </p:nvCxnSpPr>
        <p:spPr>
          <a:xfrm flipV="1">
            <a:off x="1175997" y="4772495"/>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E4C1648-7A50-909A-AD2A-5D2B0C622A31}"/>
              </a:ext>
            </a:extLst>
          </p:cNvPr>
          <p:cNvSpPr/>
          <p:nvPr/>
        </p:nvSpPr>
        <p:spPr>
          <a:xfrm>
            <a:off x="2035878" y="4529184"/>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CD0DB14B-5167-4161-0E38-F69344597617}"/>
              </a:ext>
            </a:extLst>
          </p:cNvPr>
          <p:cNvCxnSpPr>
            <a:cxnSpLocks/>
          </p:cNvCxnSpPr>
          <p:nvPr/>
        </p:nvCxnSpPr>
        <p:spPr>
          <a:xfrm>
            <a:off x="1690984" y="3287982"/>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9898303-49F8-4063-F93E-A2541FAB096A}"/>
              </a:ext>
            </a:extLst>
          </p:cNvPr>
          <p:cNvSpPr txBox="1"/>
          <p:nvPr/>
        </p:nvSpPr>
        <p:spPr>
          <a:xfrm>
            <a:off x="1297671" y="3086113"/>
            <a:ext cx="1073751" cy="193451"/>
          </a:xfrm>
          <a:prstGeom prst="rect">
            <a:avLst/>
          </a:prstGeom>
          <a:noFill/>
        </p:spPr>
        <p:txBody>
          <a:bodyPr wrap="none" lIns="91440" tIns="45720" rIns="91440" rtlCol="0" anchor="t">
            <a:noAutofit/>
          </a:bodyPr>
          <a:lstStyle/>
          <a:p>
            <a:r>
              <a:rPr lang="en-US" sz="700" dirty="0"/>
              <a:t>Query Command</a:t>
            </a:r>
            <a:endParaRPr lang="en-US" sz="700" dirty="0">
              <a:solidFill>
                <a:schemeClr val="tx1"/>
              </a:solidFill>
            </a:endParaRPr>
          </a:p>
        </p:txBody>
      </p:sp>
      <p:sp>
        <p:nvSpPr>
          <p:cNvPr id="11" name="TextBox 10">
            <a:extLst>
              <a:ext uri="{FF2B5EF4-FFF2-40B4-BE49-F238E27FC236}">
                <a16:creationId xmlns:a16="http://schemas.microsoft.com/office/drawing/2014/main" id="{B0F66FD4-A446-F71F-434B-47294F79C853}"/>
              </a:ext>
            </a:extLst>
          </p:cNvPr>
          <p:cNvSpPr txBox="1"/>
          <p:nvPr/>
        </p:nvSpPr>
        <p:spPr>
          <a:xfrm>
            <a:off x="2028540" y="4877058"/>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sp>
        <p:nvSpPr>
          <p:cNvPr id="12" name="TextBox 11">
            <a:extLst>
              <a:ext uri="{FF2B5EF4-FFF2-40B4-BE49-F238E27FC236}">
                <a16:creationId xmlns:a16="http://schemas.microsoft.com/office/drawing/2014/main" id="{D5179ABA-1927-8AB9-F305-7C73BEE2E57D}"/>
              </a:ext>
            </a:extLst>
          </p:cNvPr>
          <p:cNvSpPr txBox="1"/>
          <p:nvPr/>
        </p:nvSpPr>
        <p:spPr>
          <a:xfrm>
            <a:off x="2534211" y="4532906"/>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cxnSp>
        <p:nvCxnSpPr>
          <p:cNvPr id="13" name="Straight Connector 12">
            <a:extLst>
              <a:ext uri="{FF2B5EF4-FFF2-40B4-BE49-F238E27FC236}">
                <a16:creationId xmlns:a16="http://schemas.microsoft.com/office/drawing/2014/main" id="{E5ACD0A4-1B4D-9C71-9273-7569B720F7CA}"/>
              </a:ext>
            </a:extLst>
          </p:cNvPr>
          <p:cNvCxnSpPr>
            <a:cxnSpLocks/>
          </p:cNvCxnSpPr>
          <p:nvPr/>
        </p:nvCxnSpPr>
        <p:spPr>
          <a:xfrm>
            <a:off x="3277014"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F24DEC9-4756-C26A-144F-22F488121122}"/>
              </a:ext>
            </a:extLst>
          </p:cNvPr>
          <p:cNvCxnSpPr>
            <a:cxnSpLocks/>
          </p:cNvCxnSpPr>
          <p:nvPr/>
        </p:nvCxnSpPr>
        <p:spPr>
          <a:xfrm>
            <a:off x="3429414"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AD8A194-D52B-4385-D381-52B06A33AEF2}"/>
              </a:ext>
            </a:extLst>
          </p:cNvPr>
          <p:cNvCxnSpPr>
            <a:cxnSpLocks/>
          </p:cNvCxnSpPr>
          <p:nvPr/>
        </p:nvCxnSpPr>
        <p:spPr>
          <a:xfrm>
            <a:off x="3581814"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1C8CB21-9A7A-E8A4-C46A-6DCE5707A5D3}"/>
              </a:ext>
            </a:extLst>
          </p:cNvPr>
          <p:cNvCxnSpPr>
            <a:cxnSpLocks/>
          </p:cNvCxnSpPr>
          <p:nvPr/>
        </p:nvCxnSpPr>
        <p:spPr>
          <a:xfrm>
            <a:off x="3581802"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FA144A4-7952-2191-2775-9C12C65C36E5}"/>
              </a:ext>
            </a:extLst>
          </p:cNvPr>
          <p:cNvCxnSpPr>
            <a:cxnSpLocks/>
          </p:cNvCxnSpPr>
          <p:nvPr/>
        </p:nvCxnSpPr>
        <p:spPr>
          <a:xfrm>
            <a:off x="3734202"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71F3919-354C-C62D-BA40-25873D793E14}"/>
              </a:ext>
            </a:extLst>
          </p:cNvPr>
          <p:cNvCxnSpPr>
            <a:cxnSpLocks/>
          </p:cNvCxnSpPr>
          <p:nvPr/>
        </p:nvCxnSpPr>
        <p:spPr>
          <a:xfrm>
            <a:off x="4583939"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10B210E-156F-D7D7-1242-30D184582D36}"/>
              </a:ext>
            </a:extLst>
          </p:cNvPr>
          <p:cNvCxnSpPr>
            <a:cxnSpLocks/>
          </p:cNvCxnSpPr>
          <p:nvPr/>
        </p:nvCxnSpPr>
        <p:spPr>
          <a:xfrm>
            <a:off x="4888739"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5FABCD3-E14D-56E9-7FA3-B75917326B3C}"/>
              </a:ext>
            </a:extLst>
          </p:cNvPr>
          <p:cNvCxnSpPr>
            <a:cxnSpLocks/>
          </p:cNvCxnSpPr>
          <p:nvPr/>
        </p:nvCxnSpPr>
        <p:spPr>
          <a:xfrm>
            <a:off x="4888727"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595065E-8963-6DEB-CCF0-35F8E93DD342}"/>
              </a:ext>
            </a:extLst>
          </p:cNvPr>
          <p:cNvCxnSpPr>
            <a:cxnSpLocks/>
          </p:cNvCxnSpPr>
          <p:nvPr/>
        </p:nvCxnSpPr>
        <p:spPr>
          <a:xfrm>
            <a:off x="5041127"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979C05B-73C0-0850-3A79-52FA526274B5}"/>
              </a:ext>
            </a:extLst>
          </p:cNvPr>
          <p:cNvCxnSpPr>
            <a:cxnSpLocks/>
          </p:cNvCxnSpPr>
          <p:nvPr/>
        </p:nvCxnSpPr>
        <p:spPr>
          <a:xfrm>
            <a:off x="5193527"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84D960-D9C7-8116-12FA-F098DB35877C}"/>
              </a:ext>
            </a:extLst>
          </p:cNvPr>
          <p:cNvCxnSpPr>
            <a:cxnSpLocks/>
          </p:cNvCxnSpPr>
          <p:nvPr/>
        </p:nvCxnSpPr>
        <p:spPr>
          <a:xfrm>
            <a:off x="5345927"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4634769-F307-EF55-3C3A-67CDCAF9B411}"/>
              </a:ext>
            </a:extLst>
          </p:cNvPr>
          <p:cNvCxnSpPr>
            <a:cxnSpLocks/>
          </p:cNvCxnSpPr>
          <p:nvPr/>
        </p:nvCxnSpPr>
        <p:spPr>
          <a:xfrm>
            <a:off x="5345950"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6EEA1CA-FFC9-8951-5395-252912FB9ECF}"/>
              </a:ext>
            </a:extLst>
          </p:cNvPr>
          <p:cNvCxnSpPr>
            <a:cxnSpLocks/>
          </p:cNvCxnSpPr>
          <p:nvPr/>
        </p:nvCxnSpPr>
        <p:spPr>
          <a:xfrm>
            <a:off x="5498350"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510FCA0-09AB-50F9-B266-7E36160233FF}"/>
              </a:ext>
            </a:extLst>
          </p:cNvPr>
          <p:cNvCxnSpPr>
            <a:cxnSpLocks/>
          </p:cNvCxnSpPr>
          <p:nvPr/>
        </p:nvCxnSpPr>
        <p:spPr>
          <a:xfrm>
            <a:off x="5650750"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997F7A5-875E-BFB4-07C1-4F3CC95CDE94}"/>
              </a:ext>
            </a:extLst>
          </p:cNvPr>
          <p:cNvCxnSpPr>
            <a:cxnSpLocks/>
          </p:cNvCxnSpPr>
          <p:nvPr/>
        </p:nvCxnSpPr>
        <p:spPr>
          <a:xfrm>
            <a:off x="5803150"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8DE0376-E54F-CEA2-7798-78D28202A1D6}"/>
              </a:ext>
            </a:extLst>
          </p:cNvPr>
          <p:cNvCxnSpPr>
            <a:cxnSpLocks/>
          </p:cNvCxnSpPr>
          <p:nvPr/>
        </p:nvCxnSpPr>
        <p:spPr>
          <a:xfrm>
            <a:off x="5803138"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32E08-69E1-027E-25F2-8474D3E5649A}"/>
              </a:ext>
            </a:extLst>
          </p:cNvPr>
          <p:cNvCxnSpPr>
            <a:cxnSpLocks/>
          </p:cNvCxnSpPr>
          <p:nvPr/>
        </p:nvCxnSpPr>
        <p:spPr>
          <a:xfrm>
            <a:off x="5955538" y="453266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5CC3FE15-AD65-181B-149F-57B19777D173}"/>
              </a:ext>
            </a:extLst>
          </p:cNvPr>
          <p:cNvSpPr txBox="1"/>
          <p:nvPr/>
        </p:nvSpPr>
        <p:spPr>
          <a:xfrm>
            <a:off x="2935533" y="4126429"/>
            <a:ext cx="458313" cy="315053"/>
          </a:xfrm>
          <a:prstGeom prst="rect">
            <a:avLst/>
          </a:prstGeom>
          <a:noFill/>
        </p:spPr>
        <p:txBody>
          <a:bodyPr wrap="none" lIns="91440" tIns="45720" rIns="91440" rtlCol="0" anchor="t">
            <a:noAutofit/>
          </a:bodyPr>
          <a:lstStyle/>
          <a:p>
            <a:r>
              <a:rPr lang="en-US" sz="700" dirty="0">
                <a:solidFill>
                  <a:schemeClr val="tx1"/>
                </a:solidFill>
              </a:rPr>
              <a:t>Random </a:t>
            </a:r>
          </a:p>
          <a:p>
            <a:r>
              <a:rPr lang="en-US" sz="700" dirty="0">
                <a:solidFill>
                  <a:schemeClr val="tx1"/>
                </a:solidFill>
              </a:rPr>
              <a:t>Trigger</a:t>
            </a:r>
          </a:p>
        </p:txBody>
      </p:sp>
      <p:sp>
        <p:nvSpPr>
          <p:cNvPr id="31" name="TextBox 30">
            <a:extLst>
              <a:ext uri="{FF2B5EF4-FFF2-40B4-BE49-F238E27FC236}">
                <a16:creationId xmlns:a16="http://schemas.microsoft.com/office/drawing/2014/main" id="{7A052B37-26EB-C00B-1B51-FE0825F92DE6}"/>
              </a:ext>
            </a:extLst>
          </p:cNvPr>
          <p:cNvSpPr txBox="1"/>
          <p:nvPr/>
        </p:nvSpPr>
        <p:spPr>
          <a:xfrm>
            <a:off x="3406704" y="5078472"/>
            <a:ext cx="458313" cy="315053"/>
          </a:xfrm>
          <a:prstGeom prst="rect">
            <a:avLst/>
          </a:prstGeom>
          <a:noFill/>
        </p:spPr>
        <p:txBody>
          <a:bodyPr wrap="none" lIns="91440" tIns="45720" rIns="91440" rtlCol="0" anchor="t">
            <a:noAutofit/>
          </a:bodyPr>
          <a:lstStyle/>
          <a:p>
            <a:r>
              <a:rPr lang="en-US" sz="700" dirty="0">
                <a:solidFill>
                  <a:schemeClr val="tx1"/>
                </a:solidFill>
              </a:rPr>
              <a:t>Frame with STA ID</a:t>
            </a:r>
          </a:p>
          <a:p>
            <a:r>
              <a:rPr lang="en-US" sz="700" dirty="0"/>
              <a:t>(CRC code)</a:t>
            </a:r>
            <a:endParaRPr lang="en-US" sz="700" dirty="0">
              <a:solidFill>
                <a:schemeClr val="tx1"/>
              </a:solidFill>
            </a:endParaRPr>
          </a:p>
        </p:txBody>
      </p:sp>
      <p:sp>
        <p:nvSpPr>
          <p:cNvPr id="32" name="TextBox 31">
            <a:extLst>
              <a:ext uri="{FF2B5EF4-FFF2-40B4-BE49-F238E27FC236}">
                <a16:creationId xmlns:a16="http://schemas.microsoft.com/office/drawing/2014/main" id="{07C72DB5-1E61-4B0D-7B5B-FE2F40521225}"/>
              </a:ext>
            </a:extLst>
          </p:cNvPr>
          <p:cNvSpPr txBox="1"/>
          <p:nvPr/>
        </p:nvSpPr>
        <p:spPr>
          <a:xfrm>
            <a:off x="4511641" y="4108788"/>
            <a:ext cx="458313" cy="315053"/>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(Query)</a:t>
            </a:r>
            <a:endParaRPr lang="en-US" sz="700" dirty="0">
              <a:solidFill>
                <a:schemeClr val="tx1"/>
              </a:solidFill>
            </a:endParaRPr>
          </a:p>
        </p:txBody>
      </p:sp>
      <p:sp>
        <p:nvSpPr>
          <p:cNvPr id="33" name="TextBox 32">
            <a:extLst>
              <a:ext uri="{FF2B5EF4-FFF2-40B4-BE49-F238E27FC236}">
                <a16:creationId xmlns:a16="http://schemas.microsoft.com/office/drawing/2014/main" id="{91B6D022-EA4B-425F-C6D5-77C6797D8652}"/>
              </a:ext>
            </a:extLst>
          </p:cNvPr>
          <p:cNvSpPr txBox="1"/>
          <p:nvPr/>
        </p:nvSpPr>
        <p:spPr>
          <a:xfrm>
            <a:off x="5192437" y="5068835"/>
            <a:ext cx="458313" cy="315053"/>
          </a:xfrm>
          <a:prstGeom prst="rect">
            <a:avLst/>
          </a:prstGeom>
          <a:noFill/>
        </p:spPr>
        <p:txBody>
          <a:bodyPr wrap="none" lIns="91440" tIns="45720" rIns="91440" rtlCol="0" anchor="t">
            <a:noAutofit/>
          </a:bodyPr>
          <a:lstStyle/>
          <a:p>
            <a:r>
              <a:rPr lang="en-US" sz="700" dirty="0">
                <a:solidFill>
                  <a:schemeClr val="tx1"/>
                </a:solidFill>
              </a:rPr>
              <a:t>Frame (EPC)</a:t>
            </a:r>
          </a:p>
        </p:txBody>
      </p:sp>
      <p:cxnSp>
        <p:nvCxnSpPr>
          <p:cNvPr id="34" name="Straight Arrow Connector 33">
            <a:extLst>
              <a:ext uri="{FF2B5EF4-FFF2-40B4-BE49-F238E27FC236}">
                <a16:creationId xmlns:a16="http://schemas.microsoft.com/office/drawing/2014/main" id="{66B0F86B-D8AF-97F6-2A32-D845D5467D28}"/>
              </a:ext>
            </a:extLst>
          </p:cNvPr>
          <p:cNvCxnSpPr>
            <a:cxnSpLocks/>
          </p:cNvCxnSpPr>
          <p:nvPr/>
        </p:nvCxnSpPr>
        <p:spPr>
          <a:xfrm>
            <a:off x="6644107" y="3287982"/>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074D7F2F-0F0A-7C08-125E-55043A42F878}"/>
              </a:ext>
            </a:extLst>
          </p:cNvPr>
          <p:cNvSpPr txBox="1"/>
          <p:nvPr/>
        </p:nvSpPr>
        <p:spPr>
          <a:xfrm>
            <a:off x="6466579" y="3102926"/>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cxnSp>
        <p:nvCxnSpPr>
          <p:cNvPr id="36" name="Straight Connector 35">
            <a:extLst>
              <a:ext uri="{FF2B5EF4-FFF2-40B4-BE49-F238E27FC236}">
                <a16:creationId xmlns:a16="http://schemas.microsoft.com/office/drawing/2014/main" id="{18C1E182-C8C7-15E1-0E85-BD8E1648099E}"/>
              </a:ext>
            </a:extLst>
          </p:cNvPr>
          <p:cNvCxnSpPr>
            <a:cxnSpLocks/>
          </p:cNvCxnSpPr>
          <p:nvPr/>
        </p:nvCxnSpPr>
        <p:spPr>
          <a:xfrm flipV="1">
            <a:off x="2330476" y="3929697"/>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809DE703-4C9D-6B6D-CF5A-E8FC0CB93124}"/>
              </a:ext>
            </a:extLst>
          </p:cNvPr>
          <p:cNvCxnSpPr>
            <a:cxnSpLocks/>
          </p:cNvCxnSpPr>
          <p:nvPr/>
        </p:nvCxnSpPr>
        <p:spPr>
          <a:xfrm>
            <a:off x="2326183" y="3943960"/>
            <a:ext cx="5975691" cy="25585"/>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01EF01B6-5436-F4EC-8FBF-8779BEA7D5E3}"/>
              </a:ext>
            </a:extLst>
          </p:cNvPr>
          <p:cNvSpPr/>
          <p:nvPr/>
        </p:nvSpPr>
        <p:spPr>
          <a:xfrm>
            <a:off x="6271939" y="4532661"/>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5584A27-C471-3384-8718-1C98226F8ACA}"/>
              </a:ext>
            </a:extLst>
          </p:cNvPr>
          <p:cNvSpPr txBox="1"/>
          <p:nvPr/>
        </p:nvSpPr>
        <p:spPr>
          <a:xfrm>
            <a:off x="6209870" y="4846684"/>
            <a:ext cx="458313" cy="315053"/>
          </a:xfrm>
          <a:prstGeom prst="rect">
            <a:avLst/>
          </a:prstGeom>
          <a:noFill/>
        </p:spPr>
        <p:txBody>
          <a:bodyPr wrap="none" lIns="91440" tIns="45720" rIns="91440" rtlCol="0" anchor="t">
            <a:noAutofit/>
          </a:bodyPr>
          <a:lstStyle/>
          <a:p>
            <a:r>
              <a:rPr lang="en-US" sz="700" dirty="0">
                <a:solidFill>
                  <a:schemeClr val="tx1"/>
                </a:solidFill>
              </a:rPr>
              <a:t>CF End</a:t>
            </a:r>
          </a:p>
        </p:txBody>
      </p:sp>
      <p:sp>
        <p:nvSpPr>
          <p:cNvPr id="40" name="TextBox 39">
            <a:extLst>
              <a:ext uri="{FF2B5EF4-FFF2-40B4-BE49-F238E27FC236}">
                <a16:creationId xmlns:a16="http://schemas.microsoft.com/office/drawing/2014/main" id="{B8B151D7-9F32-026D-5DA1-A35DC277F80D}"/>
              </a:ext>
            </a:extLst>
          </p:cNvPr>
          <p:cNvSpPr txBox="1"/>
          <p:nvPr/>
        </p:nvSpPr>
        <p:spPr>
          <a:xfrm>
            <a:off x="825156" y="3311002"/>
            <a:ext cx="958545" cy="311797"/>
          </a:xfrm>
          <a:prstGeom prst="rect">
            <a:avLst/>
          </a:prstGeom>
          <a:noFill/>
        </p:spPr>
        <p:txBody>
          <a:bodyPr wrap="none" lIns="91440" tIns="45720" rIns="91440" rtlCol="0" anchor="t">
            <a:noAutofit/>
          </a:bodyPr>
          <a:lstStyle/>
          <a:p>
            <a:r>
              <a:rPr lang="en-US" sz="700" dirty="0"/>
              <a:t>(broadcast RAIID, </a:t>
            </a:r>
          </a:p>
          <a:p>
            <a:r>
              <a:rPr lang="en-US" sz="700" dirty="0"/>
              <a:t>Data (Query))</a:t>
            </a:r>
            <a:endParaRPr lang="en-US" sz="700" dirty="0">
              <a:solidFill>
                <a:schemeClr val="tx1"/>
              </a:solidFill>
            </a:endParaRPr>
          </a:p>
        </p:txBody>
      </p:sp>
      <p:sp>
        <p:nvSpPr>
          <p:cNvPr id="41" name="TextBox 40">
            <a:extLst>
              <a:ext uri="{FF2B5EF4-FFF2-40B4-BE49-F238E27FC236}">
                <a16:creationId xmlns:a16="http://schemas.microsoft.com/office/drawing/2014/main" id="{7EF3200D-F2C8-B8C0-DB07-F559488ECB07}"/>
              </a:ext>
            </a:extLst>
          </p:cNvPr>
          <p:cNvSpPr txBox="1"/>
          <p:nvPr/>
        </p:nvSpPr>
        <p:spPr>
          <a:xfrm>
            <a:off x="6657028" y="3276164"/>
            <a:ext cx="505772"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cxnSp>
        <p:nvCxnSpPr>
          <p:cNvPr id="42" name="Straight Arrow Connector 41">
            <a:extLst>
              <a:ext uri="{FF2B5EF4-FFF2-40B4-BE49-F238E27FC236}">
                <a16:creationId xmlns:a16="http://schemas.microsoft.com/office/drawing/2014/main" id="{4635C3C0-12C0-201C-923B-D12D09D19503}"/>
              </a:ext>
            </a:extLst>
          </p:cNvPr>
          <p:cNvCxnSpPr>
            <a:cxnSpLocks/>
          </p:cNvCxnSpPr>
          <p:nvPr/>
        </p:nvCxnSpPr>
        <p:spPr>
          <a:xfrm>
            <a:off x="4949476" y="5484419"/>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ABDD3891-921D-5596-779E-F53C4A9D4A0E}"/>
              </a:ext>
            </a:extLst>
          </p:cNvPr>
          <p:cNvCxnSpPr>
            <a:cxnSpLocks/>
          </p:cNvCxnSpPr>
          <p:nvPr/>
        </p:nvCxnSpPr>
        <p:spPr>
          <a:xfrm>
            <a:off x="5151041" y="5495740"/>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428B22CD-494F-AAE4-A9EB-882794A1E567}"/>
              </a:ext>
            </a:extLst>
          </p:cNvPr>
          <p:cNvSpPr txBox="1"/>
          <p:nvPr/>
        </p:nvSpPr>
        <p:spPr>
          <a:xfrm>
            <a:off x="5064706" y="6040482"/>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sp>
        <p:nvSpPr>
          <p:cNvPr id="45" name="TextBox 44">
            <a:extLst>
              <a:ext uri="{FF2B5EF4-FFF2-40B4-BE49-F238E27FC236}">
                <a16:creationId xmlns:a16="http://schemas.microsoft.com/office/drawing/2014/main" id="{D729606A-64AA-0137-AAA8-826E97C9DE65}"/>
              </a:ext>
            </a:extLst>
          </p:cNvPr>
          <p:cNvSpPr txBox="1"/>
          <p:nvPr/>
        </p:nvSpPr>
        <p:spPr>
          <a:xfrm>
            <a:off x="4257808" y="5679719"/>
            <a:ext cx="523738" cy="311797"/>
          </a:xfrm>
          <a:prstGeom prst="rect">
            <a:avLst/>
          </a:prstGeom>
          <a:noFill/>
        </p:spPr>
        <p:txBody>
          <a:bodyPr wrap="none" lIns="91440" tIns="45720" rIns="91440" rtlCol="0" anchor="t">
            <a:noAutofit/>
          </a:bodyPr>
          <a:lstStyle/>
          <a:p>
            <a:r>
              <a:rPr lang="en-US" sz="700" dirty="0"/>
              <a:t>(Data(Query))</a:t>
            </a:r>
            <a:endParaRPr lang="en-US" sz="700" dirty="0">
              <a:solidFill>
                <a:schemeClr val="tx1"/>
              </a:solidFill>
            </a:endParaRPr>
          </a:p>
        </p:txBody>
      </p:sp>
      <p:sp>
        <p:nvSpPr>
          <p:cNvPr id="46" name="TextBox 45">
            <a:extLst>
              <a:ext uri="{FF2B5EF4-FFF2-40B4-BE49-F238E27FC236}">
                <a16:creationId xmlns:a16="http://schemas.microsoft.com/office/drawing/2014/main" id="{96F394AB-3914-0B25-6643-0283B1CAB421}"/>
              </a:ext>
            </a:extLst>
          </p:cNvPr>
          <p:cNvSpPr txBox="1"/>
          <p:nvPr/>
        </p:nvSpPr>
        <p:spPr>
          <a:xfrm>
            <a:off x="5138280" y="5708885"/>
            <a:ext cx="523738"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47" name="Rectangle 46">
            <a:extLst>
              <a:ext uri="{FF2B5EF4-FFF2-40B4-BE49-F238E27FC236}">
                <a16:creationId xmlns:a16="http://schemas.microsoft.com/office/drawing/2014/main" id="{77E29D0A-6803-4503-3589-F0B4101C5457}"/>
              </a:ext>
            </a:extLst>
          </p:cNvPr>
          <p:cNvSpPr/>
          <p:nvPr/>
        </p:nvSpPr>
        <p:spPr>
          <a:xfrm>
            <a:off x="2935534" y="4529183"/>
            <a:ext cx="351100" cy="25065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F70A5D19-E65E-8A3A-CDF9-16D79DD04A0F}"/>
              </a:ext>
            </a:extLst>
          </p:cNvPr>
          <p:cNvSpPr/>
          <p:nvPr/>
        </p:nvSpPr>
        <p:spPr>
          <a:xfrm>
            <a:off x="1302884" y="5300620"/>
            <a:ext cx="340306"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6FE983B6-D5C4-C511-E633-ACD1D5928A9E}"/>
              </a:ext>
            </a:extLst>
          </p:cNvPr>
          <p:cNvSpPr txBox="1"/>
          <p:nvPr/>
        </p:nvSpPr>
        <p:spPr>
          <a:xfrm>
            <a:off x="1648802" y="5300620"/>
            <a:ext cx="523738" cy="311797"/>
          </a:xfrm>
          <a:prstGeom prst="rect">
            <a:avLst/>
          </a:prstGeom>
          <a:noFill/>
        </p:spPr>
        <p:txBody>
          <a:bodyPr wrap="none" lIns="91440" tIns="45720" rIns="91440" rtlCol="0" anchor="t">
            <a:noAutofit/>
          </a:bodyPr>
          <a:lstStyle/>
          <a:p>
            <a:r>
              <a:rPr lang="en-US" sz="700" dirty="0"/>
              <a:t>11bp PPDU</a:t>
            </a:r>
            <a:endParaRPr lang="en-US" sz="700" dirty="0">
              <a:solidFill>
                <a:schemeClr val="tx1"/>
              </a:solidFill>
            </a:endParaRPr>
          </a:p>
        </p:txBody>
      </p:sp>
      <p:sp>
        <p:nvSpPr>
          <p:cNvPr id="50" name="Rectangle 49">
            <a:extLst>
              <a:ext uri="{FF2B5EF4-FFF2-40B4-BE49-F238E27FC236}">
                <a16:creationId xmlns:a16="http://schemas.microsoft.com/office/drawing/2014/main" id="{CA4ECD41-929B-BCBD-8031-6EBCA7E044F5}"/>
              </a:ext>
            </a:extLst>
          </p:cNvPr>
          <p:cNvSpPr/>
          <p:nvPr/>
        </p:nvSpPr>
        <p:spPr>
          <a:xfrm>
            <a:off x="1327012" y="5608467"/>
            <a:ext cx="307719" cy="2506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CB429966-7EA1-82A4-7766-095CAB6C3E49}"/>
              </a:ext>
            </a:extLst>
          </p:cNvPr>
          <p:cNvSpPr txBox="1"/>
          <p:nvPr/>
        </p:nvSpPr>
        <p:spPr>
          <a:xfrm>
            <a:off x="1690985" y="5703224"/>
            <a:ext cx="523738" cy="311797"/>
          </a:xfrm>
          <a:prstGeom prst="rect">
            <a:avLst/>
          </a:prstGeom>
          <a:noFill/>
        </p:spPr>
        <p:txBody>
          <a:bodyPr wrap="none" lIns="91440" tIns="45720" rIns="91440" rtlCol="0" anchor="t">
            <a:noAutofit/>
          </a:bodyPr>
          <a:lstStyle/>
          <a:p>
            <a:r>
              <a:rPr lang="en-US" sz="700" dirty="0"/>
              <a:t>11 PPDU</a:t>
            </a:r>
            <a:endParaRPr lang="en-US" sz="700" dirty="0">
              <a:solidFill>
                <a:schemeClr val="tx1"/>
              </a:solidFill>
            </a:endParaRPr>
          </a:p>
        </p:txBody>
      </p:sp>
      <p:sp>
        <p:nvSpPr>
          <p:cNvPr id="52" name="Rectangle 51">
            <a:extLst>
              <a:ext uri="{FF2B5EF4-FFF2-40B4-BE49-F238E27FC236}">
                <a16:creationId xmlns:a16="http://schemas.microsoft.com/office/drawing/2014/main" id="{281A6B5E-5ABC-C754-0ED1-B486CDA2FDF7}"/>
              </a:ext>
            </a:extLst>
          </p:cNvPr>
          <p:cNvSpPr/>
          <p:nvPr/>
        </p:nvSpPr>
        <p:spPr>
          <a:xfrm>
            <a:off x="2626136" y="4491327"/>
            <a:ext cx="1278813" cy="2908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30591D1B-2B28-7374-DF8B-B3968D65900E}"/>
              </a:ext>
            </a:extLst>
          </p:cNvPr>
          <p:cNvSpPr/>
          <p:nvPr/>
        </p:nvSpPr>
        <p:spPr>
          <a:xfrm>
            <a:off x="3585827" y="4782228"/>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F0549DA2-1154-561A-AE85-35D4E78851F0}"/>
              </a:ext>
            </a:extLst>
          </p:cNvPr>
          <p:cNvSpPr/>
          <p:nvPr/>
        </p:nvSpPr>
        <p:spPr>
          <a:xfrm>
            <a:off x="4575415" y="4524438"/>
            <a:ext cx="337096" cy="26313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74AF4311-BCDF-06D0-E841-D9FE20883BA7}"/>
              </a:ext>
            </a:extLst>
          </p:cNvPr>
          <p:cNvSpPr/>
          <p:nvPr/>
        </p:nvSpPr>
        <p:spPr>
          <a:xfrm>
            <a:off x="5192436" y="4783664"/>
            <a:ext cx="774701"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68BD87B3-F245-229E-1BA6-ED132D483120}"/>
              </a:ext>
            </a:extLst>
          </p:cNvPr>
          <p:cNvSpPr/>
          <p:nvPr/>
        </p:nvSpPr>
        <p:spPr>
          <a:xfrm>
            <a:off x="4212515" y="4455215"/>
            <a:ext cx="1792686" cy="34058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D086EE81-ED0A-F88D-7263-EB54F63C4B79}"/>
              </a:ext>
            </a:extLst>
          </p:cNvPr>
          <p:cNvSpPr txBox="1"/>
          <p:nvPr/>
        </p:nvSpPr>
        <p:spPr>
          <a:xfrm>
            <a:off x="4164546" y="4520143"/>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sp>
        <p:nvSpPr>
          <p:cNvPr id="58" name="Right Brace 57">
            <a:extLst>
              <a:ext uri="{FF2B5EF4-FFF2-40B4-BE49-F238E27FC236}">
                <a16:creationId xmlns:a16="http://schemas.microsoft.com/office/drawing/2014/main" id="{EF3AB52E-94E8-2458-3719-0EFA3B573A5C}"/>
              </a:ext>
            </a:extLst>
          </p:cNvPr>
          <p:cNvSpPr/>
          <p:nvPr/>
        </p:nvSpPr>
        <p:spPr>
          <a:xfrm rot="16200000">
            <a:off x="4132872" y="1439154"/>
            <a:ext cx="219173" cy="467491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TextBox 58">
            <a:extLst>
              <a:ext uri="{FF2B5EF4-FFF2-40B4-BE49-F238E27FC236}">
                <a16:creationId xmlns:a16="http://schemas.microsoft.com/office/drawing/2014/main" id="{183D1D0A-9F9A-73A8-3825-508FA2832C6F}"/>
              </a:ext>
            </a:extLst>
          </p:cNvPr>
          <p:cNvSpPr txBox="1"/>
          <p:nvPr/>
        </p:nvSpPr>
        <p:spPr>
          <a:xfrm>
            <a:off x="4013301" y="3438917"/>
            <a:ext cx="458313" cy="315053"/>
          </a:xfrm>
          <a:prstGeom prst="rect">
            <a:avLst/>
          </a:prstGeom>
          <a:noFill/>
        </p:spPr>
        <p:txBody>
          <a:bodyPr wrap="none" lIns="91440" tIns="45720" rIns="91440" rtlCol="0" anchor="t">
            <a:noAutofit/>
          </a:bodyPr>
          <a:lstStyle/>
          <a:p>
            <a:r>
              <a:rPr lang="en-US" sz="700" dirty="0">
                <a:solidFill>
                  <a:schemeClr val="tx1"/>
                </a:solidFill>
              </a:rPr>
              <a:t>TXOP </a:t>
            </a:r>
          </a:p>
        </p:txBody>
      </p:sp>
      <p:sp>
        <p:nvSpPr>
          <p:cNvPr id="60" name="TextBox 59">
            <a:extLst>
              <a:ext uri="{FF2B5EF4-FFF2-40B4-BE49-F238E27FC236}">
                <a16:creationId xmlns:a16="http://schemas.microsoft.com/office/drawing/2014/main" id="{AE840DD3-70A5-1051-5D27-83B56C7B6137}"/>
              </a:ext>
            </a:extLst>
          </p:cNvPr>
          <p:cNvSpPr txBox="1"/>
          <p:nvPr/>
        </p:nvSpPr>
        <p:spPr>
          <a:xfrm>
            <a:off x="4722818" y="6025200"/>
            <a:ext cx="453316" cy="292545"/>
          </a:xfrm>
          <a:prstGeom prst="rect">
            <a:avLst/>
          </a:prstGeom>
          <a:noFill/>
        </p:spPr>
        <p:txBody>
          <a:bodyPr wrap="none" lIns="91440" tIns="45720" rIns="91440" rtlCol="0" anchor="t">
            <a:noAutofit/>
          </a:bodyPr>
          <a:lstStyle/>
          <a:p>
            <a:r>
              <a:rPr lang="en-US" sz="700" dirty="0"/>
              <a:t>Query</a:t>
            </a:r>
            <a:endParaRPr lang="en-US" sz="700" dirty="0">
              <a:solidFill>
                <a:schemeClr val="tx1"/>
              </a:solidFill>
            </a:endParaRPr>
          </a:p>
        </p:txBody>
      </p:sp>
      <p:cxnSp>
        <p:nvCxnSpPr>
          <p:cNvPr id="61" name="Straight Connector 60">
            <a:extLst>
              <a:ext uri="{FF2B5EF4-FFF2-40B4-BE49-F238E27FC236}">
                <a16:creationId xmlns:a16="http://schemas.microsoft.com/office/drawing/2014/main" id="{3AF17BA3-396A-A1F4-C729-452501417B4E}"/>
              </a:ext>
            </a:extLst>
          </p:cNvPr>
          <p:cNvCxnSpPr>
            <a:cxnSpLocks/>
          </p:cNvCxnSpPr>
          <p:nvPr/>
        </p:nvCxnSpPr>
        <p:spPr>
          <a:xfrm>
            <a:off x="5950903" y="4528044"/>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BF304128-3982-0393-479F-340A6C4CCF55}"/>
              </a:ext>
            </a:extLst>
          </p:cNvPr>
          <p:cNvCxnSpPr>
            <a:cxnSpLocks/>
          </p:cNvCxnSpPr>
          <p:nvPr/>
        </p:nvCxnSpPr>
        <p:spPr>
          <a:xfrm>
            <a:off x="5950926" y="4528044"/>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3CCDED85-B020-73C2-F785-FC6893FBC030}"/>
              </a:ext>
            </a:extLst>
          </p:cNvPr>
          <p:cNvCxnSpPr>
            <a:cxnSpLocks/>
          </p:cNvCxnSpPr>
          <p:nvPr/>
        </p:nvCxnSpPr>
        <p:spPr>
          <a:xfrm flipV="1">
            <a:off x="2804525" y="4740370"/>
            <a:ext cx="545581" cy="1341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E5083B41-068F-D7FF-6083-5950DB1A9576}"/>
              </a:ext>
            </a:extLst>
          </p:cNvPr>
          <p:cNvSpPr txBox="1"/>
          <p:nvPr/>
        </p:nvSpPr>
        <p:spPr>
          <a:xfrm>
            <a:off x="1314979" y="6145144"/>
            <a:ext cx="3257234" cy="311796"/>
          </a:xfrm>
          <a:prstGeom prst="rect">
            <a:avLst/>
          </a:prstGeom>
          <a:noFill/>
        </p:spPr>
        <p:txBody>
          <a:bodyPr wrap="none" lIns="91440" tIns="45720" rIns="91440" rtlCol="0" anchor="t">
            <a:noAutofit/>
          </a:bodyPr>
          <a:lstStyle/>
          <a:p>
            <a:r>
              <a:rPr lang="en-US" sz="700" dirty="0"/>
              <a:t>Receiving broadcast Trigger, </a:t>
            </a:r>
            <a:r>
              <a:rPr lang="en-US" sz="800" dirty="0"/>
              <a:t>Tag Identification Flag </a:t>
            </a:r>
            <a:r>
              <a:rPr lang="en-US" sz="700" dirty="0"/>
              <a:t>being set to 0 if it is equal to 1..</a:t>
            </a:r>
            <a:endParaRPr lang="en-US" sz="700" dirty="0">
              <a:solidFill>
                <a:schemeClr val="tx1"/>
              </a:solidFill>
            </a:endParaRPr>
          </a:p>
        </p:txBody>
      </p:sp>
      <p:cxnSp>
        <p:nvCxnSpPr>
          <p:cNvPr id="64" name="Straight Arrow Connector 63">
            <a:extLst>
              <a:ext uri="{FF2B5EF4-FFF2-40B4-BE49-F238E27FC236}">
                <a16:creationId xmlns:a16="http://schemas.microsoft.com/office/drawing/2014/main" id="{E12F06FF-837A-5BD6-025A-202B6AABE78B}"/>
              </a:ext>
            </a:extLst>
          </p:cNvPr>
          <p:cNvCxnSpPr/>
          <p:nvPr/>
        </p:nvCxnSpPr>
        <p:spPr>
          <a:xfrm flipH="1" flipV="1">
            <a:off x="5928818" y="5210672"/>
            <a:ext cx="646459" cy="2469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BA3233F-A0C7-472F-C5EF-8807B907066F}"/>
              </a:ext>
            </a:extLst>
          </p:cNvPr>
          <p:cNvSpPr txBox="1"/>
          <p:nvPr/>
        </p:nvSpPr>
        <p:spPr>
          <a:xfrm>
            <a:off x="6271939" y="5574689"/>
            <a:ext cx="1554659" cy="311796"/>
          </a:xfrm>
          <a:prstGeom prst="rect">
            <a:avLst/>
          </a:prstGeom>
          <a:noFill/>
        </p:spPr>
        <p:txBody>
          <a:bodyPr wrap="none" lIns="91440" tIns="45720" rIns="91440" rtlCol="0" anchor="t">
            <a:noAutofit/>
          </a:bodyPr>
          <a:lstStyle/>
          <a:p>
            <a:r>
              <a:rPr lang="en-US" sz="800" dirty="0"/>
              <a:t>Tag Identification Flag </a:t>
            </a:r>
            <a:r>
              <a:rPr lang="en-US" sz="700" dirty="0"/>
              <a:t>being set to 1.</a:t>
            </a:r>
            <a:endParaRPr lang="en-US" sz="700" dirty="0">
              <a:solidFill>
                <a:schemeClr val="tx1"/>
              </a:solidFill>
            </a:endParaRPr>
          </a:p>
        </p:txBody>
      </p:sp>
    </p:spTree>
    <p:extLst>
      <p:ext uri="{BB962C8B-B14F-4D97-AF65-F5344CB8AC3E}">
        <p14:creationId xmlns:p14="http://schemas.microsoft.com/office/powerpoint/2010/main" val="3915967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sz="2800" dirty="0"/>
              <a:t>Information Exchange Example 2</a:t>
            </a:r>
            <a:endParaRPr lang="en-US" dirty="0"/>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80700"/>
            <a:ext cx="9144000" cy="628207"/>
          </a:xfrm>
        </p:spPr>
        <p:txBody>
          <a:bodyPr/>
          <a:lstStyle/>
          <a:p>
            <a:r>
              <a:rPr lang="en-US" sz="1600" dirty="0"/>
              <a:t>When multiple TXOPs are used for the information exchange, only one tag has its Tag Identification Flag equal to 1 after the first TXOP. </a:t>
            </a:r>
            <a:endParaRPr lang="en-US" sz="14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6778679"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cxnSp>
        <p:nvCxnSpPr>
          <p:cNvPr id="6" name="Straight Connector 5">
            <a:extLst>
              <a:ext uri="{FF2B5EF4-FFF2-40B4-BE49-F238E27FC236}">
                <a16:creationId xmlns:a16="http://schemas.microsoft.com/office/drawing/2014/main" id="{C0F0F494-B7C6-D8CC-5D73-BE8E6CDBA85B}"/>
              </a:ext>
            </a:extLst>
          </p:cNvPr>
          <p:cNvCxnSpPr>
            <a:cxnSpLocks/>
          </p:cNvCxnSpPr>
          <p:nvPr/>
        </p:nvCxnSpPr>
        <p:spPr>
          <a:xfrm flipV="1">
            <a:off x="-152400" y="3925290"/>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B28AE5-16D2-7272-99AC-546F400CFD58}"/>
              </a:ext>
            </a:extLst>
          </p:cNvPr>
          <p:cNvSpPr/>
          <p:nvPr/>
        </p:nvSpPr>
        <p:spPr>
          <a:xfrm>
            <a:off x="60941" y="3681979"/>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2A0934C9-514A-73BB-D204-4C91361BC88E}"/>
              </a:ext>
            </a:extLst>
          </p:cNvPr>
          <p:cNvCxnSpPr>
            <a:cxnSpLocks/>
          </p:cNvCxnSpPr>
          <p:nvPr/>
        </p:nvCxnSpPr>
        <p:spPr>
          <a:xfrm>
            <a:off x="30020" y="2007502"/>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431C875-BF17-B25C-6DEA-D85B5EDB9263}"/>
              </a:ext>
            </a:extLst>
          </p:cNvPr>
          <p:cNvSpPr txBox="1"/>
          <p:nvPr/>
        </p:nvSpPr>
        <p:spPr>
          <a:xfrm>
            <a:off x="-140848" y="1740791"/>
            <a:ext cx="1073751" cy="193451"/>
          </a:xfrm>
          <a:prstGeom prst="rect">
            <a:avLst/>
          </a:prstGeom>
          <a:noFill/>
        </p:spPr>
        <p:txBody>
          <a:bodyPr wrap="none" lIns="91440" tIns="45720" rIns="91440" rtlCol="0" anchor="t">
            <a:noAutofit/>
          </a:bodyPr>
          <a:lstStyle/>
          <a:p>
            <a:r>
              <a:rPr lang="en-US" sz="700" dirty="0"/>
              <a:t>Query Command</a:t>
            </a:r>
            <a:endParaRPr lang="en-US" sz="700" dirty="0">
              <a:solidFill>
                <a:schemeClr val="tx1"/>
              </a:solidFill>
            </a:endParaRPr>
          </a:p>
        </p:txBody>
      </p:sp>
      <p:sp>
        <p:nvSpPr>
          <p:cNvPr id="11" name="TextBox 10">
            <a:extLst>
              <a:ext uri="{FF2B5EF4-FFF2-40B4-BE49-F238E27FC236}">
                <a16:creationId xmlns:a16="http://schemas.microsoft.com/office/drawing/2014/main" id="{0862594C-CB8D-8ACB-CF56-08A8876766E8}"/>
              </a:ext>
            </a:extLst>
          </p:cNvPr>
          <p:cNvSpPr txBox="1"/>
          <p:nvPr/>
        </p:nvSpPr>
        <p:spPr>
          <a:xfrm>
            <a:off x="53603" y="4029853"/>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sp>
        <p:nvSpPr>
          <p:cNvPr id="12" name="TextBox 11">
            <a:extLst>
              <a:ext uri="{FF2B5EF4-FFF2-40B4-BE49-F238E27FC236}">
                <a16:creationId xmlns:a16="http://schemas.microsoft.com/office/drawing/2014/main" id="{622D081E-3FF7-5523-651A-93D9A07C1E8E}"/>
              </a:ext>
            </a:extLst>
          </p:cNvPr>
          <p:cNvSpPr txBox="1"/>
          <p:nvPr/>
        </p:nvSpPr>
        <p:spPr>
          <a:xfrm>
            <a:off x="559275" y="3685701"/>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cxnSp>
        <p:nvCxnSpPr>
          <p:cNvPr id="13" name="Straight Connector 12">
            <a:extLst>
              <a:ext uri="{FF2B5EF4-FFF2-40B4-BE49-F238E27FC236}">
                <a16:creationId xmlns:a16="http://schemas.microsoft.com/office/drawing/2014/main" id="{CB90A45E-652D-38B8-A5DD-EE32A8F9F6B0}"/>
              </a:ext>
            </a:extLst>
          </p:cNvPr>
          <p:cNvCxnSpPr>
            <a:cxnSpLocks/>
          </p:cNvCxnSpPr>
          <p:nvPr/>
        </p:nvCxnSpPr>
        <p:spPr>
          <a:xfrm>
            <a:off x="1265125"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BD42EAA-75F6-5D1C-2045-46C486EB18E4}"/>
              </a:ext>
            </a:extLst>
          </p:cNvPr>
          <p:cNvCxnSpPr>
            <a:cxnSpLocks/>
          </p:cNvCxnSpPr>
          <p:nvPr/>
        </p:nvCxnSpPr>
        <p:spPr>
          <a:xfrm>
            <a:off x="1417525"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6B705CE-0260-B9AB-F85F-2FCBD1520EBD}"/>
              </a:ext>
            </a:extLst>
          </p:cNvPr>
          <p:cNvCxnSpPr>
            <a:cxnSpLocks/>
          </p:cNvCxnSpPr>
          <p:nvPr/>
        </p:nvCxnSpPr>
        <p:spPr>
          <a:xfrm>
            <a:off x="1569925"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491AEAA-E31F-7C71-08D6-A00C62F361AA}"/>
              </a:ext>
            </a:extLst>
          </p:cNvPr>
          <p:cNvCxnSpPr>
            <a:cxnSpLocks/>
          </p:cNvCxnSpPr>
          <p:nvPr/>
        </p:nvCxnSpPr>
        <p:spPr>
          <a:xfrm>
            <a:off x="1569913"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2D0A71A-9CE0-394C-4163-690109363BA1}"/>
              </a:ext>
            </a:extLst>
          </p:cNvPr>
          <p:cNvCxnSpPr>
            <a:cxnSpLocks/>
          </p:cNvCxnSpPr>
          <p:nvPr/>
        </p:nvCxnSpPr>
        <p:spPr>
          <a:xfrm>
            <a:off x="1722313"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1A94E4-AF5D-54B2-A569-D7A432254AEA}"/>
              </a:ext>
            </a:extLst>
          </p:cNvPr>
          <p:cNvCxnSpPr>
            <a:cxnSpLocks/>
          </p:cNvCxnSpPr>
          <p:nvPr/>
        </p:nvCxnSpPr>
        <p:spPr>
          <a:xfrm>
            <a:off x="1874713"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D989072-491C-FD8D-9008-9B3E4B8E2229}"/>
              </a:ext>
            </a:extLst>
          </p:cNvPr>
          <p:cNvCxnSpPr>
            <a:cxnSpLocks/>
          </p:cNvCxnSpPr>
          <p:nvPr/>
        </p:nvCxnSpPr>
        <p:spPr>
          <a:xfrm>
            <a:off x="2821439"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2C4D937-C130-B131-CCC8-EB0FBC7F22F7}"/>
              </a:ext>
            </a:extLst>
          </p:cNvPr>
          <p:cNvCxnSpPr>
            <a:cxnSpLocks/>
          </p:cNvCxnSpPr>
          <p:nvPr/>
        </p:nvCxnSpPr>
        <p:spPr>
          <a:xfrm>
            <a:off x="3126239"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B44F8B9-5247-4A1C-E29A-5F4B30C8B938}"/>
              </a:ext>
            </a:extLst>
          </p:cNvPr>
          <p:cNvCxnSpPr>
            <a:cxnSpLocks/>
          </p:cNvCxnSpPr>
          <p:nvPr/>
        </p:nvCxnSpPr>
        <p:spPr>
          <a:xfrm>
            <a:off x="3126227"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913CB26-E32C-A48F-3173-CA343FBC9416}"/>
              </a:ext>
            </a:extLst>
          </p:cNvPr>
          <p:cNvCxnSpPr>
            <a:cxnSpLocks/>
          </p:cNvCxnSpPr>
          <p:nvPr/>
        </p:nvCxnSpPr>
        <p:spPr>
          <a:xfrm>
            <a:off x="3278627"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C0D20AA-6E1C-1AFE-7EEB-479055E602E7}"/>
              </a:ext>
            </a:extLst>
          </p:cNvPr>
          <p:cNvCxnSpPr>
            <a:cxnSpLocks/>
          </p:cNvCxnSpPr>
          <p:nvPr/>
        </p:nvCxnSpPr>
        <p:spPr>
          <a:xfrm>
            <a:off x="3431027"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A970AF7-98C2-FD44-B767-E372ADC954CB}"/>
              </a:ext>
            </a:extLst>
          </p:cNvPr>
          <p:cNvCxnSpPr>
            <a:cxnSpLocks/>
          </p:cNvCxnSpPr>
          <p:nvPr/>
        </p:nvCxnSpPr>
        <p:spPr>
          <a:xfrm>
            <a:off x="3583427"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63EB420-1C43-8D3F-4824-442044390D9A}"/>
              </a:ext>
            </a:extLst>
          </p:cNvPr>
          <p:cNvCxnSpPr>
            <a:cxnSpLocks/>
          </p:cNvCxnSpPr>
          <p:nvPr/>
        </p:nvCxnSpPr>
        <p:spPr>
          <a:xfrm>
            <a:off x="3583450"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4B6D0E4-A101-C4E2-987C-7EAFF4A954EC}"/>
              </a:ext>
            </a:extLst>
          </p:cNvPr>
          <p:cNvCxnSpPr>
            <a:cxnSpLocks/>
          </p:cNvCxnSpPr>
          <p:nvPr/>
        </p:nvCxnSpPr>
        <p:spPr>
          <a:xfrm>
            <a:off x="3735850"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6763A7A-0206-EEF0-AA16-70623DEEAAD5}"/>
              </a:ext>
            </a:extLst>
          </p:cNvPr>
          <p:cNvCxnSpPr>
            <a:cxnSpLocks/>
          </p:cNvCxnSpPr>
          <p:nvPr/>
        </p:nvCxnSpPr>
        <p:spPr>
          <a:xfrm>
            <a:off x="3888250" y="368545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FDB2E085-A121-9628-7E40-47506AE2BEFA}"/>
              </a:ext>
            </a:extLst>
          </p:cNvPr>
          <p:cNvSpPr txBox="1"/>
          <p:nvPr/>
        </p:nvSpPr>
        <p:spPr>
          <a:xfrm>
            <a:off x="877174" y="3306243"/>
            <a:ext cx="458313" cy="315053"/>
          </a:xfrm>
          <a:prstGeom prst="rect">
            <a:avLst/>
          </a:prstGeom>
          <a:noFill/>
        </p:spPr>
        <p:txBody>
          <a:bodyPr wrap="none" lIns="91440" tIns="45720" rIns="91440" rtlCol="0" anchor="t">
            <a:noAutofit/>
          </a:bodyPr>
          <a:lstStyle/>
          <a:p>
            <a:r>
              <a:rPr lang="en-US" sz="700" dirty="0">
                <a:solidFill>
                  <a:schemeClr val="tx1"/>
                </a:solidFill>
              </a:rPr>
              <a:t>Random </a:t>
            </a:r>
          </a:p>
          <a:p>
            <a:r>
              <a:rPr lang="en-US" sz="700" dirty="0">
                <a:solidFill>
                  <a:schemeClr val="tx1"/>
                </a:solidFill>
              </a:rPr>
              <a:t>Trigger</a:t>
            </a:r>
          </a:p>
        </p:txBody>
      </p:sp>
      <p:sp>
        <p:nvSpPr>
          <p:cNvPr id="29" name="TextBox 28">
            <a:extLst>
              <a:ext uri="{FF2B5EF4-FFF2-40B4-BE49-F238E27FC236}">
                <a16:creationId xmlns:a16="http://schemas.microsoft.com/office/drawing/2014/main" id="{552B9A68-BAD3-CF7A-398E-00DFFC68B701}"/>
              </a:ext>
            </a:extLst>
          </p:cNvPr>
          <p:cNvSpPr txBox="1"/>
          <p:nvPr/>
        </p:nvSpPr>
        <p:spPr>
          <a:xfrm>
            <a:off x="1394815" y="4231267"/>
            <a:ext cx="458313" cy="315053"/>
          </a:xfrm>
          <a:prstGeom prst="rect">
            <a:avLst/>
          </a:prstGeom>
          <a:noFill/>
        </p:spPr>
        <p:txBody>
          <a:bodyPr wrap="none" lIns="91440" tIns="45720" rIns="91440" rtlCol="0" anchor="t">
            <a:noAutofit/>
          </a:bodyPr>
          <a:lstStyle/>
          <a:p>
            <a:r>
              <a:rPr lang="en-US" sz="700" dirty="0">
                <a:solidFill>
                  <a:schemeClr val="tx1"/>
                </a:solidFill>
              </a:rPr>
              <a:t>Frame with STA ID</a:t>
            </a:r>
          </a:p>
          <a:p>
            <a:r>
              <a:rPr lang="en-US" sz="700" dirty="0"/>
              <a:t>(CRC code)</a:t>
            </a:r>
            <a:endParaRPr lang="en-US" sz="700" dirty="0">
              <a:solidFill>
                <a:schemeClr val="tx1"/>
              </a:solidFill>
            </a:endParaRPr>
          </a:p>
        </p:txBody>
      </p:sp>
      <p:sp>
        <p:nvSpPr>
          <p:cNvPr id="30" name="TextBox 29">
            <a:extLst>
              <a:ext uri="{FF2B5EF4-FFF2-40B4-BE49-F238E27FC236}">
                <a16:creationId xmlns:a16="http://schemas.microsoft.com/office/drawing/2014/main" id="{5DF25ABF-3D77-D705-A021-BEFCED87659D}"/>
              </a:ext>
            </a:extLst>
          </p:cNvPr>
          <p:cNvSpPr txBox="1"/>
          <p:nvPr/>
        </p:nvSpPr>
        <p:spPr>
          <a:xfrm>
            <a:off x="2448957" y="3225396"/>
            <a:ext cx="458313" cy="315053"/>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(Query)</a:t>
            </a:r>
            <a:endParaRPr lang="en-US" sz="700" dirty="0">
              <a:solidFill>
                <a:schemeClr val="tx1"/>
              </a:solidFill>
            </a:endParaRPr>
          </a:p>
        </p:txBody>
      </p:sp>
      <p:sp>
        <p:nvSpPr>
          <p:cNvPr id="31" name="TextBox 30">
            <a:extLst>
              <a:ext uri="{FF2B5EF4-FFF2-40B4-BE49-F238E27FC236}">
                <a16:creationId xmlns:a16="http://schemas.microsoft.com/office/drawing/2014/main" id="{8901EAED-7FA4-8C0B-D706-0DE006043712}"/>
              </a:ext>
            </a:extLst>
          </p:cNvPr>
          <p:cNvSpPr txBox="1"/>
          <p:nvPr/>
        </p:nvSpPr>
        <p:spPr>
          <a:xfrm>
            <a:off x="3152851" y="4221630"/>
            <a:ext cx="458313" cy="315053"/>
          </a:xfrm>
          <a:prstGeom prst="rect">
            <a:avLst/>
          </a:prstGeom>
          <a:noFill/>
        </p:spPr>
        <p:txBody>
          <a:bodyPr wrap="none" lIns="91440" tIns="45720" rIns="91440" rtlCol="0" anchor="t">
            <a:noAutofit/>
          </a:bodyPr>
          <a:lstStyle/>
          <a:p>
            <a:r>
              <a:rPr lang="en-US" sz="700" dirty="0">
                <a:solidFill>
                  <a:schemeClr val="tx1"/>
                </a:solidFill>
              </a:rPr>
              <a:t>Frame (EPC)</a:t>
            </a:r>
          </a:p>
        </p:txBody>
      </p:sp>
      <p:cxnSp>
        <p:nvCxnSpPr>
          <p:cNvPr id="32" name="Straight Arrow Connector 31">
            <a:extLst>
              <a:ext uri="{FF2B5EF4-FFF2-40B4-BE49-F238E27FC236}">
                <a16:creationId xmlns:a16="http://schemas.microsoft.com/office/drawing/2014/main" id="{B0162AC2-B491-690C-99C7-3CA845C0FD89}"/>
              </a:ext>
            </a:extLst>
          </p:cNvPr>
          <p:cNvCxnSpPr>
            <a:cxnSpLocks/>
          </p:cNvCxnSpPr>
          <p:nvPr/>
        </p:nvCxnSpPr>
        <p:spPr>
          <a:xfrm>
            <a:off x="4193023" y="2117088"/>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86B8E63E-72F5-E29E-D8B7-A18A5EE103E0}"/>
              </a:ext>
            </a:extLst>
          </p:cNvPr>
          <p:cNvSpPr txBox="1"/>
          <p:nvPr/>
        </p:nvSpPr>
        <p:spPr>
          <a:xfrm>
            <a:off x="4015495" y="1932032"/>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cxnSp>
        <p:nvCxnSpPr>
          <p:cNvPr id="34" name="Straight Connector 33">
            <a:extLst>
              <a:ext uri="{FF2B5EF4-FFF2-40B4-BE49-F238E27FC236}">
                <a16:creationId xmlns:a16="http://schemas.microsoft.com/office/drawing/2014/main" id="{59B880ED-511E-8F6A-FAE8-7E917D29BF14}"/>
              </a:ext>
            </a:extLst>
          </p:cNvPr>
          <p:cNvCxnSpPr>
            <a:cxnSpLocks/>
          </p:cNvCxnSpPr>
          <p:nvPr/>
        </p:nvCxnSpPr>
        <p:spPr>
          <a:xfrm flipV="1">
            <a:off x="355539" y="3082492"/>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3F5CA9A-8892-FBB9-EB3C-AC8135EEB344}"/>
              </a:ext>
            </a:extLst>
          </p:cNvPr>
          <p:cNvCxnSpPr>
            <a:cxnSpLocks/>
          </p:cNvCxnSpPr>
          <p:nvPr/>
        </p:nvCxnSpPr>
        <p:spPr>
          <a:xfrm>
            <a:off x="364367" y="3094690"/>
            <a:ext cx="4430642" cy="1551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04815120-C70F-3C0B-643E-4678F579ABAA}"/>
              </a:ext>
            </a:extLst>
          </p:cNvPr>
          <p:cNvSpPr/>
          <p:nvPr/>
        </p:nvSpPr>
        <p:spPr>
          <a:xfrm>
            <a:off x="4380133" y="3685456"/>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6750181C-358C-1238-DB75-A650AFCD772F}"/>
              </a:ext>
            </a:extLst>
          </p:cNvPr>
          <p:cNvSpPr txBox="1"/>
          <p:nvPr/>
        </p:nvSpPr>
        <p:spPr>
          <a:xfrm>
            <a:off x="4299592" y="3999479"/>
            <a:ext cx="458313" cy="315053"/>
          </a:xfrm>
          <a:prstGeom prst="rect">
            <a:avLst/>
          </a:prstGeom>
          <a:noFill/>
        </p:spPr>
        <p:txBody>
          <a:bodyPr wrap="none" lIns="91440" tIns="45720" rIns="91440" rtlCol="0" anchor="t">
            <a:noAutofit/>
          </a:bodyPr>
          <a:lstStyle/>
          <a:p>
            <a:r>
              <a:rPr lang="en-US" sz="700" dirty="0">
                <a:solidFill>
                  <a:schemeClr val="tx1"/>
                </a:solidFill>
              </a:rPr>
              <a:t>CF End</a:t>
            </a:r>
          </a:p>
        </p:txBody>
      </p:sp>
      <p:sp>
        <p:nvSpPr>
          <p:cNvPr id="38" name="TextBox 37">
            <a:extLst>
              <a:ext uri="{FF2B5EF4-FFF2-40B4-BE49-F238E27FC236}">
                <a16:creationId xmlns:a16="http://schemas.microsoft.com/office/drawing/2014/main" id="{4CFFCC9F-07F6-2752-E3B6-4A94277CA545}"/>
              </a:ext>
            </a:extLst>
          </p:cNvPr>
          <p:cNvSpPr txBox="1"/>
          <p:nvPr/>
        </p:nvSpPr>
        <p:spPr>
          <a:xfrm>
            <a:off x="-25642" y="2068956"/>
            <a:ext cx="958545" cy="311797"/>
          </a:xfrm>
          <a:prstGeom prst="rect">
            <a:avLst/>
          </a:prstGeom>
          <a:noFill/>
        </p:spPr>
        <p:txBody>
          <a:bodyPr wrap="none" lIns="91440" tIns="45720" rIns="91440" rtlCol="0" anchor="t">
            <a:noAutofit/>
          </a:bodyPr>
          <a:lstStyle/>
          <a:p>
            <a:r>
              <a:rPr lang="en-US" sz="700" dirty="0"/>
              <a:t>(broadcast RAIID, </a:t>
            </a:r>
          </a:p>
          <a:p>
            <a:r>
              <a:rPr lang="en-US" sz="700" dirty="0"/>
              <a:t>Data (Query))</a:t>
            </a:r>
            <a:endParaRPr lang="en-US" sz="700" dirty="0">
              <a:solidFill>
                <a:schemeClr val="tx1"/>
              </a:solidFill>
            </a:endParaRPr>
          </a:p>
        </p:txBody>
      </p:sp>
      <p:cxnSp>
        <p:nvCxnSpPr>
          <p:cNvPr id="39" name="Straight Arrow Connector 38">
            <a:extLst>
              <a:ext uri="{FF2B5EF4-FFF2-40B4-BE49-F238E27FC236}">
                <a16:creationId xmlns:a16="http://schemas.microsoft.com/office/drawing/2014/main" id="{87F674E5-FE65-8A07-4AE4-E56D0F1BB5C0}"/>
              </a:ext>
            </a:extLst>
          </p:cNvPr>
          <p:cNvCxnSpPr>
            <a:cxnSpLocks/>
          </p:cNvCxnSpPr>
          <p:nvPr/>
        </p:nvCxnSpPr>
        <p:spPr>
          <a:xfrm>
            <a:off x="3186976" y="4637214"/>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FBDA1A8F-BBC4-3088-8780-3E02FD56EA07}"/>
              </a:ext>
            </a:extLst>
          </p:cNvPr>
          <p:cNvCxnSpPr>
            <a:cxnSpLocks/>
          </p:cNvCxnSpPr>
          <p:nvPr/>
        </p:nvCxnSpPr>
        <p:spPr>
          <a:xfrm>
            <a:off x="3388541" y="4648535"/>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159F5566-393E-839D-5AAD-3C88571C1EEB}"/>
              </a:ext>
            </a:extLst>
          </p:cNvPr>
          <p:cNvSpPr txBox="1"/>
          <p:nvPr/>
        </p:nvSpPr>
        <p:spPr>
          <a:xfrm>
            <a:off x="3302206" y="5193277"/>
            <a:ext cx="606677" cy="246970"/>
          </a:xfrm>
          <a:prstGeom prst="rect">
            <a:avLst/>
          </a:prstGeom>
          <a:noFill/>
        </p:spPr>
        <p:txBody>
          <a:bodyPr wrap="none" lIns="91440" tIns="45720" rIns="91440" rtlCol="0" anchor="t">
            <a:noAutofit/>
          </a:bodyPr>
          <a:lstStyle/>
          <a:p>
            <a:r>
              <a:rPr lang="en-US" sz="700" dirty="0"/>
              <a:t>EPC</a:t>
            </a:r>
            <a:endParaRPr lang="en-US" sz="700" dirty="0">
              <a:solidFill>
                <a:schemeClr val="tx1"/>
              </a:solidFill>
            </a:endParaRPr>
          </a:p>
        </p:txBody>
      </p:sp>
      <p:sp>
        <p:nvSpPr>
          <p:cNvPr id="42" name="TextBox 41">
            <a:extLst>
              <a:ext uri="{FF2B5EF4-FFF2-40B4-BE49-F238E27FC236}">
                <a16:creationId xmlns:a16="http://schemas.microsoft.com/office/drawing/2014/main" id="{5E1865E9-A238-87F5-BA1C-9A3E1D06AC26}"/>
              </a:ext>
            </a:extLst>
          </p:cNvPr>
          <p:cNvSpPr txBox="1"/>
          <p:nvPr/>
        </p:nvSpPr>
        <p:spPr>
          <a:xfrm>
            <a:off x="2495308" y="4832514"/>
            <a:ext cx="523738" cy="311797"/>
          </a:xfrm>
          <a:prstGeom prst="rect">
            <a:avLst/>
          </a:prstGeom>
          <a:noFill/>
        </p:spPr>
        <p:txBody>
          <a:bodyPr wrap="none" lIns="91440" tIns="45720" rIns="91440" rtlCol="0" anchor="t">
            <a:noAutofit/>
          </a:bodyPr>
          <a:lstStyle/>
          <a:p>
            <a:r>
              <a:rPr lang="en-US" sz="700" dirty="0"/>
              <a:t>(Data(Query))</a:t>
            </a:r>
            <a:endParaRPr lang="en-US" sz="700" dirty="0">
              <a:solidFill>
                <a:schemeClr val="tx1"/>
              </a:solidFill>
            </a:endParaRPr>
          </a:p>
        </p:txBody>
      </p:sp>
      <p:sp>
        <p:nvSpPr>
          <p:cNvPr id="43" name="TextBox 42">
            <a:extLst>
              <a:ext uri="{FF2B5EF4-FFF2-40B4-BE49-F238E27FC236}">
                <a16:creationId xmlns:a16="http://schemas.microsoft.com/office/drawing/2014/main" id="{138E2AFF-02C1-7D7C-17BD-B5AFEE6A39E3}"/>
              </a:ext>
            </a:extLst>
          </p:cNvPr>
          <p:cNvSpPr txBox="1"/>
          <p:nvPr/>
        </p:nvSpPr>
        <p:spPr>
          <a:xfrm>
            <a:off x="3375780" y="4861680"/>
            <a:ext cx="523738"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44" name="Right Brace 43">
            <a:extLst>
              <a:ext uri="{FF2B5EF4-FFF2-40B4-BE49-F238E27FC236}">
                <a16:creationId xmlns:a16="http://schemas.microsoft.com/office/drawing/2014/main" id="{82EC3827-AC8B-43C9-8979-99F28DE41525}"/>
              </a:ext>
            </a:extLst>
          </p:cNvPr>
          <p:cNvSpPr/>
          <p:nvPr/>
        </p:nvSpPr>
        <p:spPr>
          <a:xfrm rot="16200000" flipH="1">
            <a:off x="181586" y="4127009"/>
            <a:ext cx="119618" cy="3681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TextBox 44">
            <a:extLst>
              <a:ext uri="{FF2B5EF4-FFF2-40B4-BE49-F238E27FC236}">
                <a16:creationId xmlns:a16="http://schemas.microsoft.com/office/drawing/2014/main" id="{0454BFDB-6AD5-0C7B-D302-87D370DB6B4E}"/>
              </a:ext>
            </a:extLst>
          </p:cNvPr>
          <p:cNvSpPr txBox="1"/>
          <p:nvPr/>
        </p:nvSpPr>
        <p:spPr>
          <a:xfrm>
            <a:off x="10341" y="4402422"/>
            <a:ext cx="458313" cy="315053"/>
          </a:xfrm>
          <a:prstGeom prst="rect">
            <a:avLst/>
          </a:prstGeom>
          <a:noFill/>
        </p:spPr>
        <p:txBody>
          <a:bodyPr wrap="none" lIns="91440" tIns="45720" rIns="91440" rtlCol="0" anchor="t">
            <a:noAutofit/>
          </a:bodyPr>
          <a:lstStyle/>
          <a:p>
            <a:r>
              <a:rPr lang="en-US" sz="700" dirty="0">
                <a:solidFill>
                  <a:schemeClr val="tx1"/>
                </a:solidFill>
              </a:rPr>
              <a:t>PPDU 1</a:t>
            </a:r>
          </a:p>
        </p:txBody>
      </p:sp>
      <p:sp>
        <p:nvSpPr>
          <p:cNvPr id="46" name="Rectangle 45">
            <a:extLst>
              <a:ext uri="{FF2B5EF4-FFF2-40B4-BE49-F238E27FC236}">
                <a16:creationId xmlns:a16="http://schemas.microsoft.com/office/drawing/2014/main" id="{F8E9CFB1-6A32-44BE-B7CD-DD64F6FAA3EB}"/>
              </a:ext>
            </a:extLst>
          </p:cNvPr>
          <p:cNvSpPr/>
          <p:nvPr/>
        </p:nvSpPr>
        <p:spPr>
          <a:xfrm>
            <a:off x="5379385" y="6149854"/>
            <a:ext cx="340306"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54163066-0724-0C3E-F38C-CECBB31E760E}"/>
              </a:ext>
            </a:extLst>
          </p:cNvPr>
          <p:cNvSpPr txBox="1"/>
          <p:nvPr/>
        </p:nvSpPr>
        <p:spPr>
          <a:xfrm>
            <a:off x="5725303" y="6149854"/>
            <a:ext cx="523738" cy="311797"/>
          </a:xfrm>
          <a:prstGeom prst="rect">
            <a:avLst/>
          </a:prstGeom>
          <a:noFill/>
        </p:spPr>
        <p:txBody>
          <a:bodyPr wrap="none" lIns="91440" tIns="45720" rIns="91440" rtlCol="0" anchor="t">
            <a:noAutofit/>
          </a:bodyPr>
          <a:lstStyle/>
          <a:p>
            <a:r>
              <a:rPr lang="en-US" sz="700" dirty="0"/>
              <a:t>11bp PPDU</a:t>
            </a:r>
            <a:endParaRPr lang="en-US" sz="700" dirty="0">
              <a:solidFill>
                <a:schemeClr val="tx1"/>
              </a:solidFill>
            </a:endParaRPr>
          </a:p>
        </p:txBody>
      </p:sp>
      <p:sp>
        <p:nvSpPr>
          <p:cNvPr id="48" name="Rectangle 47">
            <a:extLst>
              <a:ext uri="{FF2B5EF4-FFF2-40B4-BE49-F238E27FC236}">
                <a16:creationId xmlns:a16="http://schemas.microsoft.com/office/drawing/2014/main" id="{585CEFA9-B3FE-4B0B-0801-75FBCA250A3D}"/>
              </a:ext>
            </a:extLst>
          </p:cNvPr>
          <p:cNvSpPr/>
          <p:nvPr/>
        </p:nvSpPr>
        <p:spPr>
          <a:xfrm>
            <a:off x="3735602" y="6146646"/>
            <a:ext cx="307719" cy="2506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BEDEC518-B982-915F-11A6-34F787086CC6}"/>
              </a:ext>
            </a:extLst>
          </p:cNvPr>
          <p:cNvSpPr txBox="1"/>
          <p:nvPr/>
        </p:nvSpPr>
        <p:spPr>
          <a:xfrm>
            <a:off x="3989122" y="6241403"/>
            <a:ext cx="523738" cy="311797"/>
          </a:xfrm>
          <a:prstGeom prst="rect">
            <a:avLst/>
          </a:prstGeom>
          <a:noFill/>
        </p:spPr>
        <p:txBody>
          <a:bodyPr wrap="none" lIns="91440" tIns="45720" rIns="91440" rtlCol="0" anchor="t">
            <a:noAutofit/>
          </a:bodyPr>
          <a:lstStyle/>
          <a:p>
            <a:r>
              <a:rPr lang="en-US" sz="700" dirty="0"/>
              <a:t>11 PPDU</a:t>
            </a:r>
            <a:endParaRPr lang="en-US" sz="700" dirty="0">
              <a:solidFill>
                <a:schemeClr val="tx1"/>
              </a:solidFill>
            </a:endParaRPr>
          </a:p>
        </p:txBody>
      </p:sp>
      <p:sp>
        <p:nvSpPr>
          <p:cNvPr id="50" name="Rectangle 49">
            <a:extLst>
              <a:ext uri="{FF2B5EF4-FFF2-40B4-BE49-F238E27FC236}">
                <a16:creationId xmlns:a16="http://schemas.microsoft.com/office/drawing/2014/main" id="{91F855BA-C819-8536-69D3-5B6C3604B128}"/>
              </a:ext>
            </a:extLst>
          </p:cNvPr>
          <p:cNvSpPr/>
          <p:nvPr/>
        </p:nvSpPr>
        <p:spPr>
          <a:xfrm>
            <a:off x="624893" y="3627773"/>
            <a:ext cx="1257253" cy="30724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F5CAFC9B-BF5D-34BB-9532-1EC91F83005F}"/>
              </a:ext>
            </a:extLst>
          </p:cNvPr>
          <p:cNvSpPr/>
          <p:nvPr/>
        </p:nvSpPr>
        <p:spPr>
          <a:xfrm>
            <a:off x="1573938" y="3935023"/>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1CD8A750-3E94-6853-366E-BDBFCF136358}"/>
              </a:ext>
            </a:extLst>
          </p:cNvPr>
          <p:cNvSpPr/>
          <p:nvPr/>
        </p:nvSpPr>
        <p:spPr>
          <a:xfrm>
            <a:off x="2511873" y="3677943"/>
            <a:ext cx="314166" cy="22404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6AD67DEC-6918-63F7-5596-B7537B2CCD52}"/>
              </a:ext>
            </a:extLst>
          </p:cNvPr>
          <p:cNvSpPr/>
          <p:nvPr/>
        </p:nvSpPr>
        <p:spPr>
          <a:xfrm>
            <a:off x="3152850" y="3936459"/>
            <a:ext cx="774701" cy="2380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07B66F4E-D027-61E5-4976-3A49AB29A64D}"/>
              </a:ext>
            </a:extLst>
          </p:cNvPr>
          <p:cNvSpPr/>
          <p:nvPr/>
        </p:nvSpPr>
        <p:spPr>
          <a:xfrm>
            <a:off x="2209879" y="3630482"/>
            <a:ext cx="1845838" cy="31810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C42DD5CC-BE32-041C-046A-013ED39F6E94}"/>
              </a:ext>
            </a:extLst>
          </p:cNvPr>
          <p:cNvSpPr txBox="1"/>
          <p:nvPr/>
        </p:nvSpPr>
        <p:spPr>
          <a:xfrm>
            <a:off x="2115894" y="3682945"/>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cxnSp>
        <p:nvCxnSpPr>
          <p:cNvPr id="56" name="Straight Connector 55">
            <a:extLst>
              <a:ext uri="{FF2B5EF4-FFF2-40B4-BE49-F238E27FC236}">
                <a16:creationId xmlns:a16="http://schemas.microsoft.com/office/drawing/2014/main" id="{D8BDC13A-F1C0-1231-46E4-ADD1454229F9}"/>
              </a:ext>
            </a:extLst>
          </p:cNvPr>
          <p:cNvCxnSpPr>
            <a:cxnSpLocks/>
          </p:cNvCxnSpPr>
          <p:nvPr/>
        </p:nvCxnSpPr>
        <p:spPr>
          <a:xfrm flipV="1">
            <a:off x="4661282" y="3910171"/>
            <a:ext cx="4537716" cy="123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DF8C4AEC-5D7F-B067-12AB-E457BB357B9D}"/>
              </a:ext>
            </a:extLst>
          </p:cNvPr>
          <p:cNvSpPr/>
          <p:nvPr/>
        </p:nvSpPr>
        <p:spPr>
          <a:xfrm>
            <a:off x="5471531" y="3659515"/>
            <a:ext cx="307719" cy="2506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Connector 57">
            <a:extLst>
              <a:ext uri="{FF2B5EF4-FFF2-40B4-BE49-F238E27FC236}">
                <a16:creationId xmlns:a16="http://schemas.microsoft.com/office/drawing/2014/main" id="{910054B0-CF20-056D-C816-853A21EBD281}"/>
              </a:ext>
            </a:extLst>
          </p:cNvPr>
          <p:cNvCxnSpPr>
            <a:cxnSpLocks/>
          </p:cNvCxnSpPr>
          <p:nvPr/>
        </p:nvCxnSpPr>
        <p:spPr>
          <a:xfrm flipV="1">
            <a:off x="5766129" y="3060028"/>
            <a:ext cx="8828" cy="6706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60F2B31C-96C9-7749-E863-9B82A9D0D296}"/>
              </a:ext>
            </a:extLst>
          </p:cNvPr>
          <p:cNvCxnSpPr>
            <a:cxnSpLocks/>
          </p:cNvCxnSpPr>
          <p:nvPr/>
        </p:nvCxnSpPr>
        <p:spPr>
          <a:xfrm>
            <a:off x="5761836" y="3074291"/>
            <a:ext cx="3153564"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5BFDC6C7-C8FF-8AF4-1501-BA052F9477EE}"/>
              </a:ext>
            </a:extLst>
          </p:cNvPr>
          <p:cNvCxnSpPr>
            <a:cxnSpLocks/>
          </p:cNvCxnSpPr>
          <p:nvPr/>
        </p:nvCxnSpPr>
        <p:spPr>
          <a:xfrm>
            <a:off x="6819212" y="367721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BD478EA-5319-9AD1-EC1E-E132221DD6F9}"/>
              </a:ext>
            </a:extLst>
          </p:cNvPr>
          <p:cNvCxnSpPr>
            <a:cxnSpLocks/>
          </p:cNvCxnSpPr>
          <p:nvPr/>
        </p:nvCxnSpPr>
        <p:spPr>
          <a:xfrm>
            <a:off x="6971612" y="367721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A5A1C81-8E69-390B-3E0C-866718CD4D82}"/>
              </a:ext>
            </a:extLst>
          </p:cNvPr>
          <p:cNvCxnSpPr>
            <a:cxnSpLocks/>
          </p:cNvCxnSpPr>
          <p:nvPr/>
        </p:nvCxnSpPr>
        <p:spPr>
          <a:xfrm>
            <a:off x="7119395" y="367721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FAE7F42-81B4-C691-5D5A-984C1D047C86}"/>
              </a:ext>
            </a:extLst>
          </p:cNvPr>
          <p:cNvCxnSpPr>
            <a:cxnSpLocks/>
          </p:cNvCxnSpPr>
          <p:nvPr/>
        </p:nvCxnSpPr>
        <p:spPr>
          <a:xfrm>
            <a:off x="7271795" y="367721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27AA84F-A7F0-00F1-4DE2-EF5CA60EF2B7}"/>
              </a:ext>
            </a:extLst>
          </p:cNvPr>
          <p:cNvCxnSpPr>
            <a:cxnSpLocks/>
          </p:cNvCxnSpPr>
          <p:nvPr/>
        </p:nvCxnSpPr>
        <p:spPr>
          <a:xfrm>
            <a:off x="7424195" y="367721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389AB763-CEC9-7961-DB1D-32F34A9D2B3E}"/>
              </a:ext>
            </a:extLst>
          </p:cNvPr>
          <p:cNvCxnSpPr>
            <a:cxnSpLocks/>
          </p:cNvCxnSpPr>
          <p:nvPr/>
        </p:nvCxnSpPr>
        <p:spPr>
          <a:xfrm>
            <a:off x="7424183" y="367721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62B3B8DB-96F8-B1DF-F1F7-4448D8A6A025}"/>
              </a:ext>
            </a:extLst>
          </p:cNvPr>
          <p:cNvCxnSpPr>
            <a:cxnSpLocks/>
          </p:cNvCxnSpPr>
          <p:nvPr/>
        </p:nvCxnSpPr>
        <p:spPr>
          <a:xfrm>
            <a:off x="7576583" y="367721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B5884AE5-7881-182C-440A-62007B1F7E5F}"/>
              </a:ext>
            </a:extLst>
          </p:cNvPr>
          <p:cNvCxnSpPr>
            <a:cxnSpLocks/>
          </p:cNvCxnSpPr>
          <p:nvPr/>
        </p:nvCxnSpPr>
        <p:spPr>
          <a:xfrm>
            <a:off x="7728983" y="367721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FE4B3A8B-4B9A-2427-D9A2-622D26C47FB9}"/>
              </a:ext>
            </a:extLst>
          </p:cNvPr>
          <p:cNvSpPr txBox="1"/>
          <p:nvPr/>
        </p:nvSpPr>
        <p:spPr>
          <a:xfrm>
            <a:off x="7890742" y="4159346"/>
            <a:ext cx="458313" cy="315053"/>
          </a:xfrm>
          <a:prstGeom prst="rect">
            <a:avLst/>
          </a:prstGeom>
          <a:noFill/>
        </p:spPr>
        <p:txBody>
          <a:bodyPr wrap="none" lIns="91440" tIns="45720" rIns="91440" rtlCol="0" anchor="t">
            <a:noAutofit/>
          </a:bodyPr>
          <a:lstStyle/>
          <a:p>
            <a:r>
              <a:rPr lang="en-US" sz="700" dirty="0">
                <a:solidFill>
                  <a:schemeClr val="tx1"/>
                </a:solidFill>
              </a:rPr>
              <a:t>Frame </a:t>
            </a:r>
          </a:p>
          <a:p>
            <a:r>
              <a:rPr lang="en-US" sz="700" dirty="0">
                <a:solidFill>
                  <a:schemeClr val="tx1"/>
                </a:solidFill>
              </a:rPr>
              <a:t>(</a:t>
            </a:r>
            <a:r>
              <a:rPr lang="en-US" sz="700" dirty="0"/>
              <a:t>Authentication </a:t>
            </a:r>
          </a:p>
          <a:p>
            <a:r>
              <a:rPr lang="en-US" sz="700" dirty="0"/>
              <a:t>response))</a:t>
            </a:r>
            <a:endParaRPr lang="en-US" sz="700" dirty="0">
              <a:solidFill>
                <a:schemeClr val="tx1"/>
              </a:solidFill>
            </a:endParaRPr>
          </a:p>
        </p:txBody>
      </p:sp>
      <p:sp>
        <p:nvSpPr>
          <p:cNvPr id="69" name="TextBox 68">
            <a:extLst>
              <a:ext uri="{FF2B5EF4-FFF2-40B4-BE49-F238E27FC236}">
                <a16:creationId xmlns:a16="http://schemas.microsoft.com/office/drawing/2014/main" id="{EB66731F-43FF-172C-9282-6068CB8FA1FF}"/>
              </a:ext>
            </a:extLst>
          </p:cNvPr>
          <p:cNvSpPr txBox="1"/>
          <p:nvPr/>
        </p:nvSpPr>
        <p:spPr>
          <a:xfrm>
            <a:off x="6441247" y="3222715"/>
            <a:ext cx="458313" cy="462741"/>
          </a:xfrm>
          <a:prstGeom prst="rect">
            <a:avLst/>
          </a:prstGeom>
          <a:noFill/>
        </p:spPr>
        <p:txBody>
          <a:bodyPr wrap="none" lIns="91440" tIns="45720" rIns="91440" rtlCol="0" anchor="t">
            <a:noAutofit/>
          </a:bodyPr>
          <a:lstStyle/>
          <a:p>
            <a:r>
              <a:rPr lang="en-US" sz="700" dirty="0">
                <a:solidFill>
                  <a:schemeClr val="tx1"/>
                </a:solidFill>
              </a:rPr>
              <a:t>Unicast</a:t>
            </a:r>
          </a:p>
          <a:p>
            <a:r>
              <a:rPr lang="en-US" sz="700" dirty="0">
                <a:solidFill>
                  <a:schemeClr val="tx1"/>
                </a:solidFill>
              </a:rPr>
              <a:t>Trigger</a:t>
            </a:r>
          </a:p>
          <a:p>
            <a:r>
              <a:rPr lang="en-US" sz="700" dirty="0"/>
              <a:t>(Authentication)</a:t>
            </a:r>
            <a:endParaRPr lang="en-US" sz="700" dirty="0">
              <a:solidFill>
                <a:schemeClr val="tx1"/>
              </a:solidFill>
            </a:endParaRPr>
          </a:p>
        </p:txBody>
      </p:sp>
      <p:cxnSp>
        <p:nvCxnSpPr>
          <p:cNvPr id="70" name="Straight Connector 69">
            <a:extLst>
              <a:ext uri="{FF2B5EF4-FFF2-40B4-BE49-F238E27FC236}">
                <a16:creationId xmlns:a16="http://schemas.microsoft.com/office/drawing/2014/main" id="{613146F2-B821-F667-3DD7-E2880F24F53C}"/>
              </a:ext>
            </a:extLst>
          </p:cNvPr>
          <p:cNvCxnSpPr>
            <a:cxnSpLocks/>
          </p:cNvCxnSpPr>
          <p:nvPr/>
        </p:nvCxnSpPr>
        <p:spPr>
          <a:xfrm>
            <a:off x="7728990" y="367259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31129205-28D8-EA2B-968E-B5A45049DF03}"/>
              </a:ext>
            </a:extLst>
          </p:cNvPr>
          <p:cNvCxnSpPr>
            <a:cxnSpLocks/>
          </p:cNvCxnSpPr>
          <p:nvPr/>
        </p:nvCxnSpPr>
        <p:spPr>
          <a:xfrm>
            <a:off x="7881390" y="367259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7FDE6367-C974-4FB2-33BA-DC63C92AFA5D}"/>
              </a:ext>
            </a:extLst>
          </p:cNvPr>
          <p:cNvCxnSpPr>
            <a:cxnSpLocks/>
          </p:cNvCxnSpPr>
          <p:nvPr/>
        </p:nvCxnSpPr>
        <p:spPr>
          <a:xfrm>
            <a:off x="8029173" y="367259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7540ABF2-6200-BDE0-78E6-DC2FC31EBBEA}"/>
              </a:ext>
            </a:extLst>
          </p:cNvPr>
          <p:cNvCxnSpPr>
            <a:cxnSpLocks/>
          </p:cNvCxnSpPr>
          <p:nvPr/>
        </p:nvCxnSpPr>
        <p:spPr>
          <a:xfrm>
            <a:off x="8181573" y="367259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AD01AB2A-5DD5-0E5F-F94B-658B09F5FBE6}"/>
              </a:ext>
            </a:extLst>
          </p:cNvPr>
          <p:cNvCxnSpPr>
            <a:cxnSpLocks/>
          </p:cNvCxnSpPr>
          <p:nvPr/>
        </p:nvCxnSpPr>
        <p:spPr>
          <a:xfrm>
            <a:off x="8333973" y="367259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39A6BCF-B8DB-0F23-5462-2902C54F5ECB}"/>
              </a:ext>
            </a:extLst>
          </p:cNvPr>
          <p:cNvCxnSpPr>
            <a:cxnSpLocks/>
          </p:cNvCxnSpPr>
          <p:nvPr/>
        </p:nvCxnSpPr>
        <p:spPr>
          <a:xfrm>
            <a:off x="8333961" y="367259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37D4F6D4-F25A-1F33-67E9-6A869119FD0E}"/>
              </a:ext>
            </a:extLst>
          </p:cNvPr>
          <p:cNvCxnSpPr>
            <a:cxnSpLocks/>
          </p:cNvCxnSpPr>
          <p:nvPr/>
        </p:nvCxnSpPr>
        <p:spPr>
          <a:xfrm>
            <a:off x="8486361" y="367259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AB14B849-2CD3-0CB8-565A-866004469C9C}"/>
              </a:ext>
            </a:extLst>
          </p:cNvPr>
          <p:cNvCxnSpPr>
            <a:cxnSpLocks/>
          </p:cNvCxnSpPr>
          <p:nvPr/>
        </p:nvCxnSpPr>
        <p:spPr>
          <a:xfrm>
            <a:off x="8638761" y="3672596"/>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9099C464-CF29-0B2E-3244-67466D076B20}"/>
              </a:ext>
            </a:extLst>
          </p:cNvPr>
          <p:cNvCxnSpPr>
            <a:cxnSpLocks/>
            <a:endCxn id="82" idx="1"/>
          </p:cNvCxnSpPr>
          <p:nvPr/>
        </p:nvCxnSpPr>
        <p:spPr>
          <a:xfrm>
            <a:off x="6722886" y="4062901"/>
            <a:ext cx="1176381" cy="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502CF2A7-0D80-BBE6-1FE3-92B8A7A42DDF}"/>
              </a:ext>
            </a:extLst>
          </p:cNvPr>
          <p:cNvSpPr txBox="1"/>
          <p:nvPr/>
        </p:nvSpPr>
        <p:spPr>
          <a:xfrm>
            <a:off x="5938643" y="3685701"/>
            <a:ext cx="458313" cy="315053"/>
          </a:xfrm>
          <a:prstGeom prst="rect">
            <a:avLst/>
          </a:prstGeom>
          <a:noFill/>
        </p:spPr>
        <p:txBody>
          <a:bodyPr wrap="none" lIns="91440" tIns="45720" rIns="91440" rtlCol="0" anchor="t">
            <a:noAutofit/>
          </a:bodyPr>
          <a:lstStyle/>
          <a:p>
            <a:r>
              <a:rPr lang="en-US" sz="600" dirty="0">
                <a:solidFill>
                  <a:schemeClr val="tx1"/>
                </a:solidFill>
              </a:rPr>
              <a:t>11 PHY</a:t>
            </a:r>
          </a:p>
          <a:p>
            <a:r>
              <a:rPr lang="en-US" sz="600" dirty="0">
                <a:solidFill>
                  <a:schemeClr val="tx1"/>
                </a:solidFill>
              </a:rPr>
              <a:t> Header</a:t>
            </a:r>
          </a:p>
        </p:txBody>
      </p:sp>
      <p:sp>
        <p:nvSpPr>
          <p:cNvPr id="80" name="Rectangle 79">
            <a:extLst>
              <a:ext uri="{FF2B5EF4-FFF2-40B4-BE49-F238E27FC236}">
                <a16:creationId xmlns:a16="http://schemas.microsoft.com/office/drawing/2014/main" id="{682607C4-C8D2-B9E2-702F-383A0A2A233E}"/>
              </a:ext>
            </a:extLst>
          </p:cNvPr>
          <p:cNvSpPr/>
          <p:nvPr/>
        </p:nvSpPr>
        <p:spPr>
          <a:xfrm>
            <a:off x="6339965" y="3685701"/>
            <a:ext cx="351225" cy="24407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044F09F0-F239-01BB-FAF7-D4D4EAECA0A2}"/>
              </a:ext>
            </a:extLst>
          </p:cNvPr>
          <p:cNvSpPr/>
          <p:nvPr/>
        </p:nvSpPr>
        <p:spPr>
          <a:xfrm>
            <a:off x="6030567" y="3584493"/>
            <a:ext cx="2769883" cy="35052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9359E16-4712-35A0-58E1-B26A5E477E9D}"/>
              </a:ext>
            </a:extLst>
          </p:cNvPr>
          <p:cNvSpPr/>
          <p:nvPr/>
        </p:nvSpPr>
        <p:spPr>
          <a:xfrm>
            <a:off x="7899267" y="3936895"/>
            <a:ext cx="754565" cy="25201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Arrow Connector 84">
            <a:extLst>
              <a:ext uri="{FF2B5EF4-FFF2-40B4-BE49-F238E27FC236}">
                <a16:creationId xmlns:a16="http://schemas.microsoft.com/office/drawing/2014/main" id="{C8A0EE53-1FF1-5223-7EF9-88A29E74C9E0}"/>
              </a:ext>
            </a:extLst>
          </p:cNvPr>
          <p:cNvCxnSpPr>
            <a:cxnSpLocks/>
          </p:cNvCxnSpPr>
          <p:nvPr/>
        </p:nvCxnSpPr>
        <p:spPr>
          <a:xfrm>
            <a:off x="5341473" y="2169830"/>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7A4E8827-D3F4-D1D8-3B7D-F6256E85FFD3}"/>
              </a:ext>
            </a:extLst>
          </p:cNvPr>
          <p:cNvSpPr txBox="1"/>
          <p:nvPr/>
        </p:nvSpPr>
        <p:spPr>
          <a:xfrm>
            <a:off x="4988449" y="1919462"/>
            <a:ext cx="1073751" cy="193451"/>
          </a:xfrm>
          <a:prstGeom prst="rect">
            <a:avLst/>
          </a:prstGeom>
          <a:noFill/>
        </p:spPr>
        <p:txBody>
          <a:bodyPr wrap="none" lIns="91440" tIns="45720" rIns="91440" rtlCol="0" anchor="t">
            <a:noAutofit/>
          </a:bodyPr>
          <a:lstStyle/>
          <a:p>
            <a:r>
              <a:rPr lang="en-US" sz="700" dirty="0">
                <a:solidFill>
                  <a:schemeClr val="tx1"/>
                </a:solidFill>
              </a:rPr>
              <a:t>Authentication</a:t>
            </a:r>
          </a:p>
        </p:txBody>
      </p:sp>
      <p:sp>
        <p:nvSpPr>
          <p:cNvPr id="87" name="TextBox 86">
            <a:extLst>
              <a:ext uri="{FF2B5EF4-FFF2-40B4-BE49-F238E27FC236}">
                <a16:creationId xmlns:a16="http://schemas.microsoft.com/office/drawing/2014/main" id="{9A8B87EB-5858-569B-E2F2-A3FD4C0E90E9}"/>
              </a:ext>
            </a:extLst>
          </p:cNvPr>
          <p:cNvSpPr txBox="1"/>
          <p:nvPr/>
        </p:nvSpPr>
        <p:spPr>
          <a:xfrm>
            <a:off x="5432975" y="4032030"/>
            <a:ext cx="458313" cy="315053"/>
          </a:xfrm>
          <a:prstGeom prst="rect">
            <a:avLst/>
          </a:prstGeom>
          <a:noFill/>
        </p:spPr>
        <p:txBody>
          <a:bodyPr wrap="none" lIns="91440" tIns="45720" rIns="91440" rtlCol="0" anchor="t">
            <a:noAutofit/>
          </a:bodyPr>
          <a:lstStyle/>
          <a:p>
            <a:r>
              <a:rPr lang="en-US" sz="700" dirty="0">
                <a:solidFill>
                  <a:schemeClr val="tx1"/>
                </a:solidFill>
              </a:rPr>
              <a:t>CTS</a:t>
            </a:r>
          </a:p>
        </p:txBody>
      </p:sp>
      <p:cxnSp>
        <p:nvCxnSpPr>
          <p:cNvPr id="88" name="Straight Arrow Connector 87">
            <a:extLst>
              <a:ext uri="{FF2B5EF4-FFF2-40B4-BE49-F238E27FC236}">
                <a16:creationId xmlns:a16="http://schemas.microsoft.com/office/drawing/2014/main" id="{3811F3FA-7B59-5783-F9A7-EBC943F84CA2}"/>
              </a:ext>
            </a:extLst>
          </p:cNvPr>
          <p:cNvCxnSpPr>
            <a:cxnSpLocks/>
          </p:cNvCxnSpPr>
          <p:nvPr/>
        </p:nvCxnSpPr>
        <p:spPr>
          <a:xfrm>
            <a:off x="6863763" y="4546320"/>
            <a:ext cx="0" cy="522018"/>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0BACD0E0-5326-9A15-C8B6-15CF80DA1797}"/>
              </a:ext>
            </a:extLst>
          </p:cNvPr>
          <p:cNvCxnSpPr>
            <a:cxnSpLocks/>
          </p:cNvCxnSpPr>
          <p:nvPr/>
        </p:nvCxnSpPr>
        <p:spPr>
          <a:xfrm>
            <a:off x="7804372" y="4586862"/>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90" name="TextBox 89">
            <a:extLst>
              <a:ext uri="{FF2B5EF4-FFF2-40B4-BE49-F238E27FC236}">
                <a16:creationId xmlns:a16="http://schemas.microsoft.com/office/drawing/2014/main" id="{7D980475-BD2C-F2C3-02D5-ECF43A90E28C}"/>
              </a:ext>
            </a:extLst>
          </p:cNvPr>
          <p:cNvSpPr txBox="1"/>
          <p:nvPr/>
        </p:nvSpPr>
        <p:spPr>
          <a:xfrm>
            <a:off x="6677647" y="5060681"/>
            <a:ext cx="1073751" cy="273835"/>
          </a:xfrm>
          <a:prstGeom prst="rect">
            <a:avLst/>
          </a:prstGeom>
          <a:noFill/>
        </p:spPr>
        <p:txBody>
          <a:bodyPr wrap="none" lIns="91440" tIns="45720" rIns="91440" rtlCol="0" anchor="t">
            <a:noAutofit/>
          </a:bodyPr>
          <a:lstStyle/>
          <a:p>
            <a:r>
              <a:rPr lang="en-US" sz="700" dirty="0"/>
              <a:t>Authentication)</a:t>
            </a:r>
            <a:endParaRPr lang="en-US" sz="700" dirty="0">
              <a:solidFill>
                <a:schemeClr val="tx1"/>
              </a:solidFill>
            </a:endParaRPr>
          </a:p>
        </p:txBody>
      </p:sp>
      <p:sp>
        <p:nvSpPr>
          <p:cNvPr id="91" name="TextBox 90">
            <a:extLst>
              <a:ext uri="{FF2B5EF4-FFF2-40B4-BE49-F238E27FC236}">
                <a16:creationId xmlns:a16="http://schemas.microsoft.com/office/drawing/2014/main" id="{3A691E46-EADA-2321-6246-6EE37B96896F}"/>
              </a:ext>
            </a:extLst>
          </p:cNvPr>
          <p:cNvSpPr txBox="1"/>
          <p:nvPr/>
        </p:nvSpPr>
        <p:spPr>
          <a:xfrm>
            <a:off x="7595928" y="5073532"/>
            <a:ext cx="606677" cy="246970"/>
          </a:xfrm>
          <a:prstGeom prst="rect">
            <a:avLst/>
          </a:prstGeom>
          <a:noFill/>
        </p:spPr>
        <p:txBody>
          <a:bodyPr wrap="none" lIns="91440" tIns="45720" rIns="91440" rtlCol="0" anchor="t">
            <a:noAutofit/>
          </a:bodyPr>
          <a:lstStyle/>
          <a:p>
            <a:r>
              <a:rPr lang="en-US" sz="700" dirty="0"/>
              <a:t>Authentication response</a:t>
            </a:r>
            <a:endParaRPr lang="en-US" sz="700" dirty="0">
              <a:solidFill>
                <a:schemeClr val="tx1"/>
              </a:solidFill>
            </a:endParaRPr>
          </a:p>
        </p:txBody>
      </p:sp>
      <p:sp>
        <p:nvSpPr>
          <p:cNvPr id="92" name="TextBox 91">
            <a:extLst>
              <a:ext uri="{FF2B5EF4-FFF2-40B4-BE49-F238E27FC236}">
                <a16:creationId xmlns:a16="http://schemas.microsoft.com/office/drawing/2014/main" id="{106D27C4-6E03-EC1C-8D85-446406CCE88C}"/>
              </a:ext>
            </a:extLst>
          </p:cNvPr>
          <p:cNvSpPr txBox="1"/>
          <p:nvPr/>
        </p:nvSpPr>
        <p:spPr>
          <a:xfrm>
            <a:off x="5839517" y="4710638"/>
            <a:ext cx="523738" cy="311797"/>
          </a:xfrm>
          <a:prstGeom prst="rect">
            <a:avLst/>
          </a:prstGeom>
          <a:noFill/>
        </p:spPr>
        <p:txBody>
          <a:bodyPr wrap="none" lIns="91440" tIns="45720" rIns="91440" rtlCol="0" anchor="t">
            <a:noAutofit/>
          </a:bodyPr>
          <a:lstStyle/>
          <a:p>
            <a:r>
              <a:rPr lang="en-US" sz="700" dirty="0"/>
              <a:t>(Data (Authentication) )</a:t>
            </a:r>
            <a:endParaRPr lang="en-US" sz="700" dirty="0">
              <a:solidFill>
                <a:schemeClr val="tx1"/>
              </a:solidFill>
            </a:endParaRPr>
          </a:p>
        </p:txBody>
      </p:sp>
      <p:sp>
        <p:nvSpPr>
          <p:cNvPr id="93" name="TextBox 92">
            <a:extLst>
              <a:ext uri="{FF2B5EF4-FFF2-40B4-BE49-F238E27FC236}">
                <a16:creationId xmlns:a16="http://schemas.microsoft.com/office/drawing/2014/main" id="{0F7E4B3F-C071-CEE9-4742-673B55A9E17F}"/>
              </a:ext>
            </a:extLst>
          </p:cNvPr>
          <p:cNvSpPr txBox="1"/>
          <p:nvPr/>
        </p:nvSpPr>
        <p:spPr>
          <a:xfrm>
            <a:off x="7791611" y="4800007"/>
            <a:ext cx="523738" cy="311797"/>
          </a:xfrm>
          <a:prstGeom prst="rect">
            <a:avLst/>
          </a:prstGeom>
          <a:noFill/>
        </p:spPr>
        <p:txBody>
          <a:bodyPr wrap="none" lIns="91440" tIns="45720" rIns="91440" rtlCol="0" anchor="t">
            <a:noAutofit/>
          </a:bodyPr>
          <a:lstStyle/>
          <a:p>
            <a:r>
              <a:rPr lang="en-US" sz="700" dirty="0"/>
              <a:t>(Data (Authentication response))</a:t>
            </a:r>
            <a:endParaRPr lang="en-US" sz="700" dirty="0">
              <a:solidFill>
                <a:schemeClr val="tx1"/>
              </a:solidFill>
            </a:endParaRPr>
          </a:p>
        </p:txBody>
      </p:sp>
      <p:cxnSp>
        <p:nvCxnSpPr>
          <p:cNvPr id="94" name="Straight Arrow Connector 93">
            <a:extLst>
              <a:ext uri="{FF2B5EF4-FFF2-40B4-BE49-F238E27FC236}">
                <a16:creationId xmlns:a16="http://schemas.microsoft.com/office/drawing/2014/main" id="{9F2FD3CD-B916-AEE3-9123-284CF0C88D76}"/>
              </a:ext>
            </a:extLst>
          </p:cNvPr>
          <p:cNvCxnSpPr>
            <a:cxnSpLocks/>
          </p:cNvCxnSpPr>
          <p:nvPr/>
        </p:nvCxnSpPr>
        <p:spPr>
          <a:xfrm flipV="1">
            <a:off x="7297125" y="4217305"/>
            <a:ext cx="304788" cy="139567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44104938-E47D-4AC7-EB01-4749BA2832C9}"/>
              </a:ext>
            </a:extLst>
          </p:cNvPr>
          <p:cNvSpPr txBox="1"/>
          <p:nvPr/>
        </p:nvSpPr>
        <p:spPr>
          <a:xfrm>
            <a:off x="8553595" y="1829085"/>
            <a:ext cx="1073751" cy="193451"/>
          </a:xfrm>
          <a:prstGeom prst="rect">
            <a:avLst/>
          </a:prstGeom>
          <a:noFill/>
        </p:spPr>
        <p:txBody>
          <a:bodyPr wrap="none" lIns="91440" tIns="45720" rIns="91440" rtlCol="0" anchor="t">
            <a:noAutofit/>
          </a:bodyPr>
          <a:lstStyle/>
          <a:p>
            <a:r>
              <a:rPr lang="en-US" sz="700" dirty="0">
                <a:solidFill>
                  <a:schemeClr val="tx1"/>
                </a:solidFill>
              </a:rPr>
              <a:t>Authentication</a:t>
            </a:r>
          </a:p>
          <a:p>
            <a:r>
              <a:rPr lang="en-US" sz="700" dirty="0"/>
              <a:t>Response</a:t>
            </a:r>
          </a:p>
        </p:txBody>
      </p:sp>
      <p:sp>
        <p:nvSpPr>
          <p:cNvPr id="96" name="TextBox 95">
            <a:extLst>
              <a:ext uri="{FF2B5EF4-FFF2-40B4-BE49-F238E27FC236}">
                <a16:creationId xmlns:a16="http://schemas.microsoft.com/office/drawing/2014/main" id="{44F25A23-ECE9-B4F1-1F33-3C6382F792FF}"/>
              </a:ext>
            </a:extLst>
          </p:cNvPr>
          <p:cNvSpPr txBox="1"/>
          <p:nvPr/>
        </p:nvSpPr>
        <p:spPr>
          <a:xfrm>
            <a:off x="5308650" y="2257691"/>
            <a:ext cx="1519109" cy="311797"/>
          </a:xfrm>
          <a:prstGeom prst="rect">
            <a:avLst/>
          </a:prstGeom>
          <a:noFill/>
        </p:spPr>
        <p:txBody>
          <a:bodyPr wrap="none" lIns="91440" tIns="45720" rIns="91440" rtlCol="0" anchor="t">
            <a:noAutofit/>
          </a:bodyPr>
          <a:lstStyle/>
          <a:p>
            <a:r>
              <a:rPr lang="en-US" sz="700" dirty="0"/>
              <a:t>(Unicast RAIID, delay of response,</a:t>
            </a:r>
          </a:p>
          <a:p>
            <a:r>
              <a:rPr lang="en-US" sz="700" dirty="0"/>
              <a:t>Data(Authentication) )</a:t>
            </a:r>
            <a:endParaRPr lang="en-US" sz="700" dirty="0">
              <a:solidFill>
                <a:schemeClr val="tx1"/>
              </a:solidFill>
            </a:endParaRPr>
          </a:p>
        </p:txBody>
      </p:sp>
      <p:cxnSp>
        <p:nvCxnSpPr>
          <p:cNvPr id="97" name="Straight Arrow Connector 96">
            <a:extLst>
              <a:ext uri="{FF2B5EF4-FFF2-40B4-BE49-F238E27FC236}">
                <a16:creationId xmlns:a16="http://schemas.microsoft.com/office/drawing/2014/main" id="{D2F0830D-F5CA-881A-D397-0C53E0706698}"/>
              </a:ext>
            </a:extLst>
          </p:cNvPr>
          <p:cNvCxnSpPr>
            <a:cxnSpLocks/>
          </p:cNvCxnSpPr>
          <p:nvPr/>
        </p:nvCxnSpPr>
        <p:spPr>
          <a:xfrm>
            <a:off x="8891204" y="2131621"/>
            <a:ext cx="0" cy="522018"/>
          </a:xfrm>
          <a:prstGeom prst="straightConnector1">
            <a:avLst/>
          </a:prstGeom>
          <a:ln>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EEAF16BC-DD7C-4411-3BED-F21C6A15A632}"/>
              </a:ext>
            </a:extLst>
          </p:cNvPr>
          <p:cNvSpPr txBox="1"/>
          <p:nvPr/>
        </p:nvSpPr>
        <p:spPr>
          <a:xfrm>
            <a:off x="7628873" y="2224854"/>
            <a:ext cx="523738" cy="311797"/>
          </a:xfrm>
          <a:prstGeom prst="rect">
            <a:avLst/>
          </a:prstGeom>
          <a:noFill/>
        </p:spPr>
        <p:txBody>
          <a:bodyPr wrap="none" lIns="91440" tIns="45720" rIns="91440" rtlCol="0" anchor="t">
            <a:noAutofit/>
          </a:bodyPr>
          <a:lstStyle/>
          <a:p>
            <a:r>
              <a:rPr lang="en-US" sz="700" dirty="0"/>
              <a:t>(Data (Authentication response))</a:t>
            </a:r>
            <a:endParaRPr lang="en-US" sz="700" dirty="0">
              <a:solidFill>
                <a:schemeClr val="tx1"/>
              </a:solidFill>
            </a:endParaRPr>
          </a:p>
        </p:txBody>
      </p:sp>
      <p:sp>
        <p:nvSpPr>
          <p:cNvPr id="99" name="TextBox 98">
            <a:extLst>
              <a:ext uri="{FF2B5EF4-FFF2-40B4-BE49-F238E27FC236}">
                <a16:creationId xmlns:a16="http://schemas.microsoft.com/office/drawing/2014/main" id="{858E3BC4-0466-2F04-A70A-7C01658800E6}"/>
              </a:ext>
            </a:extLst>
          </p:cNvPr>
          <p:cNvSpPr txBox="1"/>
          <p:nvPr/>
        </p:nvSpPr>
        <p:spPr>
          <a:xfrm>
            <a:off x="4201964" y="2295807"/>
            <a:ext cx="505772" cy="311797"/>
          </a:xfrm>
          <a:prstGeom prst="rect">
            <a:avLst/>
          </a:prstGeom>
          <a:noFill/>
        </p:spPr>
        <p:txBody>
          <a:bodyPr wrap="none" lIns="91440" tIns="45720" rIns="91440" rtlCol="0" anchor="t">
            <a:noAutofit/>
          </a:bodyPr>
          <a:lstStyle/>
          <a:p>
            <a:r>
              <a:rPr lang="en-US" sz="700" dirty="0"/>
              <a:t>(Data(EPC))</a:t>
            </a:r>
            <a:endParaRPr lang="en-US" sz="700" dirty="0">
              <a:solidFill>
                <a:schemeClr val="tx1"/>
              </a:solidFill>
            </a:endParaRPr>
          </a:p>
        </p:txBody>
      </p:sp>
      <p:sp>
        <p:nvSpPr>
          <p:cNvPr id="100" name="TextBox 99">
            <a:extLst>
              <a:ext uri="{FF2B5EF4-FFF2-40B4-BE49-F238E27FC236}">
                <a16:creationId xmlns:a16="http://schemas.microsoft.com/office/drawing/2014/main" id="{15B578E9-8207-ABFB-A3E3-022BC3DE5321}"/>
              </a:ext>
            </a:extLst>
          </p:cNvPr>
          <p:cNvSpPr txBox="1"/>
          <p:nvPr/>
        </p:nvSpPr>
        <p:spPr>
          <a:xfrm>
            <a:off x="2960318" y="5163203"/>
            <a:ext cx="453316" cy="292545"/>
          </a:xfrm>
          <a:prstGeom prst="rect">
            <a:avLst/>
          </a:prstGeom>
          <a:noFill/>
        </p:spPr>
        <p:txBody>
          <a:bodyPr wrap="none" lIns="91440" tIns="45720" rIns="91440" rtlCol="0" anchor="t">
            <a:noAutofit/>
          </a:bodyPr>
          <a:lstStyle/>
          <a:p>
            <a:r>
              <a:rPr lang="en-US" sz="700" dirty="0"/>
              <a:t>Query</a:t>
            </a:r>
            <a:endParaRPr lang="en-US" sz="700" dirty="0">
              <a:solidFill>
                <a:schemeClr val="tx1"/>
              </a:solidFill>
            </a:endParaRPr>
          </a:p>
        </p:txBody>
      </p:sp>
      <p:sp>
        <p:nvSpPr>
          <p:cNvPr id="101" name="Right Brace 100">
            <a:extLst>
              <a:ext uri="{FF2B5EF4-FFF2-40B4-BE49-F238E27FC236}">
                <a16:creationId xmlns:a16="http://schemas.microsoft.com/office/drawing/2014/main" id="{B6A35BBD-A2E3-31EE-4AF0-AA3C98072592}"/>
              </a:ext>
            </a:extLst>
          </p:cNvPr>
          <p:cNvSpPr/>
          <p:nvPr/>
        </p:nvSpPr>
        <p:spPr>
          <a:xfrm rot="16200000">
            <a:off x="2263469" y="407056"/>
            <a:ext cx="256612" cy="466166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TextBox 101">
            <a:extLst>
              <a:ext uri="{FF2B5EF4-FFF2-40B4-BE49-F238E27FC236}">
                <a16:creationId xmlns:a16="http://schemas.microsoft.com/office/drawing/2014/main" id="{F737A1F4-41CF-859C-9033-A79559BA5258}"/>
              </a:ext>
            </a:extLst>
          </p:cNvPr>
          <p:cNvSpPr txBox="1"/>
          <p:nvPr/>
        </p:nvSpPr>
        <p:spPr>
          <a:xfrm>
            <a:off x="2531099" y="2390162"/>
            <a:ext cx="458313" cy="315053"/>
          </a:xfrm>
          <a:prstGeom prst="rect">
            <a:avLst/>
          </a:prstGeom>
          <a:noFill/>
        </p:spPr>
        <p:txBody>
          <a:bodyPr wrap="none" lIns="91440" tIns="45720" rIns="91440" rtlCol="0" anchor="t">
            <a:noAutofit/>
          </a:bodyPr>
          <a:lstStyle/>
          <a:p>
            <a:r>
              <a:rPr lang="en-US" sz="700" dirty="0">
                <a:solidFill>
                  <a:schemeClr val="tx1"/>
                </a:solidFill>
              </a:rPr>
              <a:t>TXOP 1 </a:t>
            </a:r>
          </a:p>
        </p:txBody>
      </p:sp>
      <p:sp>
        <p:nvSpPr>
          <p:cNvPr id="103" name="Right Brace 102">
            <a:extLst>
              <a:ext uri="{FF2B5EF4-FFF2-40B4-BE49-F238E27FC236}">
                <a16:creationId xmlns:a16="http://schemas.microsoft.com/office/drawing/2014/main" id="{79A20C8A-5C72-7BFF-8E12-1C1D2A3B5F8E}"/>
              </a:ext>
            </a:extLst>
          </p:cNvPr>
          <p:cNvSpPr/>
          <p:nvPr/>
        </p:nvSpPr>
        <p:spPr>
          <a:xfrm rot="16200000">
            <a:off x="7011450" y="1135503"/>
            <a:ext cx="205222" cy="3549712"/>
          </a:xfrm>
          <a:prstGeom prst="rightBrace">
            <a:avLst>
              <a:gd name="adj1" fmla="val 8333"/>
              <a:gd name="adj2" fmla="val 4977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TextBox 103">
            <a:extLst>
              <a:ext uri="{FF2B5EF4-FFF2-40B4-BE49-F238E27FC236}">
                <a16:creationId xmlns:a16="http://schemas.microsoft.com/office/drawing/2014/main" id="{7A5D9D9B-71A1-BE41-45B3-93096C40231B}"/>
              </a:ext>
            </a:extLst>
          </p:cNvPr>
          <p:cNvSpPr txBox="1"/>
          <p:nvPr/>
        </p:nvSpPr>
        <p:spPr>
          <a:xfrm>
            <a:off x="7190415" y="2591898"/>
            <a:ext cx="458313" cy="315053"/>
          </a:xfrm>
          <a:prstGeom prst="rect">
            <a:avLst/>
          </a:prstGeom>
          <a:noFill/>
        </p:spPr>
        <p:txBody>
          <a:bodyPr wrap="none" lIns="91440" tIns="45720" rIns="91440" rtlCol="0" anchor="t">
            <a:noAutofit/>
          </a:bodyPr>
          <a:lstStyle/>
          <a:p>
            <a:r>
              <a:rPr lang="en-US" sz="700" dirty="0">
                <a:solidFill>
                  <a:schemeClr val="tx1"/>
                </a:solidFill>
              </a:rPr>
              <a:t>TXOP 2 </a:t>
            </a:r>
          </a:p>
        </p:txBody>
      </p:sp>
      <p:sp>
        <p:nvSpPr>
          <p:cNvPr id="105" name="Rectangle 104">
            <a:extLst>
              <a:ext uri="{FF2B5EF4-FFF2-40B4-BE49-F238E27FC236}">
                <a16:creationId xmlns:a16="http://schemas.microsoft.com/office/drawing/2014/main" id="{7903F303-A072-B4F6-7923-5A101F3943CA}"/>
              </a:ext>
            </a:extLst>
          </p:cNvPr>
          <p:cNvSpPr/>
          <p:nvPr/>
        </p:nvSpPr>
        <p:spPr>
          <a:xfrm>
            <a:off x="949444" y="3671247"/>
            <a:ext cx="308209" cy="2422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Connector 105">
            <a:extLst>
              <a:ext uri="{FF2B5EF4-FFF2-40B4-BE49-F238E27FC236}">
                <a16:creationId xmlns:a16="http://schemas.microsoft.com/office/drawing/2014/main" id="{1F7DE3DA-A20F-4896-E189-F71F2AA19489}"/>
              </a:ext>
            </a:extLst>
          </p:cNvPr>
          <p:cNvCxnSpPr>
            <a:cxnSpLocks/>
          </p:cNvCxnSpPr>
          <p:nvPr/>
        </p:nvCxnSpPr>
        <p:spPr>
          <a:xfrm>
            <a:off x="2973842" y="369931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67AE558E-4AF8-7EB1-42DB-C18A7B0756DA}"/>
              </a:ext>
            </a:extLst>
          </p:cNvPr>
          <p:cNvCxnSpPr>
            <a:cxnSpLocks/>
          </p:cNvCxnSpPr>
          <p:nvPr/>
        </p:nvCxnSpPr>
        <p:spPr>
          <a:xfrm>
            <a:off x="2973830" y="369931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56A32312-20AB-4D1D-A3B6-C0EDAC50317C}"/>
              </a:ext>
            </a:extLst>
          </p:cNvPr>
          <p:cNvCxnSpPr>
            <a:cxnSpLocks/>
          </p:cNvCxnSpPr>
          <p:nvPr/>
        </p:nvCxnSpPr>
        <p:spPr>
          <a:xfrm>
            <a:off x="3126230" y="3699315"/>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6754E81-7CFB-72B4-52DF-4BAB58853B77}"/>
              </a:ext>
            </a:extLst>
          </p:cNvPr>
          <p:cNvCxnSpPr>
            <a:cxnSpLocks/>
          </p:cNvCxnSpPr>
          <p:nvPr/>
        </p:nvCxnSpPr>
        <p:spPr>
          <a:xfrm>
            <a:off x="3896364" y="3668693"/>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5DD464D9-76B1-08AD-28C5-DDE62D2499C0}"/>
              </a:ext>
            </a:extLst>
          </p:cNvPr>
          <p:cNvCxnSpPr>
            <a:cxnSpLocks/>
          </p:cNvCxnSpPr>
          <p:nvPr/>
        </p:nvCxnSpPr>
        <p:spPr>
          <a:xfrm>
            <a:off x="3899908" y="3684648"/>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00B9579E-EDFE-9F69-BD3E-24B71F75F464}"/>
              </a:ext>
            </a:extLst>
          </p:cNvPr>
          <p:cNvCxnSpPr>
            <a:cxnSpLocks/>
          </p:cNvCxnSpPr>
          <p:nvPr/>
        </p:nvCxnSpPr>
        <p:spPr>
          <a:xfrm>
            <a:off x="3895273" y="368003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AA932306-A4E4-7980-6819-7ED50309420C}"/>
              </a:ext>
            </a:extLst>
          </p:cNvPr>
          <p:cNvCxnSpPr>
            <a:cxnSpLocks/>
          </p:cNvCxnSpPr>
          <p:nvPr/>
        </p:nvCxnSpPr>
        <p:spPr>
          <a:xfrm>
            <a:off x="3895296" y="3680031"/>
            <a:ext cx="0" cy="2549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42EC0ECA-90AB-D033-8682-A2913434C6D2}"/>
              </a:ext>
            </a:extLst>
          </p:cNvPr>
          <p:cNvSpPr txBox="1"/>
          <p:nvPr/>
        </p:nvSpPr>
        <p:spPr>
          <a:xfrm>
            <a:off x="5794530" y="5706039"/>
            <a:ext cx="3564106" cy="161361"/>
          </a:xfrm>
          <a:prstGeom prst="rect">
            <a:avLst/>
          </a:prstGeom>
          <a:noFill/>
        </p:spPr>
        <p:txBody>
          <a:bodyPr wrap="none" lIns="91440" tIns="45720" rIns="91440" rtlCol="0" anchor="t">
            <a:noAutofit/>
          </a:bodyPr>
          <a:lstStyle/>
          <a:p>
            <a:r>
              <a:rPr lang="en-US" sz="700" dirty="0"/>
              <a:t>AP  assumes no error if no response is received from the STA within delay of response.</a:t>
            </a:r>
            <a:endParaRPr lang="en-US" sz="700" dirty="0">
              <a:solidFill>
                <a:schemeClr val="tx1"/>
              </a:solidFill>
            </a:endParaRPr>
          </a:p>
        </p:txBody>
      </p:sp>
      <p:cxnSp>
        <p:nvCxnSpPr>
          <p:cNvPr id="83" name="Straight Arrow Connector 82">
            <a:extLst>
              <a:ext uri="{FF2B5EF4-FFF2-40B4-BE49-F238E27FC236}">
                <a16:creationId xmlns:a16="http://schemas.microsoft.com/office/drawing/2014/main" id="{1AB856C1-D939-AB13-E9DF-37B474ED4D9D}"/>
              </a:ext>
            </a:extLst>
          </p:cNvPr>
          <p:cNvCxnSpPr>
            <a:cxnSpLocks/>
          </p:cNvCxnSpPr>
          <p:nvPr/>
        </p:nvCxnSpPr>
        <p:spPr>
          <a:xfrm flipV="1">
            <a:off x="776910" y="3932124"/>
            <a:ext cx="545581" cy="1341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4" name="TextBox 113">
            <a:extLst>
              <a:ext uri="{FF2B5EF4-FFF2-40B4-BE49-F238E27FC236}">
                <a16:creationId xmlns:a16="http://schemas.microsoft.com/office/drawing/2014/main" id="{D03596E0-D337-D29C-55D1-C9566A573437}"/>
              </a:ext>
            </a:extLst>
          </p:cNvPr>
          <p:cNvSpPr txBox="1"/>
          <p:nvPr/>
        </p:nvSpPr>
        <p:spPr>
          <a:xfrm>
            <a:off x="0" y="5215094"/>
            <a:ext cx="2280632" cy="357348"/>
          </a:xfrm>
          <a:prstGeom prst="rect">
            <a:avLst/>
          </a:prstGeom>
          <a:noFill/>
        </p:spPr>
        <p:txBody>
          <a:bodyPr wrap="none" lIns="91440" tIns="45720" rIns="91440" rtlCol="0" anchor="t">
            <a:noAutofit/>
          </a:bodyPr>
          <a:lstStyle/>
          <a:p>
            <a:r>
              <a:rPr lang="en-US" sz="700" dirty="0"/>
              <a:t>Receiving broadcast Trigger, </a:t>
            </a:r>
            <a:r>
              <a:rPr lang="en-US" sz="800" dirty="0"/>
              <a:t>Tag Identification Flag </a:t>
            </a:r>
          </a:p>
          <a:p>
            <a:r>
              <a:rPr lang="en-US" sz="700" dirty="0"/>
              <a:t>being set to 0 if it is equal to 1..</a:t>
            </a:r>
            <a:endParaRPr lang="en-US" sz="700" dirty="0">
              <a:solidFill>
                <a:schemeClr val="tx1"/>
              </a:solidFill>
            </a:endParaRPr>
          </a:p>
        </p:txBody>
      </p:sp>
      <p:cxnSp>
        <p:nvCxnSpPr>
          <p:cNvPr id="115" name="Straight Arrow Connector 114">
            <a:extLst>
              <a:ext uri="{FF2B5EF4-FFF2-40B4-BE49-F238E27FC236}">
                <a16:creationId xmlns:a16="http://schemas.microsoft.com/office/drawing/2014/main" id="{2DEA69FB-02A9-759C-E7EE-D64C85302695}"/>
              </a:ext>
            </a:extLst>
          </p:cNvPr>
          <p:cNvCxnSpPr/>
          <p:nvPr/>
        </p:nvCxnSpPr>
        <p:spPr>
          <a:xfrm flipH="1" flipV="1">
            <a:off x="3901203" y="4402426"/>
            <a:ext cx="646459" cy="2469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890B5C64-3589-56E8-1D57-55FFDFE2515E}"/>
              </a:ext>
            </a:extLst>
          </p:cNvPr>
          <p:cNvSpPr txBox="1"/>
          <p:nvPr/>
        </p:nvSpPr>
        <p:spPr>
          <a:xfrm>
            <a:off x="4043321" y="4720020"/>
            <a:ext cx="1554659" cy="311796"/>
          </a:xfrm>
          <a:prstGeom prst="rect">
            <a:avLst/>
          </a:prstGeom>
          <a:noFill/>
        </p:spPr>
        <p:txBody>
          <a:bodyPr wrap="none" lIns="91440" tIns="45720" rIns="91440" rtlCol="0" anchor="t">
            <a:noAutofit/>
          </a:bodyPr>
          <a:lstStyle/>
          <a:p>
            <a:r>
              <a:rPr lang="en-US" sz="800" dirty="0"/>
              <a:t>Tag Identification Flag </a:t>
            </a:r>
            <a:r>
              <a:rPr lang="en-US" sz="700" dirty="0"/>
              <a:t>being set to 1.</a:t>
            </a:r>
            <a:endParaRPr lang="en-US" sz="700" dirty="0">
              <a:solidFill>
                <a:schemeClr val="tx1"/>
              </a:solidFill>
            </a:endParaRPr>
          </a:p>
        </p:txBody>
      </p:sp>
    </p:spTree>
    <p:extLst>
      <p:ext uri="{BB962C8B-B14F-4D97-AF65-F5344CB8AC3E}">
        <p14:creationId xmlns:p14="http://schemas.microsoft.com/office/powerpoint/2010/main" val="137912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53415" y="903395"/>
            <a:ext cx="9144000" cy="609600"/>
          </a:xfrm>
        </p:spPr>
        <p:txBody>
          <a:bodyPr/>
          <a:lstStyle/>
          <a:p>
            <a:r>
              <a:rPr lang="en-US" sz="2800" dirty="0"/>
              <a:t>Solution to Issue 1</a:t>
            </a:r>
            <a:endParaRPr lang="en-US"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cxnSp>
        <p:nvCxnSpPr>
          <p:cNvPr id="6" name="Straight Connector 5">
            <a:extLst>
              <a:ext uri="{FF2B5EF4-FFF2-40B4-BE49-F238E27FC236}">
                <a16:creationId xmlns:a16="http://schemas.microsoft.com/office/drawing/2014/main" id="{E557496F-A1D7-A888-953B-7647F57B3BFE}"/>
              </a:ext>
            </a:extLst>
          </p:cNvPr>
          <p:cNvCxnSpPr>
            <a:cxnSpLocks/>
          </p:cNvCxnSpPr>
          <p:nvPr/>
        </p:nvCxnSpPr>
        <p:spPr>
          <a:xfrm flipV="1">
            <a:off x="457200" y="4409377"/>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6FE983B6-D5C4-C511-E633-ACD1D5928A9E}"/>
              </a:ext>
            </a:extLst>
          </p:cNvPr>
          <p:cNvSpPr txBox="1"/>
          <p:nvPr/>
        </p:nvSpPr>
        <p:spPr>
          <a:xfrm>
            <a:off x="228600" y="3454540"/>
            <a:ext cx="523738" cy="311797"/>
          </a:xfrm>
          <a:prstGeom prst="rect">
            <a:avLst/>
          </a:prstGeom>
          <a:noFill/>
        </p:spPr>
        <p:txBody>
          <a:bodyPr wrap="none" lIns="91440" tIns="45720" rIns="91440" rtlCol="0" anchor="t">
            <a:noAutofit/>
          </a:bodyPr>
          <a:lstStyle/>
          <a:p>
            <a:r>
              <a:rPr lang="en-US" sz="700" dirty="0"/>
              <a:t>Reader 1 Polling Tag</a:t>
            </a:r>
            <a:endParaRPr lang="en-US" sz="700" dirty="0">
              <a:solidFill>
                <a:schemeClr val="tx1"/>
              </a:solidFill>
            </a:endParaRPr>
          </a:p>
        </p:txBody>
      </p:sp>
      <p:cxnSp>
        <p:nvCxnSpPr>
          <p:cNvPr id="68" name="Straight Arrow Connector 67">
            <a:extLst>
              <a:ext uri="{FF2B5EF4-FFF2-40B4-BE49-F238E27FC236}">
                <a16:creationId xmlns:a16="http://schemas.microsoft.com/office/drawing/2014/main" id="{3CCDED85-B020-73C2-F785-FC6893FBC030}"/>
              </a:ext>
            </a:extLst>
          </p:cNvPr>
          <p:cNvCxnSpPr>
            <a:cxnSpLocks/>
          </p:cNvCxnSpPr>
          <p:nvPr/>
        </p:nvCxnSpPr>
        <p:spPr>
          <a:xfrm>
            <a:off x="624937" y="3658111"/>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E12F06FF-837A-5BD6-025A-202B6AABE78B}"/>
              </a:ext>
            </a:extLst>
          </p:cNvPr>
          <p:cNvCxnSpPr>
            <a:cxnSpLocks/>
          </p:cNvCxnSpPr>
          <p:nvPr/>
        </p:nvCxnSpPr>
        <p:spPr>
          <a:xfrm flipH="1" flipV="1">
            <a:off x="1498763" y="3658111"/>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3E930E7-FF02-63CA-3C7B-53BAF8A6E254}"/>
              </a:ext>
            </a:extLst>
          </p:cNvPr>
          <p:cNvSpPr txBox="1"/>
          <p:nvPr/>
        </p:nvSpPr>
        <p:spPr>
          <a:xfrm>
            <a:off x="1148675" y="3412883"/>
            <a:ext cx="959688" cy="311797"/>
          </a:xfrm>
          <a:prstGeom prst="rect">
            <a:avLst/>
          </a:prstGeom>
          <a:noFill/>
        </p:spPr>
        <p:txBody>
          <a:bodyPr wrap="none" lIns="91440" tIns="45720" rIns="91440" rtlCol="0" anchor="t">
            <a:noAutofit/>
          </a:bodyPr>
          <a:lstStyle/>
          <a:p>
            <a:r>
              <a:rPr lang="en-US" sz="700" dirty="0"/>
              <a:t>Tag1 with ID N</a:t>
            </a:r>
          </a:p>
          <a:p>
            <a:r>
              <a:rPr lang="en-US" sz="700" dirty="0"/>
              <a:t>Responding with EPC </a:t>
            </a:r>
            <a:endParaRPr lang="en-US" sz="700" dirty="0">
              <a:solidFill>
                <a:schemeClr val="tx1"/>
              </a:solidFill>
            </a:endParaRPr>
          </a:p>
        </p:txBody>
      </p:sp>
      <p:sp>
        <p:nvSpPr>
          <p:cNvPr id="72" name="TextBox 71">
            <a:extLst>
              <a:ext uri="{FF2B5EF4-FFF2-40B4-BE49-F238E27FC236}">
                <a16:creationId xmlns:a16="http://schemas.microsoft.com/office/drawing/2014/main" id="{5F8CC169-723C-3A2C-8502-716F965982CE}"/>
              </a:ext>
            </a:extLst>
          </p:cNvPr>
          <p:cNvSpPr txBox="1"/>
          <p:nvPr/>
        </p:nvSpPr>
        <p:spPr>
          <a:xfrm>
            <a:off x="900276" y="4818213"/>
            <a:ext cx="598487" cy="311797"/>
          </a:xfrm>
          <a:prstGeom prst="rect">
            <a:avLst/>
          </a:prstGeom>
          <a:noFill/>
        </p:spPr>
        <p:txBody>
          <a:bodyPr wrap="none" lIns="91440" tIns="45720" rIns="91440" rtlCol="0" anchor="t">
            <a:noAutofit/>
          </a:bodyPr>
          <a:lstStyle/>
          <a:p>
            <a:r>
              <a:rPr lang="en-US" sz="700" dirty="0"/>
              <a:t>TXOP 1</a:t>
            </a:r>
            <a:endParaRPr lang="en-US" sz="700" dirty="0">
              <a:solidFill>
                <a:schemeClr val="tx1"/>
              </a:solidFill>
            </a:endParaRPr>
          </a:p>
        </p:txBody>
      </p:sp>
      <p:sp>
        <p:nvSpPr>
          <p:cNvPr id="74" name="Right Brace 73">
            <a:extLst>
              <a:ext uri="{FF2B5EF4-FFF2-40B4-BE49-F238E27FC236}">
                <a16:creationId xmlns:a16="http://schemas.microsoft.com/office/drawing/2014/main" id="{B6B18046-C79E-2E42-D93A-99729A4A20E0}"/>
              </a:ext>
            </a:extLst>
          </p:cNvPr>
          <p:cNvSpPr/>
          <p:nvPr/>
        </p:nvSpPr>
        <p:spPr bwMode="auto">
          <a:xfrm rot="5400000">
            <a:off x="959075"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5" name="TextBox 74">
            <a:extLst>
              <a:ext uri="{FF2B5EF4-FFF2-40B4-BE49-F238E27FC236}">
                <a16:creationId xmlns:a16="http://schemas.microsoft.com/office/drawing/2014/main" id="{F107C361-CA20-793E-4EC3-850D6B241252}"/>
              </a:ext>
            </a:extLst>
          </p:cNvPr>
          <p:cNvSpPr txBox="1"/>
          <p:nvPr/>
        </p:nvSpPr>
        <p:spPr>
          <a:xfrm>
            <a:off x="2325046" y="3454540"/>
            <a:ext cx="523738" cy="311797"/>
          </a:xfrm>
          <a:prstGeom prst="rect">
            <a:avLst/>
          </a:prstGeom>
          <a:noFill/>
        </p:spPr>
        <p:txBody>
          <a:bodyPr wrap="none" lIns="91440" tIns="45720" rIns="91440" rtlCol="0" anchor="t">
            <a:noAutofit/>
          </a:bodyPr>
          <a:lstStyle/>
          <a:p>
            <a:r>
              <a:rPr lang="en-US" sz="700" dirty="0"/>
              <a:t>Reader 2 Polling Tag</a:t>
            </a:r>
            <a:endParaRPr lang="en-US" sz="700" dirty="0">
              <a:solidFill>
                <a:schemeClr val="tx1"/>
              </a:solidFill>
            </a:endParaRPr>
          </a:p>
        </p:txBody>
      </p:sp>
      <p:cxnSp>
        <p:nvCxnSpPr>
          <p:cNvPr id="76" name="Straight Arrow Connector 75">
            <a:extLst>
              <a:ext uri="{FF2B5EF4-FFF2-40B4-BE49-F238E27FC236}">
                <a16:creationId xmlns:a16="http://schemas.microsoft.com/office/drawing/2014/main" id="{13D4E8B7-C776-6948-38A7-7477E5DB0583}"/>
              </a:ext>
            </a:extLst>
          </p:cNvPr>
          <p:cNvCxnSpPr>
            <a:cxnSpLocks/>
          </p:cNvCxnSpPr>
          <p:nvPr/>
        </p:nvCxnSpPr>
        <p:spPr>
          <a:xfrm>
            <a:off x="2721383" y="3658111"/>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A14374D0-0C6B-0EC1-41F7-4E34C457E4DE}"/>
              </a:ext>
            </a:extLst>
          </p:cNvPr>
          <p:cNvCxnSpPr>
            <a:cxnSpLocks/>
          </p:cNvCxnSpPr>
          <p:nvPr/>
        </p:nvCxnSpPr>
        <p:spPr>
          <a:xfrm flipH="1" flipV="1">
            <a:off x="3595209" y="3658111"/>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AFF11C12-A5C8-3683-CEEC-9C5F0E9801B7}"/>
              </a:ext>
            </a:extLst>
          </p:cNvPr>
          <p:cNvSpPr txBox="1"/>
          <p:nvPr/>
        </p:nvSpPr>
        <p:spPr>
          <a:xfrm>
            <a:off x="3245121" y="3412883"/>
            <a:ext cx="959688" cy="311797"/>
          </a:xfrm>
          <a:prstGeom prst="rect">
            <a:avLst/>
          </a:prstGeom>
          <a:noFill/>
        </p:spPr>
        <p:txBody>
          <a:bodyPr wrap="none" lIns="91440" tIns="45720" rIns="91440" rtlCol="0" anchor="t">
            <a:noAutofit/>
          </a:bodyPr>
          <a:lstStyle/>
          <a:p>
            <a:r>
              <a:rPr lang="en-US" sz="700" dirty="0"/>
              <a:t>Tag 2with ID N</a:t>
            </a:r>
          </a:p>
          <a:p>
            <a:r>
              <a:rPr lang="en-US" sz="700" dirty="0"/>
              <a:t>Responding with EPC </a:t>
            </a:r>
            <a:endParaRPr lang="en-US" sz="700" dirty="0">
              <a:solidFill>
                <a:schemeClr val="tx1"/>
              </a:solidFill>
            </a:endParaRPr>
          </a:p>
        </p:txBody>
      </p:sp>
      <p:sp>
        <p:nvSpPr>
          <p:cNvPr id="79" name="TextBox 78">
            <a:extLst>
              <a:ext uri="{FF2B5EF4-FFF2-40B4-BE49-F238E27FC236}">
                <a16:creationId xmlns:a16="http://schemas.microsoft.com/office/drawing/2014/main" id="{11197B33-594C-4B8E-5796-FC32DE445E34}"/>
              </a:ext>
            </a:extLst>
          </p:cNvPr>
          <p:cNvSpPr txBox="1"/>
          <p:nvPr/>
        </p:nvSpPr>
        <p:spPr>
          <a:xfrm>
            <a:off x="2996722" y="4818213"/>
            <a:ext cx="598487" cy="311797"/>
          </a:xfrm>
          <a:prstGeom prst="rect">
            <a:avLst/>
          </a:prstGeom>
          <a:noFill/>
        </p:spPr>
        <p:txBody>
          <a:bodyPr wrap="none" lIns="91440" tIns="45720" rIns="91440" rtlCol="0" anchor="t">
            <a:noAutofit/>
          </a:bodyPr>
          <a:lstStyle/>
          <a:p>
            <a:r>
              <a:rPr lang="en-US" sz="700" dirty="0"/>
              <a:t>TXOP 2</a:t>
            </a:r>
            <a:endParaRPr lang="en-US" sz="700" dirty="0">
              <a:solidFill>
                <a:schemeClr val="tx1"/>
              </a:solidFill>
            </a:endParaRPr>
          </a:p>
        </p:txBody>
      </p:sp>
      <p:sp>
        <p:nvSpPr>
          <p:cNvPr id="80" name="Right Brace 79">
            <a:extLst>
              <a:ext uri="{FF2B5EF4-FFF2-40B4-BE49-F238E27FC236}">
                <a16:creationId xmlns:a16="http://schemas.microsoft.com/office/drawing/2014/main" id="{AEA49022-1F6F-24C6-06CC-D3DCD8CF9326}"/>
              </a:ext>
            </a:extLst>
          </p:cNvPr>
          <p:cNvSpPr/>
          <p:nvPr/>
        </p:nvSpPr>
        <p:spPr bwMode="auto">
          <a:xfrm rot="5400000">
            <a:off x="3055521"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1" name="TextBox 80">
            <a:extLst>
              <a:ext uri="{FF2B5EF4-FFF2-40B4-BE49-F238E27FC236}">
                <a16:creationId xmlns:a16="http://schemas.microsoft.com/office/drawing/2014/main" id="{2FC1C286-E2CE-00F7-EA7E-4A60DDC4B801}"/>
              </a:ext>
            </a:extLst>
          </p:cNvPr>
          <p:cNvSpPr txBox="1"/>
          <p:nvPr/>
        </p:nvSpPr>
        <p:spPr>
          <a:xfrm>
            <a:off x="4793924" y="4818213"/>
            <a:ext cx="598487" cy="311797"/>
          </a:xfrm>
          <a:prstGeom prst="rect">
            <a:avLst/>
          </a:prstGeom>
          <a:noFill/>
        </p:spPr>
        <p:txBody>
          <a:bodyPr wrap="none" lIns="91440" tIns="45720" rIns="91440" rtlCol="0" anchor="t">
            <a:noAutofit/>
          </a:bodyPr>
          <a:lstStyle/>
          <a:p>
            <a:r>
              <a:rPr lang="en-US" sz="700" dirty="0"/>
              <a:t>TXOP 3</a:t>
            </a:r>
            <a:endParaRPr lang="en-US" sz="700" dirty="0">
              <a:solidFill>
                <a:schemeClr val="tx1"/>
              </a:solidFill>
            </a:endParaRPr>
          </a:p>
        </p:txBody>
      </p:sp>
      <p:sp>
        <p:nvSpPr>
          <p:cNvPr id="82" name="Right Brace 81">
            <a:extLst>
              <a:ext uri="{FF2B5EF4-FFF2-40B4-BE49-F238E27FC236}">
                <a16:creationId xmlns:a16="http://schemas.microsoft.com/office/drawing/2014/main" id="{5B88AAAA-976F-B505-CDD1-3A9C99DA0B91}"/>
              </a:ext>
            </a:extLst>
          </p:cNvPr>
          <p:cNvSpPr/>
          <p:nvPr/>
        </p:nvSpPr>
        <p:spPr bwMode="auto">
          <a:xfrm rot="5400000">
            <a:off x="4852723"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3" name="TextBox 82">
            <a:extLst>
              <a:ext uri="{FF2B5EF4-FFF2-40B4-BE49-F238E27FC236}">
                <a16:creationId xmlns:a16="http://schemas.microsoft.com/office/drawing/2014/main" id="{64EBCA00-54BB-9566-E325-E081305F39FA}"/>
              </a:ext>
            </a:extLst>
          </p:cNvPr>
          <p:cNvSpPr txBox="1"/>
          <p:nvPr/>
        </p:nvSpPr>
        <p:spPr>
          <a:xfrm>
            <a:off x="4245418" y="3303306"/>
            <a:ext cx="776512" cy="311797"/>
          </a:xfrm>
          <a:prstGeom prst="rect">
            <a:avLst/>
          </a:prstGeom>
          <a:noFill/>
        </p:spPr>
        <p:txBody>
          <a:bodyPr wrap="none" lIns="91440" tIns="45720" rIns="91440" rtlCol="0" anchor="t">
            <a:noAutofit/>
          </a:bodyPr>
          <a:lstStyle/>
          <a:p>
            <a:r>
              <a:rPr lang="en-US" sz="700" dirty="0"/>
              <a:t>Reader 2 writing </a:t>
            </a:r>
          </a:p>
          <a:p>
            <a:r>
              <a:rPr lang="en-US" sz="700" dirty="0"/>
              <a:t>info to Tag2</a:t>
            </a:r>
            <a:endParaRPr lang="en-US" sz="700" dirty="0">
              <a:solidFill>
                <a:schemeClr val="tx1"/>
              </a:solidFill>
            </a:endParaRPr>
          </a:p>
        </p:txBody>
      </p:sp>
      <p:cxnSp>
        <p:nvCxnSpPr>
          <p:cNvPr id="84" name="Straight Arrow Connector 83">
            <a:extLst>
              <a:ext uri="{FF2B5EF4-FFF2-40B4-BE49-F238E27FC236}">
                <a16:creationId xmlns:a16="http://schemas.microsoft.com/office/drawing/2014/main" id="{432BC9BA-74D4-5068-002C-96C8BB63FA69}"/>
              </a:ext>
            </a:extLst>
          </p:cNvPr>
          <p:cNvCxnSpPr>
            <a:cxnSpLocks/>
          </p:cNvCxnSpPr>
          <p:nvPr/>
        </p:nvCxnSpPr>
        <p:spPr>
          <a:xfrm>
            <a:off x="4538801" y="3618019"/>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6B38C768-13A4-5CF7-A276-17975A93CC8F}"/>
              </a:ext>
            </a:extLst>
          </p:cNvPr>
          <p:cNvCxnSpPr>
            <a:cxnSpLocks/>
          </p:cNvCxnSpPr>
          <p:nvPr/>
        </p:nvCxnSpPr>
        <p:spPr>
          <a:xfrm flipH="1" flipV="1">
            <a:off x="5412627" y="3618019"/>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B123B45B-9056-7260-0439-5006F0FDA5B8}"/>
              </a:ext>
            </a:extLst>
          </p:cNvPr>
          <p:cNvSpPr txBox="1"/>
          <p:nvPr/>
        </p:nvSpPr>
        <p:spPr>
          <a:xfrm>
            <a:off x="5062539" y="3372791"/>
            <a:ext cx="959688" cy="311797"/>
          </a:xfrm>
          <a:prstGeom prst="rect">
            <a:avLst/>
          </a:prstGeom>
          <a:noFill/>
        </p:spPr>
        <p:txBody>
          <a:bodyPr wrap="none" lIns="91440" tIns="45720" rIns="91440" rtlCol="0" anchor="t">
            <a:noAutofit/>
          </a:bodyPr>
          <a:lstStyle/>
          <a:p>
            <a:r>
              <a:rPr lang="en-US" sz="700" dirty="0"/>
              <a:t>Tag 2 with ID N</a:t>
            </a:r>
          </a:p>
          <a:p>
            <a:r>
              <a:rPr lang="en-US" sz="700" dirty="0"/>
              <a:t>Responding with EPC </a:t>
            </a:r>
            <a:endParaRPr lang="en-US" sz="700" dirty="0">
              <a:solidFill>
                <a:schemeClr val="tx1"/>
              </a:solidFill>
            </a:endParaRPr>
          </a:p>
        </p:txBody>
      </p:sp>
      <p:cxnSp>
        <p:nvCxnSpPr>
          <p:cNvPr id="9" name="Straight Arrow Connector 8">
            <a:extLst>
              <a:ext uri="{FF2B5EF4-FFF2-40B4-BE49-F238E27FC236}">
                <a16:creationId xmlns:a16="http://schemas.microsoft.com/office/drawing/2014/main" id="{B23B0E4A-CBC3-F156-D451-B39CB4BCC9C9}"/>
              </a:ext>
            </a:extLst>
          </p:cNvPr>
          <p:cNvCxnSpPr/>
          <p:nvPr/>
        </p:nvCxnSpPr>
        <p:spPr bwMode="auto">
          <a:xfrm flipV="1">
            <a:off x="2209800" y="4728306"/>
            <a:ext cx="377115" cy="40170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extBox 9">
            <a:extLst>
              <a:ext uri="{FF2B5EF4-FFF2-40B4-BE49-F238E27FC236}">
                <a16:creationId xmlns:a16="http://schemas.microsoft.com/office/drawing/2014/main" id="{D6BF8125-0209-0EB2-675B-D24E81AE1D36}"/>
              </a:ext>
            </a:extLst>
          </p:cNvPr>
          <p:cNvSpPr txBox="1"/>
          <p:nvPr/>
        </p:nvSpPr>
        <p:spPr>
          <a:xfrm>
            <a:off x="343550" y="5370191"/>
            <a:ext cx="1359344" cy="311797"/>
          </a:xfrm>
          <a:prstGeom prst="rect">
            <a:avLst/>
          </a:prstGeom>
          <a:noFill/>
        </p:spPr>
        <p:txBody>
          <a:bodyPr wrap="none" lIns="91440" tIns="45720" rIns="91440" rtlCol="0" anchor="t">
            <a:noAutofit/>
          </a:bodyPr>
          <a:lstStyle/>
          <a:p>
            <a:r>
              <a:rPr lang="en-US" sz="700" dirty="0"/>
              <a:t>Tag1 setting</a:t>
            </a:r>
          </a:p>
          <a:p>
            <a:r>
              <a:rPr lang="en-US" sz="800" dirty="0"/>
              <a:t>Tag Identification Flag</a:t>
            </a:r>
            <a:r>
              <a:rPr lang="en-US" sz="700" dirty="0"/>
              <a:t> to 1</a:t>
            </a:r>
            <a:endParaRPr lang="en-US" sz="700" dirty="0">
              <a:solidFill>
                <a:schemeClr val="tx1"/>
              </a:solidFill>
            </a:endParaRPr>
          </a:p>
        </p:txBody>
      </p:sp>
      <p:cxnSp>
        <p:nvCxnSpPr>
          <p:cNvPr id="11" name="Straight Arrow Connector 10">
            <a:extLst>
              <a:ext uri="{FF2B5EF4-FFF2-40B4-BE49-F238E27FC236}">
                <a16:creationId xmlns:a16="http://schemas.microsoft.com/office/drawing/2014/main" id="{ADD51B71-EB70-C753-9400-5648FBBF74FD}"/>
              </a:ext>
            </a:extLst>
          </p:cNvPr>
          <p:cNvCxnSpPr/>
          <p:nvPr/>
        </p:nvCxnSpPr>
        <p:spPr bwMode="auto">
          <a:xfrm flipV="1">
            <a:off x="1023222" y="4968487"/>
            <a:ext cx="377115" cy="40170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extBox 11">
            <a:extLst>
              <a:ext uri="{FF2B5EF4-FFF2-40B4-BE49-F238E27FC236}">
                <a16:creationId xmlns:a16="http://schemas.microsoft.com/office/drawing/2014/main" id="{2D3ADE60-72A5-7BC0-EEF3-FBEBEA653CC9}"/>
              </a:ext>
            </a:extLst>
          </p:cNvPr>
          <p:cNvSpPr txBox="1"/>
          <p:nvPr/>
        </p:nvSpPr>
        <p:spPr>
          <a:xfrm>
            <a:off x="1885777" y="5228386"/>
            <a:ext cx="1359344" cy="311797"/>
          </a:xfrm>
          <a:prstGeom prst="rect">
            <a:avLst/>
          </a:prstGeom>
          <a:noFill/>
        </p:spPr>
        <p:txBody>
          <a:bodyPr wrap="none" lIns="91440" tIns="45720" rIns="91440" rtlCol="0" anchor="t">
            <a:noAutofit/>
          </a:bodyPr>
          <a:lstStyle/>
          <a:p>
            <a:r>
              <a:rPr lang="en-US" sz="700" dirty="0"/>
              <a:t>Tag1 setting</a:t>
            </a:r>
          </a:p>
          <a:p>
            <a:r>
              <a:rPr lang="en-US" sz="800" dirty="0"/>
              <a:t>Tag Identification Flag</a:t>
            </a:r>
            <a:r>
              <a:rPr lang="en-US" sz="700" dirty="0"/>
              <a:t> to 0</a:t>
            </a:r>
            <a:endParaRPr lang="en-US" sz="700" dirty="0">
              <a:solidFill>
                <a:schemeClr val="tx1"/>
              </a:solidFill>
            </a:endParaRPr>
          </a:p>
        </p:txBody>
      </p:sp>
      <p:cxnSp>
        <p:nvCxnSpPr>
          <p:cNvPr id="13" name="Straight Arrow Connector 12">
            <a:extLst>
              <a:ext uri="{FF2B5EF4-FFF2-40B4-BE49-F238E27FC236}">
                <a16:creationId xmlns:a16="http://schemas.microsoft.com/office/drawing/2014/main" id="{C8CCBA21-BB79-8501-E4DE-DA336695B051}"/>
              </a:ext>
            </a:extLst>
          </p:cNvPr>
          <p:cNvCxnSpPr/>
          <p:nvPr/>
        </p:nvCxnSpPr>
        <p:spPr bwMode="auto">
          <a:xfrm flipV="1">
            <a:off x="3353446" y="4767635"/>
            <a:ext cx="377115" cy="40170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TextBox 13">
            <a:extLst>
              <a:ext uri="{FF2B5EF4-FFF2-40B4-BE49-F238E27FC236}">
                <a16:creationId xmlns:a16="http://schemas.microsoft.com/office/drawing/2014/main" id="{4E042F9C-C230-71DD-DCC2-151A44A5642C}"/>
              </a:ext>
            </a:extLst>
          </p:cNvPr>
          <p:cNvSpPr txBox="1"/>
          <p:nvPr/>
        </p:nvSpPr>
        <p:spPr>
          <a:xfrm>
            <a:off x="3159241" y="5267715"/>
            <a:ext cx="1359344" cy="410168"/>
          </a:xfrm>
          <a:prstGeom prst="rect">
            <a:avLst/>
          </a:prstGeom>
          <a:noFill/>
        </p:spPr>
        <p:txBody>
          <a:bodyPr wrap="none" lIns="91440" tIns="45720" rIns="91440" rtlCol="0" anchor="t">
            <a:noAutofit/>
          </a:bodyPr>
          <a:lstStyle/>
          <a:p>
            <a:r>
              <a:rPr lang="en-US" sz="700" dirty="0"/>
              <a:t>Tag2 setting</a:t>
            </a:r>
          </a:p>
          <a:p>
            <a:r>
              <a:rPr lang="en-US" sz="800" dirty="0"/>
              <a:t>Tag Identification Flag</a:t>
            </a:r>
            <a:r>
              <a:rPr lang="en-US" sz="700" dirty="0"/>
              <a:t> to 0</a:t>
            </a:r>
            <a:endParaRPr lang="en-US" sz="700" dirty="0">
              <a:solidFill>
                <a:schemeClr val="tx1"/>
              </a:solidFill>
            </a:endParaRPr>
          </a:p>
        </p:txBody>
      </p:sp>
    </p:spTree>
    <p:extLst>
      <p:ext uri="{BB962C8B-B14F-4D97-AF65-F5344CB8AC3E}">
        <p14:creationId xmlns:p14="http://schemas.microsoft.com/office/powerpoint/2010/main" val="1045647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53415" y="903395"/>
            <a:ext cx="9144000" cy="609600"/>
          </a:xfrm>
        </p:spPr>
        <p:txBody>
          <a:bodyPr/>
          <a:lstStyle/>
          <a:p>
            <a:r>
              <a:rPr lang="en-US" sz="2800" dirty="0"/>
              <a:t>Issue 2: Multiple AMP Readers Performing Frame Exchanges with Tags Having Same ID </a:t>
            </a:r>
            <a:endParaRPr lang="en-US"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cxnSp>
        <p:nvCxnSpPr>
          <p:cNvPr id="3" name="Straight Connector 2">
            <a:extLst>
              <a:ext uri="{FF2B5EF4-FFF2-40B4-BE49-F238E27FC236}">
                <a16:creationId xmlns:a16="http://schemas.microsoft.com/office/drawing/2014/main" id="{6829F2ED-35D5-0965-7414-B0433E0D20D9}"/>
              </a:ext>
            </a:extLst>
          </p:cNvPr>
          <p:cNvCxnSpPr>
            <a:cxnSpLocks/>
          </p:cNvCxnSpPr>
          <p:nvPr/>
        </p:nvCxnSpPr>
        <p:spPr>
          <a:xfrm flipV="1">
            <a:off x="457200" y="4409377"/>
            <a:ext cx="6913443" cy="3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98A7FDF9-2433-2C8B-0F65-99B18830DCCE}"/>
              </a:ext>
            </a:extLst>
          </p:cNvPr>
          <p:cNvSpPr txBox="1"/>
          <p:nvPr/>
        </p:nvSpPr>
        <p:spPr>
          <a:xfrm>
            <a:off x="228600" y="3454540"/>
            <a:ext cx="523738" cy="311797"/>
          </a:xfrm>
          <a:prstGeom prst="rect">
            <a:avLst/>
          </a:prstGeom>
          <a:noFill/>
        </p:spPr>
        <p:txBody>
          <a:bodyPr wrap="none" lIns="91440" tIns="45720" rIns="91440" rtlCol="0" anchor="t">
            <a:noAutofit/>
          </a:bodyPr>
          <a:lstStyle/>
          <a:p>
            <a:r>
              <a:rPr lang="en-US" sz="700" dirty="0"/>
              <a:t>Reader 1 Polling Tag</a:t>
            </a:r>
            <a:endParaRPr lang="en-US" sz="700" dirty="0">
              <a:solidFill>
                <a:schemeClr val="tx1"/>
              </a:solidFill>
            </a:endParaRPr>
          </a:p>
        </p:txBody>
      </p:sp>
      <p:cxnSp>
        <p:nvCxnSpPr>
          <p:cNvPr id="9" name="Straight Arrow Connector 8">
            <a:extLst>
              <a:ext uri="{FF2B5EF4-FFF2-40B4-BE49-F238E27FC236}">
                <a16:creationId xmlns:a16="http://schemas.microsoft.com/office/drawing/2014/main" id="{0FBE4FA4-FF2D-6373-574E-BCE573C05C51}"/>
              </a:ext>
            </a:extLst>
          </p:cNvPr>
          <p:cNvCxnSpPr>
            <a:cxnSpLocks/>
          </p:cNvCxnSpPr>
          <p:nvPr/>
        </p:nvCxnSpPr>
        <p:spPr>
          <a:xfrm>
            <a:off x="624937" y="3658111"/>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F707752-6A18-AAFF-4E1E-5ABC8866F079}"/>
              </a:ext>
            </a:extLst>
          </p:cNvPr>
          <p:cNvCxnSpPr>
            <a:cxnSpLocks/>
          </p:cNvCxnSpPr>
          <p:nvPr/>
        </p:nvCxnSpPr>
        <p:spPr>
          <a:xfrm flipH="1" flipV="1">
            <a:off x="1498763" y="3658111"/>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BA944C9-ED20-10CD-385F-B985517E54AD}"/>
              </a:ext>
            </a:extLst>
          </p:cNvPr>
          <p:cNvSpPr txBox="1"/>
          <p:nvPr/>
        </p:nvSpPr>
        <p:spPr>
          <a:xfrm>
            <a:off x="1148675" y="3412883"/>
            <a:ext cx="959688" cy="311797"/>
          </a:xfrm>
          <a:prstGeom prst="rect">
            <a:avLst/>
          </a:prstGeom>
          <a:noFill/>
        </p:spPr>
        <p:txBody>
          <a:bodyPr wrap="none" lIns="91440" tIns="45720" rIns="91440" rtlCol="0" anchor="t">
            <a:noAutofit/>
          </a:bodyPr>
          <a:lstStyle/>
          <a:p>
            <a:r>
              <a:rPr lang="en-US" sz="700" dirty="0"/>
              <a:t>Tag1 with ID N</a:t>
            </a:r>
          </a:p>
          <a:p>
            <a:r>
              <a:rPr lang="en-US" sz="700" dirty="0"/>
              <a:t>Responding with EPC </a:t>
            </a:r>
            <a:endParaRPr lang="en-US" sz="700" dirty="0">
              <a:solidFill>
                <a:schemeClr val="tx1"/>
              </a:solidFill>
            </a:endParaRPr>
          </a:p>
        </p:txBody>
      </p:sp>
      <p:sp>
        <p:nvSpPr>
          <p:cNvPr id="12" name="TextBox 11">
            <a:extLst>
              <a:ext uri="{FF2B5EF4-FFF2-40B4-BE49-F238E27FC236}">
                <a16:creationId xmlns:a16="http://schemas.microsoft.com/office/drawing/2014/main" id="{CD8E6500-78DB-1673-3B0A-615DDEB6C15B}"/>
              </a:ext>
            </a:extLst>
          </p:cNvPr>
          <p:cNvSpPr txBox="1"/>
          <p:nvPr/>
        </p:nvSpPr>
        <p:spPr>
          <a:xfrm>
            <a:off x="900276" y="4818213"/>
            <a:ext cx="598487" cy="311797"/>
          </a:xfrm>
          <a:prstGeom prst="rect">
            <a:avLst/>
          </a:prstGeom>
          <a:noFill/>
        </p:spPr>
        <p:txBody>
          <a:bodyPr wrap="none" lIns="91440" tIns="45720" rIns="91440" rtlCol="0" anchor="t">
            <a:noAutofit/>
          </a:bodyPr>
          <a:lstStyle/>
          <a:p>
            <a:r>
              <a:rPr lang="en-US" sz="700" dirty="0"/>
              <a:t>TXOP 1</a:t>
            </a:r>
            <a:endParaRPr lang="en-US" sz="700" dirty="0">
              <a:solidFill>
                <a:schemeClr val="tx1"/>
              </a:solidFill>
            </a:endParaRPr>
          </a:p>
        </p:txBody>
      </p:sp>
      <p:sp>
        <p:nvSpPr>
          <p:cNvPr id="13" name="Right Brace 12">
            <a:extLst>
              <a:ext uri="{FF2B5EF4-FFF2-40B4-BE49-F238E27FC236}">
                <a16:creationId xmlns:a16="http://schemas.microsoft.com/office/drawing/2014/main" id="{476F2360-5AD2-778A-C2F7-2EF778B8E55E}"/>
              </a:ext>
            </a:extLst>
          </p:cNvPr>
          <p:cNvSpPr/>
          <p:nvPr/>
        </p:nvSpPr>
        <p:spPr bwMode="auto">
          <a:xfrm rot="5400000">
            <a:off x="959075"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87409936-56FD-CE5D-2388-B1D4CAA72D78}"/>
              </a:ext>
            </a:extLst>
          </p:cNvPr>
          <p:cNvSpPr txBox="1"/>
          <p:nvPr/>
        </p:nvSpPr>
        <p:spPr>
          <a:xfrm>
            <a:off x="2325046" y="3454540"/>
            <a:ext cx="523738" cy="311797"/>
          </a:xfrm>
          <a:prstGeom prst="rect">
            <a:avLst/>
          </a:prstGeom>
          <a:noFill/>
        </p:spPr>
        <p:txBody>
          <a:bodyPr wrap="none" lIns="91440" tIns="45720" rIns="91440" rtlCol="0" anchor="t">
            <a:noAutofit/>
          </a:bodyPr>
          <a:lstStyle/>
          <a:p>
            <a:r>
              <a:rPr lang="en-US" sz="700" dirty="0"/>
              <a:t>Reader 2 Polling Tag</a:t>
            </a:r>
            <a:endParaRPr lang="en-US" sz="700" dirty="0">
              <a:solidFill>
                <a:schemeClr val="tx1"/>
              </a:solidFill>
            </a:endParaRPr>
          </a:p>
        </p:txBody>
      </p:sp>
      <p:cxnSp>
        <p:nvCxnSpPr>
          <p:cNvPr id="15" name="Straight Arrow Connector 14">
            <a:extLst>
              <a:ext uri="{FF2B5EF4-FFF2-40B4-BE49-F238E27FC236}">
                <a16:creationId xmlns:a16="http://schemas.microsoft.com/office/drawing/2014/main" id="{F4BEE7C7-2053-6C84-9205-CE210A10E3A5}"/>
              </a:ext>
            </a:extLst>
          </p:cNvPr>
          <p:cNvCxnSpPr>
            <a:cxnSpLocks/>
          </p:cNvCxnSpPr>
          <p:nvPr/>
        </p:nvCxnSpPr>
        <p:spPr>
          <a:xfrm>
            <a:off x="2721383" y="3658111"/>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EB0ECAC-1D7A-EB0E-B3F3-2000666E7C31}"/>
              </a:ext>
            </a:extLst>
          </p:cNvPr>
          <p:cNvCxnSpPr>
            <a:cxnSpLocks/>
          </p:cNvCxnSpPr>
          <p:nvPr/>
        </p:nvCxnSpPr>
        <p:spPr>
          <a:xfrm flipH="1" flipV="1">
            <a:off x="3595209" y="3658111"/>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1FBCAD9-8F0C-7F5A-D092-FF8BEC96EED6}"/>
              </a:ext>
            </a:extLst>
          </p:cNvPr>
          <p:cNvSpPr txBox="1"/>
          <p:nvPr/>
        </p:nvSpPr>
        <p:spPr>
          <a:xfrm>
            <a:off x="3245121" y="3412883"/>
            <a:ext cx="959688" cy="311797"/>
          </a:xfrm>
          <a:prstGeom prst="rect">
            <a:avLst/>
          </a:prstGeom>
          <a:noFill/>
        </p:spPr>
        <p:txBody>
          <a:bodyPr wrap="none" lIns="91440" tIns="45720" rIns="91440" rtlCol="0" anchor="t">
            <a:noAutofit/>
          </a:bodyPr>
          <a:lstStyle/>
          <a:p>
            <a:r>
              <a:rPr lang="en-US" sz="700" dirty="0"/>
              <a:t>Tag 2with ID N</a:t>
            </a:r>
          </a:p>
          <a:p>
            <a:r>
              <a:rPr lang="en-US" sz="700" dirty="0"/>
              <a:t>Responding with EPC </a:t>
            </a:r>
            <a:endParaRPr lang="en-US" sz="700" dirty="0">
              <a:solidFill>
                <a:schemeClr val="tx1"/>
              </a:solidFill>
            </a:endParaRPr>
          </a:p>
        </p:txBody>
      </p:sp>
      <p:sp>
        <p:nvSpPr>
          <p:cNvPr id="18" name="TextBox 17">
            <a:extLst>
              <a:ext uri="{FF2B5EF4-FFF2-40B4-BE49-F238E27FC236}">
                <a16:creationId xmlns:a16="http://schemas.microsoft.com/office/drawing/2014/main" id="{6C87B372-3219-A5A8-DF37-41A77A8ED207}"/>
              </a:ext>
            </a:extLst>
          </p:cNvPr>
          <p:cNvSpPr txBox="1"/>
          <p:nvPr/>
        </p:nvSpPr>
        <p:spPr>
          <a:xfrm>
            <a:off x="2996722" y="4818213"/>
            <a:ext cx="598487" cy="311797"/>
          </a:xfrm>
          <a:prstGeom prst="rect">
            <a:avLst/>
          </a:prstGeom>
          <a:noFill/>
        </p:spPr>
        <p:txBody>
          <a:bodyPr wrap="none" lIns="91440" tIns="45720" rIns="91440" rtlCol="0" anchor="t">
            <a:noAutofit/>
          </a:bodyPr>
          <a:lstStyle/>
          <a:p>
            <a:r>
              <a:rPr lang="en-US" sz="700" dirty="0"/>
              <a:t>TXOP 2</a:t>
            </a:r>
            <a:endParaRPr lang="en-US" sz="700" dirty="0">
              <a:solidFill>
                <a:schemeClr val="tx1"/>
              </a:solidFill>
            </a:endParaRPr>
          </a:p>
        </p:txBody>
      </p:sp>
      <p:sp>
        <p:nvSpPr>
          <p:cNvPr id="19" name="Right Brace 18">
            <a:extLst>
              <a:ext uri="{FF2B5EF4-FFF2-40B4-BE49-F238E27FC236}">
                <a16:creationId xmlns:a16="http://schemas.microsoft.com/office/drawing/2014/main" id="{99A50051-5337-FE46-126A-7C70D8800C6D}"/>
              </a:ext>
            </a:extLst>
          </p:cNvPr>
          <p:cNvSpPr/>
          <p:nvPr/>
        </p:nvSpPr>
        <p:spPr bwMode="auto">
          <a:xfrm rot="5400000">
            <a:off x="3055521"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62E872D7-2950-7E05-42C4-E3C38D5DE986}"/>
              </a:ext>
            </a:extLst>
          </p:cNvPr>
          <p:cNvSpPr txBox="1"/>
          <p:nvPr/>
        </p:nvSpPr>
        <p:spPr>
          <a:xfrm>
            <a:off x="4793924" y="4818213"/>
            <a:ext cx="598487" cy="311797"/>
          </a:xfrm>
          <a:prstGeom prst="rect">
            <a:avLst/>
          </a:prstGeom>
          <a:noFill/>
        </p:spPr>
        <p:txBody>
          <a:bodyPr wrap="none" lIns="91440" tIns="45720" rIns="91440" rtlCol="0" anchor="t">
            <a:noAutofit/>
          </a:bodyPr>
          <a:lstStyle/>
          <a:p>
            <a:r>
              <a:rPr lang="en-US" sz="700" dirty="0"/>
              <a:t>TXOP 3</a:t>
            </a:r>
            <a:endParaRPr lang="en-US" sz="700" dirty="0">
              <a:solidFill>
                <a:schemeClr val="tx1"/>
              </a:solidFill>
            </a:endParaRPr>
          </a:p>
        </p:txBody>
      </p:sp>
      <p:sp>
        <p:nvSpPr>
          <p:cNvPr id="21" name="Right Brace 20">
            <a:extLst>
              <a:ext uri="{FF2B5EF4-FFF2-40B4-BE49-F238E27FC236}">
                <a16:creationId xmlns:a16="http://schemas.microsoft.com/office/drawing/2014/main" id="{AA0EB501-9747-9209-1551-4D8F17692AB2}"/>
              </a:ext>
            </a:extLst>
          </p:cNvPr>
          <p:cNvSpPr/>
          <p:nvPr/>
        </p:nvSpPr>
        <p:spPr bwMode="auto">
          <a:xfrm rot="5400000">
            <a:off x="4852723" y="4168402"/>
            <a:ext cx="225766" cy="89404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2401ECCB-7D27-DE08-5040-9B8993AB1510}"/>
              </a:ext>
            </a:extLst>
          </p:cNvPr>
          <p:cNvSpPr txBox="1"/>
          <p:nvPr/>
        </p:nvSpPr>
        <p:spPr>
          <a:xfrm>
            <a:off x="4245418" y="3303306"/>
            <a:ext cx="776512" cy="311797"/>
          </a:xfrm>
          <a:prstGeom prst="rect">
            <a:avLst/>
          </a:prstGeom>
          <a:noFill/>
        </p:spPr>
        <p:txBody>
          <a:bodyPr wrap="none" lIns="91440" tIns="45720" rIns="91440" rtlCol="0" anchor="t">
            <a:noAutofit/>
          </a:bodyPr>
          <a:lstStyle/>
          <a:p>
            <a:r>
              <a:rPr lang="en-US" sz="700" dirty="0"/>
              <a:t>Reader 1 writing </a:t>
            </a:r>
          </a:p>
          <a:p>
            <a:r>
              <a:rPr lang="en-US" sz="700" dirty="0"/>
              <a:t>info to Tag1</a:t>
            </a:r>
            <a:endParaRPr lang="en-US" sz="700" dirty="0">
              <a:solidFill>
                <a:schemeClr val="tx1"/>
              </a:solidFill>
            </a:endParaRPr>
          </a:p>
        </p:txBody>
      </p:sp>
      <p:cxnSp>
        <p:nvCxnSpPr>
          <p:cNvPr id="23" name="Straight Arrow Connector 22">
            <a:extLst>
              <a:ext uri="{FF2B5EF4-FFF2-40B4-BE49-F238E27FC236}">
                <a16:creationId xmlns:a16="http://schemas.microsoft.com/office/drawing/2014/main" id="{C27A5E2E-37DE-0248-BEFE-F3E5EA9CB02B}"/>
              </a:ext>
            </a:extLst>
          </p:cNvPr>
          <p:cNvCxnSpPr>
            <a:cxnSpLocks/>
          </p:cNvCxnSpPr>
          <p:nvPr/>
        </p:nvCxnSpPr>
        <p:spPr>
          <a:xfrm>
            <a:off x="4538801" y="3618019"/>
            <a:ext cx="0"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6225EDF4-59D3-781F-D654-FED1CED04C44}"/>
              </a:ext>
            </a:extLst>
          </p:cNvPr>
          <p:cNvCxnSpPr>
            <a:cxnSpLocks/>
          </p:cNvCxnSpPr>
          <p:nvPr/>
        </p:nvCxnSpPr>
        <p:spPr>
          <a:xfrm flipH="1" flipV="1">
            <a:off x="5412627" y="3618019"/>
            <a:ext cx="20216" cy="716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D38A216-2204-0BE8-90F9-2EDA0AB588D5}"/>
              </a:ext>
            </a:extLst>
          </p:cNvPr>
          <p:cNvSpPr txBox="1"/>
          <p:nvPr/>
        </p:nvSpPr>
        <p:spPr>
          <a:xfrm>
            <a:off x="5062539" y="3372791"/>
            <a:ext cx="959688" cy="311797"/>
          </a:xfrm>
          <a:prstGeom prst="rect">
            <a:avLst/>
          </a:prstGeom>
          <a:noFill/>
        </p:spPr>
        <p:txBody>
          <a:bodyPr wrap="none" lIns="91440" tIns="45720" rIns="91440" rtlCol="0" anchor="t">
            <a:noAutofit/>
          </a:bodyPr>
          <a:lstStyle/>
          <a:p>
            <a:r>
              <a:rPr lang="en-US" sz="700" dirty="0"/>
              <a:t>Tag 2 with ID N</a:t>
            </a:r>
          </a:p>
          <a:p>
            <a:r>
              <a:rPr lang="en-US" sz="700" dirty="0"/>
              <a:t>Responding with EPC </a:t>
            </a:r>
            <a:endParaRPr lang="en-US" sz="700" dirty="0">
              <a:solidFill>
                <a:schemeClr val="tx1"/>
              </a:solidFill>
            </a:endParaRPr>
          </a:p>
        </p:txBody>
      </p:sp>
      <p:cxnSp>
        <p:nvCxnSpPr>
          <p:cNvPr id="26" name="Straight Arrow Connector 25">
            <a:extLst>
              <a:ext uri="{FF2B5EF4-FFF2-40B4-BE49-F238E27FC236}">
                <a16:creationId xmlns:a16="http://schemas.microsoft.com/office/drawing/2014/main" id="{E97D4CFA-1357-EA74-F2CD-7A8B0D2D3E0A}"/>
              </a:ext>
            </a:extLst>
          </p:cNvPr>
          <p:cNvCxnSpPr/>
          <p:nvPr/>
        </p:nvCxnSpPr>
        <p:spPr bwMode="auto">
          <a:xfrm flipV="1">
            <a:off x="2209800" y="4728306"/>
            <a:ext cx="377115" cy="40170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TextBox 26">
            <a:extLst>
              <a:ext uri="{FF2B5EF4-FFF2-40B4-BE49-F238E27FC236}">
                <a16:creationId xmlns:a16="http://schemas.microsoft.com/office/drawing/2014/main" id="{01C6A09D-4005-A9D1-0A4B-17C68650F6C4}"/>
              </a:ext>
            </a:extLst>
          </p:cNvPr>
          <p:cNvSpPr txBox="1"/>
          <p:nvPr/>
        </p:nvSpPr>
        <p:spPr>
          <a:xfrm>
            <a:off x="343550" y="5370191"/>
            <a:ext cx="1359344" cy="311797"/>
          </a:xfrm>
          <a:prstGeom prst="rect">
            <a:avLst/>
          </a:prstGeom>
          <a:noFill/>
        </p:spPr>
        <p:txBody>
          <a:bodyPr wrap="none" lIns="91440" tIns="45720" rIns="91440" rtlCol="0" anchor="t">
            <a:noAutofit/>
          </a:bodyPr>
          <a:lstStyle/>
          <a:p>
            <a:r>
              <a:rPr lang="en-US" sz="700" dirty="0"/>
              <a:t>Tag1 setting</a:t>
            </a:r>
          </a:p>
          <a:p>
            <a:r>
              <a:rPr lang="en-US" sz="800" dirty="0"/>
              <a:t>Tag Identification Flag</a:t>
            </a:r>
            <a:r>
              <a:rPr lang="en-US" sz="700" dirty="0"/>
              <a:t> to 1</a:t>
            </a:r>
            <a:endParaRPr lang="en-US" sz="700" dirty="0">
              <a:solidFill>
                <a:schemeClr val="tx1"/>
              </a:solidFill>
            </a:endParaRPr>
          </a:p>
        </p:txBody>
      </p:sp>
      <p:cxnSp>
        <p:nvCxnSpPr>
          <p:cNvPr id="28" name="Straight Arrow Connector 27">
            <a:extLst>
              <a:ext uri="{FF2B5EF4-FFF2-40B4-BE49-F238E27FC236}">
                <a16:creationId xmlns:a16="http://schemas.microsoft.com/office/drawing/2014/main" id="{1A908665-3828-AEC2-2F61-A24966D9825F}"/>
              </a:ext>
            </a:extLst>
          </p:cNvPr>
          <p:cNvCxnSpPr/>
          <p:nvPr/>
        </p:nvCxnSpPr>
        <p:spPr bwMode="auto">
          <a:xfrm flipV="1">
            <a:off x="1023222" y="4968487"/>
            <a:ext cx="377115" cy="40170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a:extLst>
              <a:ext uri="{FF2B5EF4-FFF2-40B4-BE49-F238E27FC236}">
                <a16:creationId xmlns:a16="http://schemas.microsoft.com/office/drawing/2014/main" id="{D2E0E89D-8143-A54C-1E44-C0799B2D42FE}"/>
              </a:ext>
            </a:extLst>
          </p:cNvPr>
          <p:cNvSpPr txBox="1"/>
          <p:nvPr/>
        </p:nvSpPr>
        <p:spPr>
          <a:xfrm>
            <a:off x="1885777" y="5228386"/>
            <a:ext cx="1359344" cy="311797"/>
          </a:xfrm>
          <a:prstGeom prst="rect">
            <a:avLst/>
          </a:prstGeom>
          <a:noFill/>
        </p:spPr>
        <p:txBody>
          <a:bodyPr wrap="none" lIns="91440" tIns="45720" rIns="91440" rtlCol="0" anchor="t">
            <a:noAutofit/>
          </a:bodyPr>
          <a:lstStyle/>
          <a:p>
            <a:r>
              <a:rPr lang="en-US" sz="700" dirty="0"/>
              <a:t>Tag1 setting</a:t>
            </a:r>
          </a:p>
          <a:p>
            <a:r>
              <a:rPr lang="en-US" sz="800" dirty="0"/>
              <a:t>Tag Identification Flag</a:t>
            </a:r>
            <a:r>
              <a:rPr lang="en-US" sz="700" dirty="0"/>
              <a:t> to 0</a:t>
            </a:r>
            <a:endParaRPr lang="en-US" sz="700" dirty="0">
              <a:solidFill>
                <a:schemeClr val="tx1"/>
              </a:solidFill>
            </a:endParaRPr>
          </a:p>
        </p:txBody>
      </p:sp>
      <p:cxnSp>
        <p:nvCxnSpPr>
          <p:cNvPr id="30" name="Straight Arrow Connector 29">
            <a:extLst>
              <a:ext uri="{FF2B5EF4-FFF2-40B4-BE49-F238E27FC236}">
                <a16:creationId xmlns:a16="http://schemas.microsoft.com/office/drawing/2014/main" id="{9FD04569-98C1-364D-C2F8-F51E21D511C2}"/>
              </a:ext>
            </a:extLst>
          </p:cNvPr>
          <p:cNvCxnSpPr/>
          <p:nvPr/>
        </p:nvCxnSpPr>
        <p:spPr bwMode="auto">
          <a:xfrm flipV="1">
            <a:off x="3353446" y="4767635"/>
            <a:ext cx="377115" cy="40170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TextBox 30">
            <a:extLst>
              <a:ext uri="{FF2B5EF4-FFF2-40B4-BE49-F238E27FC236}">
                <a16:creationId xmlns:a16="http://schemas.microsoft.com/office/drawing/2014/main" id="{53E53B8F-216C-5946-3872-9C3964553E09}"/>
              </a:ext>
            </a:extLst>
          </p:cNvPr>
          <p:cNvSpPr txBox="1"/>
          <p:nvPr/>
        </p:nvSpPr>
        <p:spPr>
          <a:xfrm>
            <a:off x="3159241" y="5267715"/>
            <a:ext cx="1359344" cy="410168"/>
          </a:xfrm>
          <a:prstGeom prst="rect">
            <a:avLst/>
          </a:prstGeom>
          <a:noFill/>
        </p:spPr>
        <p:txBody>
          <a:bodyPr wrap="none" lIns="91440" tIns="45720" rIns="91440" rtlCol="0" anchor="t">
            <a:noAutofit/>
          </a:bodyPr>
          <a:lstStyle/>
          <a:p>
            <a:r>
              <a:rPr lang="en-US" sz="700" dirty="0"/>
              <a:t>Tag2 setting</a:t>
            </a:r>
          </a:p>
          <a:p>
            <a:r>
              <a:rPr lang="en-US" sz="800" dirty="0"/>
              <a:t>Tag Identification Flag</a:t>
            </a:r>
            <a:r>
              <a:rPr lang="en-US" sz="700" dirty="0"/>
              <a:t> to 0</a:t>
            </a:r>
            <a:endParaRPr lang="en-US" sz="700" dirty="0">
              <a:solidFill>
                <a:schemeClr val="tx1"/>
              </a:solidFill>
            </a:endParaRPr>
          </a:p>
        </p:txBody>
      </p:sp>
    </p:spTree>
    <p:extLst>
      <p:ext uri="{BB962C8B-B14F-4D97-AF65-F5344CB8AC3E}">
        <p14:creationId xmlns:p14="http://schemas.microsoft.com/office/powerpoint/2010/main" val="4043447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76200" y="540350"/>
            <a:ext cx="9144000" cy="609600"/>
          </a:xfrm>
        </p:spPr>
        <p:txBody>
          <a:bodyPr/>
          <a:lstStyle/>
          <a:p>
            <a:r>
              <a:rPr lang="en-US" dirty="0"/>
              <a:t>Tag Identification Flag for Multiple TXOPs</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66800"/>
            <a:ext cx="9144000" cy="5250850"/>
          </a:xfrm>
        </p:spPr>
        <p:txBody>
          <a:bodyPr/>
          <a:lstStyle/>
          <a:p>
            <a:r>
              <a:rPr lang="en-US" sz="1600" dirty="0"/>
              <a:t>Each AMP tag has a flag called Tag Identification Flag (EPC Sent flag).</a:t>
            </a:r>
          </a:p>
          <a:p>
            <a:r>
              <a:rPr lang="en-US" sz="1600" dirty="0"/>
              <a:t>Each time a broadcast Trigger is received by an AMP tag with its Tag Identification Flag to 1, the tag sets its Tag Identification Flag to 0.</a:t>
            </a:r>
          </a:p>
          <a:p>
            <a:r>
              <a:rPr lang="en-US" sz="1600" dirty="0"/>
              <a:t>Ext End may be used by the reader to a tag for the tag to set its Tag Identification Flag to 0.</a:t>
            </a:r>
          </a:p>
          <a:p>
            <a:r>
              <a:rPr lang="en-US" sz="1600" dirty="0"/>
              <a:t>In the first TXOP performing the information exchange with an AMP TAG, the AMP reader acquire the tag’s ID.</a:t>
            </a:r>
          </a:p>
          <a:p>
            <a:pPr lvl="1"/>
            <a:r>
              <a:rPr lang="en-US" sz="1600" dirty="0"/>
              <a:t>The tag sets its Tag Identification Flag to 1.</a:t>
            </a:r>
          </a:p>
          <a:p>
            <a:r>
              <a:rPr lang="en-US" sz="1600" dirty="0"/>
              <a:t>An AMP tag with Tag Identification Flag equal to 1 receives a unicast Trigger/Write addressed to it will send the response/Ack.</a:t>
            </a:r>
          </a:p>
          <a:p>
            <a:r>
              <a:rPr lang="en-US" sz="1600" dirty="0"/>
              <a:t>An AMP tag with Tag Identification Flag equal to 0 receives a unicast Trigger addressed to it will not send the response.</a:t>
            </a:r>
          </a:p>
          <a:p>
            <a:pPr lvl="1"/>
            <a:r>
              <a:rPr lang="en-US" sz="1600" dirty="0"/>
              <a:t>This may happen since two tags have the same STA ID (CRC code).</a:t>
            </a:r>
          </a:p>
          <a:p>
            <a:r>
              <a:rPr lang="en-US" sz="1600" dirty="0"/>
              <a:t>An AMP reader will execute the following </a:t>
            </a:r>
          </a:p>
          <a:p>
            <a:pPr lvl="1"/>
            <a:r>
              <a:rPr lang="en-US" sz="1600" dirty="0"/>
              <a:t>If the following are true</a:t>
            </a:r>
          </a:p>
          <a:p>
            <a:pPr lvl="2"/>
            <a:r>
              <a:rPr lang="en-US" dirty="0"/>
              <a:t>the AMP reader detects a 11bp PPDU,</a:t>
            </a:r>
          </a:p>
          <a:p>
            <a:pPr lvl="2"/>
            <a:r>
              <a:rPr lang="en-US" dirty="0"/>
              <a:t>the AMP reader is trying to continue the information exchanges with an AMP tag from which it acquires the EPC. </a:t>
            </a:r>
          </a:p>
          <a:p>
            <a:pPr lvl="1"/>
            <a:r>
              <a:rPr lang="en-US" sz="1600" dirty="0"/>
              <a:t>Then, the AMP reader will stop the further frame exchanges with AMP tag.</a:t>
            </a:r>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04/30/2025</a:t>
            </a:r>
          </a:p>
        </p:txBody>
      </p:sp>
    </p:spTree>
    <p:extLst>
      <p:ext uri="{BB962C8B-B14F-4D97-AF65-F5344CB8AC3E}">
        <p14:creationId xmlns:p14="http://schemas.microsoft.com/office/powerpoint/2010/main" val="21594333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1939</Words>
  <Application>Microsoft Office PowerPoint</Application>
  <PresentationFormat>On-screen Show (4:3)</PresentationFormat>
  <Paragraphs>360</Paragraphs>
  <Slides>16</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9" baseType="lpstr">
      <vt:lpstr>Times New Roman</vt:lpstr>
      <vt:lpstr>802-11-Submission</vt:lpstr>
      <vt:lpstr>Document</vt:lpstr>
      <vt:lpstr>Multiple TXOP Support</vt:lpstr>
      <vt:lpstr>Recap: AMP Information Exchange </vt:lpstr>
      <vt:lpstr>Issue 1: Multiple AMP Readers Performing Frame Exchanges with Tags Having Same ID </vt:lpstr>
      <vt:lpstr>Tag Identification Flag for Multiple TXOPs</vt:lpstr>
      <vt:lpstr>Information Exchange Example 1</vt:lpstr>
      <vt:lpstr>Information Exchange Example 2</vt:lpstr>
      <vt:lpstr>Solution to Issue 1</vt:lpstr>
      <vt:lpstr>Issue 2: Multiple AMP Readers Performing Frame Exchanges with Tags Having Same ID </vt:lpstr>
      <vt:lpstr>Tag Identification Flag for Multiple TXOPs</vt:lpstr>
      <vt:lpstr>Solution to Issue 2</vt:lpstr>
      <vt:lpstr>Usage of Ext and Ext End</vt:lpstr>
      <vt:lpstr>AMP Reader ID for Multiple TXOPs</vt:lpstr>
      <vt:lpstr>AMP Reader ID Collision</vt:lpstr>
      <vt:lpstr>Backup Slides</vt:lpstr>
      <vt:lpstr>Information Exchange Example 3</vt:lpstr>
      <vt:lpstr>Information Exchange Example 4</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Liwen Chu</cp:lastModifiedBy>
  <cp:revision>732</cp:revision>
  <cp:lastPrinted>1998-02-10T13:28:06Z</cp:lastPrinted>
  <dcterms:created xsi:type="dcterms:W3CDTF">2007-05-21T21:00:37Z</dcterms:created>
  <dcterms:modified xsi:type="dcterms:W3CDTF">2025-06-16T04:10:10Z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