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256" r:id="rId3"/>
    <p:sldId id="271" r:id="rId5"/>
    <p:sldId id="257" r:id="rId6"/>
    <p:sldId id="258" r:id="rId7"/>
    <p:sldId id="259" r:id="rId8"/>
    <p:sldId id="262" r:id="rId9"/>
    <p:sldId id="264" r:id="rId10"/>
    <p:sldId id="272" r:id="rId11"/>
    <p:sldId id="273" r:id="rId12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97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2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802.11-25/0900r0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  <p:sp>
        <p:nvSpPr>
          <p:cNvPr id="6" name="文本框 5"/>
          <p:cNvSpPr txBox="1"/>
          <p:nvPr userDrawn="1"/>
        </p:nvSpPr>
        <p:spPr>
          <a:xfrm>
            <a:off x="6271260" y="255905"/>
            <a:ext cx="30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802.11-25/0900r0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/>
          </p:nvPr>
        </p:nvSpPr>
        <p:spPr/>
        <p:txBody>
          <a:bodyPr/>
          <a:p>
            <a:r>
              <a:rPr lang="en-US"/>
              <a:t>doc.: IEEE 802.11-25/0900r0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</a:fld>
            <a:endParaRPr lang="en-GB"/>
          </a:p>
        </p:txBody>
      </p:sp>
      <p:sp>
        <p:nvSpPr>
          <p:cNvPr id="7" name="文本框 6"/>
          <p:cNvSpPr txBox="1"/>
          <p:nvPr userDrawn="1"/>
        </p:nvSpPr>
        <p:spPr>
          <a:xfrm>
            <a:off x="11031220" y="508000"/>
            <a:ext cx="309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0900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>
                <a:sym typeface="+mn-ea"/>
              </a:rPr>
              <a:t>SU OFDM Beam Division Case for IMMW AP</a:t>
            </a: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2025</a:t>
            </a:r>
            <a:r>
              <a:rPr lang="en-GB" sz="2000" b="0" dirty="0"/>
              <a:t>-</a:t>
            </a:r>
            <a:r>
              <a:rPr lang="en-US" altLang="en-GB" sz="2000" b="0" dirty="0"/>
              <a:t>04</a:t>
            </a:r>
            <a:r>
              <a:rPr lang="en-GB" sz="2000" b="0" dirty="0"/>
              <a:t>-</a:t>
            </a:r>
            <a:r>
              <a:rPr lang="en-US" altLang="en-GB" sz="2000" b="0" dirty="0"/>
              <a:t>24</a:t>
            </a:r>
            <a:endParaRPr lang="en-US" alt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490822" y="2540636"/>
          <a:ext cx="11220450" cy="488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Document" r:id="rId1" imgW="11410950" imgH="5000625" progId="Word.Document.8">
                  <p:embed/>
                </p:oleObj>
              </mc:Choice>
              <mc:Fallback>
                <p:oleObj name="Document" r:id="rId1" imgW="11410950" imgH="50006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822" y="2540636"/>
                        <a:ext cx="11220450" cy="48869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ym typeface="+mn-ea"/>
              </a:rPr>
              <a:t>Introduction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>
                <a:solidFill>
                  <a:schemeClr val="tx1"/>
                </a:solidFill>
                <a:sym typeface="+mn-ea"/>
              </a:rPr>
              <a:t>As IMMW PAR[1] defined, TGbq</a:t>
            </a:r>
            <a:r>
              <a:rPr lang="en-US" dirty="0">
                <a:solidFill>
                  <a:schemeClr val="tx1"/>
                </a:solidFill>
                <a:sym typeface="+mn-ea"/>
              </a:rPr>
              <a:t> aims to </a:t>
            </a:r>
            <a:endParaRPr lang="en-US" dirty="0">
              <a:solidFill>
                <a:schemeClr val="tx1"/>
              </a:solidFill>
              <a:sym typeface="+mn-ea"/>
            </a:endParaRPr>
          </a:p>
          <a:p>
            <a:pPr marL="79883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  <a:sym typeface="+mn-ea"/>
              </a:rPr>
              <a:t>use non-standalone operation in unlicensed bands between 42 and 71 GHz using SU OFDM based transmissions.</a:t>
            </a:r>
            <a:endParaRPr lang="en-US" altLang="en-GB">
              <a:uFillTx/>
              <a:latin typeface="Times New Roman" panose="02020603050405020304" pitchFamily="16" charset="0"/>
              <a:ea typeface="黑体" panose="02010609060101010101" charset="-122"/>
              <a:sym typeface="+mn-ea"/>
            </a:endParaRPr>
          </a:p>
          <a:p>
            <a:pPr marL="79883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b="0">
                <a:solidFill>
                  <a:srgbClr val="000000"/>
                </a:solidFill>
                <a:uFillTx/>
                <a:latin typeface="Times New Roman" panose="02020603050405020304" pitchFamily="16" charset="0"/>
                <a:ea typeface="黑体" panose="02010609060101010101" charset="-122"/>
                <a:sym typeface="+mn-ea"/>
              </a:rPr>
              <a:t>Expand the multi-link operation (MLO) defined in the sub-7.25 GHz band specifications to support non-standalone operation in the unlicensed bands between 42 GHz and 71 GHz.</a:t>
            </a:r>
            <a:endParaRPr lang="en-US" altLang="en-GB" b="0">
              <a:solidFill>
                <a:srgbClr val="000000"/>
              </a:solidFill>
              <a:uFillTx/>
              <a:latin typeface="Times New Roman" panose="02020603050405020304" pitchFamily="16" charset="0"/>
              <a:ea typeface="黑体" panose="02010609060101010101" charset="-122"/>
              <a:sym typeface="+mn-ea"/>
            </a:endParaRPr>
          </a:p>
          <a:p>
            <a:pPr marL="341630" lvl="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/>
              <a:t>To maximize spatial reuse and boost system capacity, we can</a:t>
            </a:r>
            <a:endParaRPr lang="en-US" altLang="en-GB"/>
          </a:p>
          <a:p>
            <a:pPr marL="79883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/>
              <a:t>leverage an IMMW architecture to achieve spatial diversity.</a:t>
            </a:r>
            <a:endParaRPr lang="en-US" altLang="en-GB"/>
          </a:p>
          <a:p>
            <a:pPr marL="79883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b="1"/>
              <a:t>SU-OFDM Beam-Division (SOBD)</a:t>
            </a:r>
            <a:r>
              <a:rPr lang="en-US" altLang="en-GB"/>
              <a:t> enables the AP to form multiple concurrent SU-OFDM beams in different directions, thereby serving several single-user clients simultaneously.</a:t>
            </a:r>
            <a:endParaRPr lang="en-US" alt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IMMW SOBD </a:t>
            </a:r>
            <a:r>
              <a:rPr lang="en-GB"/>
              <a:t>Typical Service Scenarios</a:t>
            </a:r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2000" b="0">
                <a:uFillTx/>
                <a:latin typeface="Times New Roman" panose="02020603050405020304" pitchFamily="16" charset="0"/>
                <a:ea typeface="黑体" panose="02010609060101010101" charset="-122"/>
                <a:sym typeface="+mn-ea"/>
              </a:rPr>
              <a:t>A single AP integrates multiple independent mmWave (IMMW) antennas, each beamforming toward a different STA.</a:t>
            </a:r>
            <a:endParaRPr lang="en-US" altLang="en-GB" sz="2000" b="0">
              <a:uFillTx/>
              <a:latin typeface="Times New Roman" panose="02020603050405020304" pitchFamily="16" charset="0"/>
              <a:ea typeface="黑体" panose="02010609060101010101" charset="-122"/>
              <a:sym typeface="+mn-ea"/>
            </a:endParaRPr>
          </a:p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2000" b="0">
                <a:uFillTx/>
                <a:latin typeface="Times New Roman" panose="02020603050405020304" pitchFamily="16" charset="0"/>
                <a:ea typeface="黑体" panose="02010609060101010101" charset="-122"/>
                <a:sym typeface="+mn-ea"/>
              </a:rPr>
              <a:t>Each antenna can beamform to a different STA, enabling simultaneous multi-user service.</a:t>
            </a:r>
            <a:endParaRPr lang="en-US" altLang="en-GB" sz="2000" b="0">
              <a:solidFill>
                <a:srgbClr val="000000"/>
              </a:solidFill>
              <a:uFillTx/>
              <a:latin typeface="Times New Roman" panose="02020603050405020304" pitchFamily="16" charset="0"/>
              <a:ea typeface="黑体" panose="02010609060101010101" charset="-122"/>
              <a:sym typeface="+mn-ea"/>
            </a:endParaRPr>
          </a:p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2000" b="0">
                <a:uFillTx/>
                <a:latin typeface="Times New Roman" panose="02020603050405020304" pitchFamily="16" charset="0"/>
                <a:ea typeface="黑体" panose="02010609060101010101" charset="-122"/>
                <a:sym typeface="+mn-ea"/>
              </a:rPr>
              <a:t>Low Complexity at STA—User devices remain single-radio SU; SOBD logic stays in AP.</a:t>
            </a:r>
            <a:endParaRPr lang="en-US" altLang="en-GB" sz="2000" b="0">
              <a:uFillTx/>
              <a:latin typeface="Times New Roman" panose="02020603050405020304" pitchFamily="16" charset="0"/>
              <a:ea typeface="黑体" panose="02010609060101010101" charset="-122"/>
              <a:sym typeface="+mn-ea"/>
            </a:endParaRPr>
          </a:p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2000" b="0">
                <a:uFillTx/>
                <a:latin typeface="Times New Roman" panose="02020603050405020304" pitchFamily="16" charset="0"/>
                <a:ea typeface="黑体" panose="02010609060101010101" charset="-122"/>
                <a:sym typeface="+mn-ea"/>
              </a:rPr>
              <a:t>In an IMMW AP, CCA and channel access can be executed per-direction.[2]</a:t>
            </a:r>
            <a:endParaRPr lang="en-US" altLang="en-GB" sz="2000" b="0">
              <a:uFillTx/>
              <a:latin typeface="Times New Roman" panose="02020603050405020304" pitchFamily="16" charset="0"/>
              <a:ea typeface="黑体" panose="02010609060101010101" charset="-122"/>
              <a:sym typeface="+mn-ea"/>
            </a:endParaRPr>
          </a:p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/>
              <a:t>Seamless with MLO—SOBD beams can be mapped to different MLO links or share one </a:t>
            </a:r>
            <a:r>
              <a:rPr lang="en-US" altLang="en-GB" sz="2000"/>
              <a:t>IMMW </a:t>
            </a:r>
            <a:r>
              <a:rPr lang="en-GB" sz="2000"/>
              <a:t>link under IMMW NSTR rules.</a:t>
            </a:r>
            <a:endParaRPr lang="en-US" altLang="en-GB" sz="20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pic>
        <p:nvPicPr>
          <p:cNvPr id="2" name="图片 1" descr="SOBD_use_case-pur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43750" y="4653280"/>
            <a:ext cx="4507865" cy="176149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>
                <a:sym typeface="+mn-ea"/>
              </a:rPr>
              <a:t>Tx/Rx Interference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1630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Self-interference: </a:t>
            </a:r>
            <a:r>
              <a:rPr lang="en-US" b="0" dirty="0"/>
              <a:t>Tx leakage from one antenna desensitises the neighbouring Rx </a:t>
            </a:r>
            <a:r>
              <a:rPr lang="en-US" b="0" dirty="0">
                <a:sym typeface="+mn-ea"/>
              </a:rPr>
              <a:t>antenna</a:t>
            </a:r>
            <a:r>
              <a:rPr lang="en-US" b="0" dirty="0"/>
              <a:t>.</a:t>
            </a:r>
            <a:endParaRPr lang="en-US" b="0" dirty="0"/>
          </a:p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Performance hit: </a:t>
            </a:r>
            <a:r>
              <a:rPr lang="en-US" b="0" dirty="0"/>
              <a:t>Uplink PER surges and AGC momentarily drops gain, erasing SOBD capacity gains.</a:t>
            </a:r>
            <a:endParaRPr lang="en-US" b="0" dirty="0"/>
          </a:p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Uncoordinated beams: </a:t>
            </a:r>
            <a:r>
              <a:rPr lang="en-US" b="0" dirty="0"/>
              <a:t>Without a brief guard window, SOBD scheduling stalls and net capacity can drop below single-beam operation.</a:t>
            </a:r>
            <a:endParaRPr lang="en-US" b="0" dirty="0"/>
          </a:p>
          <a:p>
            <a:pPr marL="341630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NSTR conceptually addresses simultaneous Tx/Rx issues across links.</a:t>
            </a:r>
            <a:endParaRPr lang="en-US" dirty="0"/>
          </a:p>
          <a:p>
            <a:pPr marL="79883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Current EHT-NSTR works at the link level, assuming each link is a clean Tx/Rx pair; it has no notion of per-antenna/sector clashes inside the same link. Need to reuse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>
                <a:sym typeface="+mn-ea"/>
              </a:rPr>
              <a:t>IMMW-UL Unavailable Window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60848"/>
            <a:ext cx="10361084" cy="4320480"/>
          </a:xfrm>
        </p:spPr>
        <p:txBody>
          <a:bodyPr/>
          <a:lstStyle/>
          <a:p>
            <a:pPr marL="341630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1600">
                <a:sym typeface="+mn-ea"/>
              </a:rPr>
              <a:t>Need a lightweight protocol for an AP to avoid concurrent Tx (antenna 1) and Rx (antenna 2) collisions, while preserving SOBD efficiency.</a:t>
            </a:r>
            <a:endParaRPr lang="en-US" altLang="en-GB" sz="1600">
              <a:sym typeface="+mn-ea"/>
            </a:endParaRPr>
          </a:p>
          <a:p>
            <a:pPr marL="798830" lvl="1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>
                <a:sym typeface="+mn-ea"/>
              </a:rPr>
              <a:t>Need explicit Tx-suspension indication from AP to UL STA.</a:t>
            </a:r>
            <a:endParaRPr lang="en-US" sz="1600">
              <a:sym typeface="+mn-ea"/>
            </a:endParaRPr>
          </a:p>
          <a:p>
            <a:pPr marL="798830" lvl="1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>
                <a:sym typeface="+mn-ea"/>
              </a:rPr>
              <a:t>NAV alone cannot cover mmWave UL triggers spanning multiple links.</a:t>
            </a:r>
            <a:endParaRPr lang="en-US" sz="1600">
              <a:sym typeface="+mn-ea"/>
            </a:endParaRPr>
          </a:p>
          <a:p>
            <a:pPr marL="798830" lvl="1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>
                <a:sym typeface="+mn-ea"/>
              </a:rPr>
              <a:t>mmWave STAs may transmit unsolicited UL (non-trigger).</a:t>
            </a:r>
            <a:endParaRPr lang="en-US" sz="1600" dirty="0"/>
          </a:p>
          <a:p>
            <a:pPr marL="341630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Consideration:</a:t>
            </a:r>
            <a:endParaRPr lang="en-US" sz="1600" dirty="0">
              <a:solidFill>
                <a:srgbClr val="000000"/>
              </a:solidFill>
              <a:uFillTx/>
              <a:latin typeface="Times New Roman" panose="02020603050405020304" pitchFamily="16" charset="0"/>
              <a:ea typeface="思源黑体 CN" panose="020B0500000000000000" charset="-122"/>
            </a:endParaRPr>
          </a:p>
          <a:p>
            <a:pPr marL="74168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When several IMMW antennas transmit simultaneously, they should behave like an NSTR pair</a:t>
            </a:r>
            <a:r>
              <a:rPr lang="en-US" altLang="zh-CN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.</a:t>
            </a:r>
            <a:endParaRPr lang="en-US" altLang="zh-CN" sz="160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74168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AP defines an </a:t>
            </a:r>
            <a:r>
              <a:rPr lang="en-US" altLang="en-GB" sz="1600">
                <a:sym typeface="+mn-ea"/>
              </a:rPr>
              <a:t>IMMW UL Unavailable Window</a:t>
            </a: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 whenever it predicts strong self-interference; the window can be signalled over a sub-7.25 GHz link.</a:t>
            </a:r>
            <a:endParaRPr lang="en-US" sz="160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74168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During </a:t>
            </a:r>
            <a:r>
              <a:rPr lang="en-US" altLang="en-GB" sz="1600">
                <a:sym typeface="+mn-ea"/>
              </a:rPr>
              <a:t>IMMW UL Unavailable Window</a:t>
            </a: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, affected STA(s)</a:t>
            </a:r>
            <a:r>
              <a:rPr lang="en-US" sz="1600" b="1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 shall not transmit</a:t>
            </a: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 (Rx-only or stay idle).</a:t>
            </a:r>
            <a:endParaRPr lang="en-US" sz="160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74168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Outside </a:t>
            </a:r>
            <a:r>
              <a:rPr lang="en-US" altLang="en-GB" sz="1600">
                <a:sym typeface="+mn-ea"/>
              </a:rPr>
              <a:t>IMMW UL Unavailable Window</a:t>
            </a: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, normal DL/UL proceeds.</a:t>
            </a:r>
            <a:endParaRPr lang="en-US" sz="160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74168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sz="1600">
                <a:sym typeface="+mn-ea"/>
              </a:rPr>
              <a:t>The rule applies to non-triggered UL only; triggered UL is already under AP control.</a:t>
            </a:r>
            <a:endParaRPr sz="1600">
              <a:sym typeface="+mn-ea"/>
            </a:endParaRPr>
          </a:p>
          <a:p>
            <a:pPr marL="741680" lvl="1" indent="-284480" algn="just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sz="1600">
                <a:sym typeface="+mn-ea"/>
              </a:rPr>
              <a:t>Fully coexists with EHT-NSTR: adds per-antenna granularity on top of existing per-link rules.</a:t>
            </a:r>
            <a:r>
              <a:rPr lang="en-US" sz="160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 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 Case1: Two IMMW Antenna AP </a:t>
            </a:r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1630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2000" b="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IMMW antenna-1 serves STA1, IMMW antenna-2 serves STA2.</a:t>
            </a:r>
            <a:endParaRPr lang="en-US" altLang="en-GB" sz="2000" b="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341630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2000" b="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When both IMMW sector/antenna-1 and IMMW sector/antenna-2 gain a TXOP</a:t>
            </a:r>
            <a:endParaRPr lang="en-US" altLang="en-GB" sz="2000" b="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798830" lvl="1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1800" b="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AP enforces IMMW NSTR operation to preventing self-interference.</a:t>
            </a:r>
            <a:endParaRPr lang="en-US" altLang="en-GB" sz="1800" b="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341630" lvl="0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2000" b="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When IMMW sector/antenna-2 holds the TXOP</a:t>
            </a:r>
            <a:endParaRPr lang="en-US" altLang="en-GB" sz="2000" b="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  <a:p>
            <a:pPr marL="798830" lvl="1" indent="-284480" algn="l">
              <a:buFont typeface="Times New Roman" panose="02020603050405020304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GB" sz="1665" b="0" dirty="0">
                <a:uFillTx/>
                <a:latin typeface="Times New Roman" panose="02020603050405020304" pitchFamily="16" charset="0"/>
                <a:ea typeface="思源黑体 CN" panose="020B0500000000000000" charset="-122"/>
                <a:sym typeface="+mn-ea"/>
              </a:rPr>
              <a:t>AP set an IMMW-UL Unavailable Window to STA1 (over IMMW or sub-7 GHz), and STA1 stays silent until the window ends.</a:t>
            </a:r>
            <a:endParaRPr lang="en-US" altLang="en-GB" sz="1665" b="0" dirty="0">
              <a:uFillTx/>
              <a:latin typeface="Times New Roman" panose="02020603050405020304" pitchFamily="16" charset="0"/>
              <a:ea typeface="思源黑体 CN" panose="020B0500000000000000" charset="-122"/>
              <a:sym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  <p:pic>
        <p:nvPicPr>
          <p:cNvPr id="3" name="图片 2" descr="提案图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25795" y="3789045"/>
            <a:ext cx="5549900" cy="2609850"/>
          </a:xfrm>
          <a:prstGeom prst="rect">
            <a:avLst/>
          </a:prstGeom>
        </p:spPr>
      </p:pic>
      <p:pic>
        <p:nvPicPr>
          <p:cNvPr id="7" name="图片 6" descr="SOBD_use_case-p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225" y="4509135"/>
            <a:ext cx="4507865" cy="176149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GB"/>
              <a:t>[1] 11-24/0116r7, immw</a:t>
            </a:r>
            <a:r>
              <a:rPr lang="en-US" altLang="zh-CN">
                <a:sym typeface="+mn-ea"/>
              </a:rPr>
              <a:t>-</a:t>
            </a:r>
            <a:r>
              <a:rPr lang="en-US" altLang="en-GB"/>
              <a:t>draft</a:t>
            </a:r>
            <a:r>
              <a:rPr lang="en-US" altLang="zh-CN">
                <a:sym typeface="+mn-ea"/>
              </a:rPr>
              <a:t>-</a:t>
            </a:r>
            <a:r>
              <a:rPr lang="en-US" altLang="en-GB"/>
              <a:t>proposed</a:t>
            </a:r>
            <a:r>
              <a:rPr lang="en-US" altLang="zh-CN">
                <a:sym typeface="+mn-ea"/>
              </a:rPr>
              <a:t>-</a:t>
            </a:r>
            <a:r>
              <a:rPr lang="en-US" altLang="en-GB"/>
              <a:t>par</a:t>
            </a:r>
            <a:endParaRPr lang="en-US" altLang="en-GB"/>
          </a:p>
          <a:p>
            <a:r>
              <a:rPr lang="en-US" altLang="zh-CN"/>
              <a:t>[2] 11-25/0310r0, new-cca-schemes-for-immw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Straw Poll 1</a:t>
            </a:r>
            <a:endParaRPr lang="en-US" alt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zh-CN"/>
              <a:t>Do you agree that IMMW define SU-OFDM Beam-Division (SOBD) enables the AP to form multiple concurrent SU-OFDM beams in different  directions, thereby serving several single-user clients simultaneously.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Straw Poll 2</a:t>
            </a:r>
            <a:endParaRPr lang="en-US" alt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altLang="zh-CN"/>
              <a:t>Do </a:t>
            </a:r>
            <a:r>
              <a:rPr lang="en-US" altLang="zh-CN">
                <a:sym typeface="+mn-ea"/>
              </a:rPr>
              <a:t>you agree that 11bq defines an IMMW UL Unavailable Window to prohibit non-triggered uplink transmissions from selected STAs ?</a:t>
            </a:r>
            <a:endParaRPr lang="en-US" altLang="zh-CN">
              <a:sym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Cao, ZTE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3824</Words>
  <Application>WPS 演示</Application>
  <PresentationFormat>Widescreen</PresentationFormat>
  <Paragraphs>120</Paragraphs>
  <Slides>9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MS Gothic</vt:lpstr>
      <vt:lpstr>Arial Unicode MS</vt:lpstr>
      <vt:lpstr>黑体</vt:lpstr>
      <vt:lpstr>思源黑体 CN</vt:lpstr>
      <vt:lpstr>微软雅黑</vt:lpstr>
      <vt:lpstr>Calibri</vt:lpstr>
      <vt:lpstr>Office Theme</vt:lpstr>
      <vt:lpstr>Word.Document.8</vt:lpstr>
      <vt:lpstr>SU-OFDM Beam-Division for IMMW AP</vt:lpstr>
      <vt:lpstr>Introduction</vt:lpstr>
      <vt:lpstr>IMMW SOBD Typical Service Scenarios</vt:lpstr>
      <vt:lpstr>Tx/Rx Interference</vt:lpstr>
      <vt:lpstr>IMMW-UL Unavailable Window</vt:lpstr>
      <vt:lpstr> Case1: Two IMMW Antenna AP 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/>
  <cp:category>Name, Affiliation</cp:category>
  <cp:lastModifiedBy>Bo Cao (曹博)</cp:lastModifiedBy>
  <cp:revision>35</cp:revision>
  <cp:lastPrinted>2025-05-11T08:28:45Z</cp:lastPrinted>
  <dcterms:created xsi:type="dcterms:W3CDTF">2025-05-11T08:28:45Z</dcterms:created>
  <dcterms:modified xsi:type="dcterms:W3CDTF">2025-05-11T08:28:45Z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4163227E63FB256F588B0968E240E7A5</vt:lpwstr>
  </property>
  <property fmtid="{D5CDD505-2E9C-101B-9397-08002B2CF9AE}" pid="3" name="KSOProductBuildVer">
    <vt:lpwstr>2052-11.8.2.12065</vt:lpwstr>
  </property>
</Properties>
</file>