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18"/>
  </p:notesMasterIdLst>
  <p:handoutMasterIdLst>
    <p:handoutMasterId r:id="rId19"/>
  </p:handoutMasterIdLst>
  <p:sldIdLst>
    <p:sldId id="256" r:id="rId7"/>
    <p:sldId id="368" r:id="rId8"/>
    <p:sldId id="407" r:id="rId9"/>
    <p:sldId id="404" r:id="rId10"/>
    <p:sldId id="422" r:id="rId11"/>
    <p:sldId id="416" r:id="rId12"/>
    <p:sldId id="406" r:id="rId13"/>
    <p:sldId id="417" r:id="rId14"/>
    <p:sldId id="392" r:id="rId15"/>
    <p:sldId id="265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, Zhijie (NSB - CN/Shanghai)" initials="YZ(-C" lastIdx="2" clrIdx="0"/>
  <p:cmAuthor id="2" name="Galati Giordano, Lorenzo (Nokia - DE/Stuttgart)" initials="GGL(-D" lastIdx="9" clrIdx="1"/>
  <p:cmAuthor id="3" name="00344678@zte.intra" initials="0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95859" autoAdjust="0"/>
  </p:normalViewPr>
  <p:slideViewPr>
    <p:cSldViewPr snapToGrid="0">
      <p:cViewPr varScale="1">
        <p:scale>
          <a:sx n="113" d="100"/>
          <a:sy n="113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/>
              <a:t>Doc.: 802.11-22/828r4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4B3C3-1730-4818-86F0-26E791C69C69}" type="datetime1">
              <a:rPr lang="en-US" altLang="zh-CN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4ADAF-64A2-4BCC-B8AB-1D88A11752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5" name="文本框 4"/>
          <p:cNvSpPr txBox="1"/>
          <p:nvPr userDrawn="1"/>
        </p:nvSpPr>
        <p:spPr>
          <a:xfrm>
            <a:off x="1020445" y="3816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5" name="文本框 4"/>
          <p:cNvSpPr txBox="1"/>
          <p:nvPr userDrawn="1"/>
        </p:nvSpPr>
        <p:spPr>
          <a:xfrm>
            <a:off x="1020445" y="3816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009467" y="332740"/>
            <a:ext cx="32512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25/0899r0</a:t>
            </a:r>
            <a:endParaRPr lang="en-US" altLang="en-GB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41605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May 2025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658985" y="6475413"/>
            <a:ext cx="1732915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971367" y="332740"/>
            <a:ext cx="32893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802.11-23/2190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r0</a:t>
            </a:r>
            <a:endParaRPr lang="en-US" altLang="en-U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04801" y="324520"/>
            <a:ext cx="14097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Nov. 2023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009467" y="332740"/>
            <a:ext cx="32512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25/0899r0</a:t>
            </a:r>
            <a:endParaRPr lang="en-US" altLang="en-GB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41605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May 2025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974667" y="332740"/>
            <a:ext cx="22860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endParaRPr lang="en-US" altLang="en-U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44145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June 2024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974667" y="332740"/>
            <a:ext cx="22860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endParaRPr lang="en-US" altLang="en-U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41605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May 2025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693150" y="6481445"/>
            <a:ext cx="2665095" cy="276860"/>
          </a:xfrm>
        </p:spPr>
        <p:txBody>
          <a:bodyPr wrap="square"/>
          <a:lstStyle/>
          <a:p>
            <a:pPr algn="r">
              <a:defRPr/>
            </a:pPr>
            <a:r>
              <a:rPr kumimoji="1" lang="en-US" altLang="ja-JP" dirty="0">
                <a:sym typeface="+mn-ea"/>
              </a:rPr>
              <a:t>Yurong Qian</a:t>
            </a:r>
            <a:r>
              <a:rPr lang="en-US">
                <a:sym typeface="+mn-ea"/>
              </a:rPr>
              <a:t>, et al. (ZTE)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>
                <a:sym typeface="+mn-ea"/>
              </a:rPr>
              <a:t>MLO-Based IMMW Channel Access</a:t>
            </a:r>
            <a:endParaRPr lang="en-US" dirty="0">
              <a:sym typeface="+mn-ea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348105" y="2543175"/>
          <a:ext cx="9496425" cy="3742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3465"/>
                <a:gridCol w="1845945"/>
                <a:gridCol w="1039495"/>
                <a:gridCol w="857885"/>
                <a:gridCol w="3429635"/>
              </a:tblGrid>
              <a:tr h="342265"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Name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Affiliations</a:t>
                      </a:r>
                      <a:endParaRPr kumimoji="1" lang="en-US" altLang="ja-JP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Address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Phone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Email</a:t>
                      </a:r>
                      <a:endParaRPr kumimoji="1" lang="ja-JP" altLang="en-US" sz="1500" b="1" dirty="0"/>
                    </a:p>
                  </a:txBody>
                  <a:tcPr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Yurong Qian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ZTE</a:t>
                      </a: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qian.yurong</a:t>
                      </a:r>
                      <a:r>
                        <a:rPr kumimoji="1" lang="ja-JP" altLang="en-US" sz="1500" dirty="0"/>
                        <a:t>@zte.com.cn</a:t>
                      </a:r>
                      <a:endParaRPr kumimoji="1" lang="ja-JP" altLang="en-US" sz="1500" dirty="0"/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>
                          <a:sym typeface="+mn-ea"/>
                        </a:rPr>
                        <a:t>Zisheng </a:t>
                      </a:r>
                      <a:r>
                        <a:rPr kumimoji="1" lang="en-US" altLang="ja-JP" sz="1500" dirty="0">
                          <a:sym typeface="+mn-ea"/>
                        </a:rPr>
                        <a:t>Wang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Qisheng Huang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>
                          <a:sym typeface="+mn-ea"/>
                        </a:rPr>
                        <a:t>Bo Cao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Yaodong Zhang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Yihua Xu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kumimoji="1" lang="en-US" altLang="ja-JP" sz="1500" dirty="0"/>
                        <a:t>China Mobile (Hangzhou) Information Technology Co., Ltd</a:t>
                      </a:r>
                      <a:endParaRPr kumimoji="1" lang="en-US" altLang="ja-JP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Chaofan Ji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64211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ko-KR" sz="2000" dirty="0" smtClean="0">
                <a:ea typeface="굴림" panose="020B0600000101010101" pitchFamily="50" charset="-127"/>
              </a:rPr>
              <a:t>Date: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 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2025-05-11</a:t>
            </a:r>
            <a:endParaRPr lang="en-US" altLang="ko-KR" sz="2000" b="0" dirty="0" smtClean="0">
              <a:ea typeface="굴림" panose="020B0600000101010101" pitchFamily="50" charset="-127"/>
            </a:endParaRPr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914400" y="206502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ko-KR" sz="2000">
                <a:cs typeface="Arial" panose="020B0604020202020204" pitchFamily="34" charset="0"/>
              </a:rPr>
              <a:t>Authors:</a:t>
            </a:r>
            <a:endParaRPr kumimoji="0" lang="en-US" altLang="ko-KR" sz="2000" b="0"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704"/>
            <a:ext cx="10515600" cy="1404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4400" dirty="0"/>
              <a:t>THANK YOU </a:t>
            </a:r>
            <a:endParaRPr lang="zh-CN" altLang="en-US" sz="4400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12265"/>
            <a:ext cx="10363200" cy="4572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b="0">
                <a:sym typeface="+mn-ea"/>
              </a:rPr>
              <a:t>[1] 24/0116r7, “802.11 IMMW Proposed PAR”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[2] 24/0096r0, “</a:t>
            </a:r>
            <a:r>
              <a:rPr lang="en-US" altLang="zh-CN" sz="2000" b="0">
                <a:sym typeface="+mn-ea"/>
              </a:rPr>
              <a:t>mmWave RTS/CTS</a:t>
            </a:r>
            <a:r>
              <a:rPr lang="en-US" altLang="zh-CN" sz="2000" b="0">
                <a:sym typeface="+mn-ea"/>
              </a:rPr>
              <a:t>”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[3] 25/0294r0, “</a:t>
            </a:r>
            <a:r>
              <a:rPr lang="en-US" altLang="zh-CN" sz="2000" b="0">
                <a:sym typeface="+mn-ea"/>
              </a:rPr>
              <a:t>A Service Period Based Integrated mmWave Link Operation Scheme</a:t>
            </a:r>
            <a:r>
              <a:rPr lang="en-US" altLang="zh-CN" sz="2000" b="0">
                <a:sym typeface="+mn-ea"/>
              </a:rPr>
              <a:t>”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[4] 25/0433r2, “</a:t>
            </a:r>
            <a:r>
              <a:rPr lang="en-US" altLang="zh-CN" sz="2000" b="0">
                <a:sym typeface="+mn-ea"/>
              </a:rPr>
              <a:t>Channel Access for IMMW”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[5] 25/0632r1, “</a:t>
            </a:r>
            <a:r>
              <a:rPr lang="en-US" altLang="zh-CN" sz="2000" b="0">
                <a:sym typeface="+mn-ea"/>
              </a:rPr>
              <a:t>Anchor Link for ML Operation with mmWave Link”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b="0">
                <a:sym typeface="+mn-ea"/>
              </a:rPr>
              <a:t>	</a:t>
            </a:r>
            <a:endParaRPr lang="en-US" altLang="zh-CN" b="0">
              <a:sym typeface="+mn-ea"/>
            </a:endParaRPr>
          </a:p>
          <a:p>
            <a:pPr marL="0" indent="0">
              <a:buNone/>
            </a:pPr>
            <a:endParaRPr lang="en-US" altLang="zh-CN" b="0">
              <a:sym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/>
          <a:p>
            <a:pPr>
              <a:defRPr/>
            </a:pPr>
            <a:r>
              <a:rPr lang="en-US"/>
              <a:t>Yurong Qian, et al. (ZTE)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Introduce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763395"/>
            <a:ext cx="10363835" cy="4060190"/>
          </a:xfrm>
        </p:spPr>
        <p:txBody>
          <a:bodyPr/>
          <a:p>
            <a:r>
              <a:rPr dirty="0"/>
              <a:t>The scope of 802.11bq </a:t>
            </a:r>
            <a:r>
              <a:rPr lang="en-US" dirty="0">
                <a:sym typeface="+mn-ea"/>
              </a:rPr>
              <a:t>proposes</a:t>
            </a:r>
            <a:r>
              <a:rPr dirty="0"/>
              <a:t> to </a:t>
            </a:r>
            <a:r>
              <a:rPr lang="en-US" dirty="0">
                <a:sym typeface="+mn-ea"/>
              </a:rPr>
              <a:t>expand </a:t>
            </a:r>
            <a:r>
              <a:rPr dirty="0"/>
              <a:t>multi-link operation defined for sub-7.25 GHz bands to support non-standalone operation in the 42 GHz to 71 GHz unlicensed bands</a:t>
            </a:r>
            <a:r>
              <a:rPr lang="en-US" dirty="0"/>
              <a:t> [1]</a:t>
            </a:r>
            <a:r>
              <a:rPr kumimoji="1" lang="en-US" altLang="ja-JP" dirty="0"/>
              <a:t>.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dirty="0"/>
              <a:t>Several contributions have proposed offloading certain management and control frames of the mmWave link to a sub-7.25 GHz link based on MLO</a:t>
            </a:r>
            <a:r>
              <a:rPr kumimoji="1" lang="en-US" altLang="ja-JP" dirty="0"/>
              <a:t> [2]–[5].</a:t>
            </a:r>
            <a:endParaRPr kumimoji="1" lang="en-US" altLang="ja-JP" dirty="0"/>
          </a:p>
          <a:p>
            <a:pPr marL="457200" lvl="1" indent="0">
              <a:buNone/>
            </a:pPr>
            <a:endParaRPr kumimoji="1" lang="en-US" altLang="ja-JP" sz="2400" dirty="0"/>
          </a:p>
          <a:p>
            <a:r>
              <a:rPr dirty="0" smtClean="0">
                <a:sym typeface="+mn-ea"/>
              </a:rPr>
              <a:t>In this contribution, we present our insights into </a:t>
            </a:r>
            <a:r>
              <a:rPr lang="en-US">
                <a:sym typeface="+mn-ea"/>
              </a:rPr>
              <a:t>sector-level </a:t>
            </a:r>
            <a:r>
              <a:rPr dirty="0" smtClean="0">
                <a:sym typeface="+mn-ea"/>
              </a:rPr>
              <a:t>channel access mechanism for the </a:t>
            </a:r>
            <a:r>
              <a:rPr dirty="0">
                <a:sym typeface="+mn-ea"/>
              </a:rPr>
              <a:t>mmWave </a:t>
            </a:r>
            <a:r>
              <a:rPr dirty="0" smtClean="0">
                <a:sym typeface="+mn-ea"/>
              </a:rPr>
              <a:t>link based on MLO.</a:t>
            </a:r>
            <a:r>
              <a:rPr lang="en-US" altLang="en-GB" dirty="0" smtClean="0">
                <a:sym typeface="+mn-ea"/>
              </a:rPr>
              <a:t> </a:t>
            </a:r>
            <a:endParaRPr kumimoji="1" lang="en-US" altLang="en-GB" dirty="0" smtClean="0"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>
                <a:sym typeface="+mn-ea"/>
              </a:rPr>
              <a:t>Illustration of MLO-based IMMW operation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800225"/>
            <a:ext cx="6946900" cy="4075430"/>
          </a:xfrm>
        </p:spPr>
        <p:txBody>
          <a:bodyPr/>
          <a:p>
            <a:r>
              <a:rPr lang="en-US" dirty="0"/>
              <a:t>For the AP and STA operating in the </a:t>
            </a:r>
            <a:r>
              <a:rPr dirty="0">
                <a:sym typeface="+mn-ea"/>
              </a:rPr>
              <a:t>mmWave </a:t>
            </a:r>
            <a:r>
              <a:rPr lang="en-US" dirty="0"/>
              <a:t>band, there should be corresponding AP and STA operating in the sub-7.25 GHz band, which respectively affiliated with the same MLDs as the </a:t>
            </a:r>
            <a:r>
              <a:rPr dirty="0">
                <a:sym typeface="+mn-ea"/>
              </a:rPr>
              <a:t>mmWave </a:t>
            </a:r>
            <a:r>
              <a:rPr lang="en-US" dirty="0"/>
              <a:t>AP and STA.</a:t>
            </a:r>
            <a:endParaRPr lang="en-US" dirty="0"/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/>
              <a:t>The AP and STA operating over the </a:t>
            </a:r>
            <a:r>
              <a:rPr sz="1800" dirty="0">
                <a:sym typeface="+mn-ea"/>
              </a:rPr>
              <a:t>mmWave </a:t>
            </a:r>
            <a:r>
              <a:rPr lang="en-US" sz="1800" dirty="0"/>
              <a:t>band are referred to as mAP and mSTA, respectively, whereas the AP and STA operating over the sub-7.25 GHz band are referred to as sAP and sSTA.</a:t>
            </a:r>
            <a:endParaRPr lang="en-US" sz="1800" dirty="0"/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sz="1800" dirty="0">
                <a:sym typeface="+mn-ea"/>
              </a:rPr>
              <a:t>The sAP and sSTA are capable of exchanging certain management and control frames on behalf of the </a:t>
            </a:r>
            <a:r>
              <a:rPr lang="en-US" sz="1800" dirty="0">
                <a:sym typeface="+mn-ea"/>
              </a:rPr>
              <a:t>m</a:t>
            </a:r>
            <a:r>
              <a:rPr sz="1800" dirty="0">
                <a:sym typeface="+mn-ea"/>
              </a:rPr>
              <a:t>AP and </a:t>
            </a:r>
            <a:r>
              <a:rPr lang="en-US" sz="1800" dirty="0">
                <a:sym typeface="+mn-ea"/>
              </a:rPr>
              <a:t>m</a:t>
            </a:r>
            <a:r>
              <a:rPr sz="1800" dirty="0">
                <a:sym typeface="+mn-ea"/>
              </a:rPr>
              <a:t>STA</a:t>
            </a:r>
            <a:r>
              <a:rPr lang="en-US" sz="1800" dirty="0">
                <a:sym typeface="+mn-ea"/>
              </a:rPr>
              <a:t> </a:t>
            </a:r>
            <a:r>
              <a:rPr lang="en-US" sz="1800" dirty="0">
                <a:sym typeface="+mn-ea"/>
              </a:rPr>
              <a:t>affiliated with the same MLDs as the </a:t>
            </a:r>
            <a:r>
              <a:rPr lang="en-US" sz="1800" dirty="0">
                <a:sym typeface="+mn-ea"/>
              </a:rPr>
              <a:t>s</a:t>
            </a:r>
            <a:r>
              <a:rPr lang="en-US" sz="1800" dirty="0">
                <a:sym typeface="+mn-ea"/>
              </a:rPr>
              <a:t>AP and sSTA</a:t>
            </a:r>
            <a:r>
              <a:rPr kumimoji="1" lang="en-US" altLang="ja-JP" sz="1800" dirty="0">
                <a:ea typeface="+mn-ea"/>
                <a:cs typeface="+mn-cs"/>
              </a:rPr>
              <a:t>.</a:t>
            </a:r>
            <a:endParaRPr kumimoji="1" lang="en-US" altLang="ja-JP" sz="1800" dirty="0">
              <a:ea typeface="+mn-ea"/>
              <a:cs typeface="+mn-cs"/>
            </a:endParaRPr>
          </a:p>
          <a:p>
            <a:pPr marL="629920" lvl="1" indent="-342900" algn="l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1" lang="en-US" altLang="ja-JP" sz="1800" dirty="0"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pic>
        <p:nvPicPr>
          <p:cNvPr id="2" name="图片 1" descr="提案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1300" y="1933575"/>
            <a:ext cx="3514725" cy="38087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Problem of mmWave Channel Access</a:t>
            </a:r>
            <a:endParaRPr lang="en-US">
              <a:sym typeface="+mn-ea"/>
            </a:endParaRPr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459230"/>
            <a:ext cx="10362565" cy="4334510"/>
          </a:xfrm>
        </p:spPr>
        <p:txBody>
          <a:bodyPr/>
          <a:p>
            <a:pPr latinLnBrk="0">
              <a:spcBef>
                <a:spcPts val="600"/>
              </a:spcBef>
            </a:pPr>
            <a:r>
              <a:rPr lang="en-US" dirty="0">
                <a:sym typeface="+mn-ea"/>
              </a:rPr>
              <a:t>Directional transmissions in mmWave channels create carrier sensing blind zones, which greatly increase the chance of hidden node problems.</a:t>
            </a:r>
            <a:endParaRPr lang="en-US" dirty="0">
              <a:sym typeface="+mn-ea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ea typeface="+mn-ea"/>
                <a:cs typeface="+mn-cs"/>
                <a:sym typeface="+mn-ea"/>
              </a:rPr>
              <a:t>When the sAP is serving a specific sector, it may lose medium synchronization with other sectors. </a:t>
            </a:r>
            <a:endParaRPr kumimoji="1" lang="en-US" altLang="ja-JP" sz="1800" dirty="0">
              <a:ea typeface="+mn-ea"/>
              <a:cs typeface="+mn-cs"/>
              <a:sym typeface="+mn-ea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ea typeface="+mn-ea"/>
                <a:cs typeface="+mn-cs"/>
                <a:sym typeface="+mn-ea"/>
              </a:rPr>
              <a:t>When switching to another sector, the sAP may be unable to determine the appropriate timing for channel access without the medium busy/idle status.</a:t>
            </a:r>
            <a:endParaRPr kumimoji="1" lang="en-US" altLang="ja-JP" sz="1800" b="0" dirty="0">
              <a:ea typeface="+mn-ea"/>
              <a:cs typeface="+mn-cs"/>
              <a:sym typeface="+mn-ea"/>
            </a:endParaRPr>
          </a:p>
          <a:p>
            <a:pPr marL="342900" lvl="1" indent="-342900" algn="l" latinLnBrk="0">
              <a:spcBef>
                <a:spcPts val="600"/>
              </a:spcBef>
              <a:buClrTx/>
              <a:buSzTx/>
              <a:buFontTx/>
              <a:buChar char="•"/>
            </a:pPr>
            <a:r>
              <a:rPr lang="en-US" sz="2400" b="1" dirty="0">
                <a:ea typeface="+mn-ea"/>
                <a:cs typeface="+mn-cs"/>
                <a:sym typeface="+mn-ea"/>
              </a:rPr>
              <a:t>Full-sector channel protection can solve the above issue, it significantly reduce medium access efficiency.</a:t>
            </a:r>
            <a:endParaRPr lang="en-US" sz="2400" b="1" dirty="0">
              <a:ea typeface="+mn-ea"/>
              <a:cs typeface="+mn-cs"/>
              <a:sym typeface="+mn-ea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ea typeface="+mn-ea"/>
                <a:cs typeface="+mn-cs"/>
                <a:sym typeface="+mn-ea"/>
              </a:rPr>
              <a:t>Channel access is not restricted to a specific sector. </a:t>
            </a:r>
            <a:endParaRPr kumimoji="1" lang="en-US" altLang="ja-JP" sz="1800" dirty="0">
              <a:ea typeface="+mn-ea"/>
              <a:cs typeface="+mn-cs"/>
              <a:sym typeface="+mn-ea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ea typeface="+mn-ea"/>
                <a:cs typeface="+mn-cs"/>
                <a:sym typeface="+mn-ea"/>
              </a:rPr>
              <a:t>Once the AP successfully obtains a TXOP, all third-party devices that may cause potential interference to any of the AP’s sectors should defer their transmissions accordingly. </a:t>
            </a:r>
            <a:endParaRPr kumimoji="1" lang="en-US" altLang="ja-JP" sz="1800" dirty="0">
              <a:ea typeface="+mn-ea"/>
              <a:cs typeface="+mn-cs"/>
              <a:sym typeface="+mn-ea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ea typeface="+mn-ea"/>
                <a:cs typeface="+mn-cs"/>
                <a:sym typeface="+mn-ea"/>
              </a:rPr>
              <a:t>The AP may transmit on only one sector, while transmission opportunities in other sectors—where the medium is idle—are left unused, resulting in wasted channel resources.</a:t>
            </a:r>
            <a:endParaRPr kumimoji="1" lang="en-US" altLang="ja-JP" sz="1800" dirty="0">
              <a:ea typeface="+mn-ea"/>
              <a:cs typeface="+mn-cs"/>
              <a:sym typeface="+mn-ea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1" lang="en-US" altLang="ja-JP" sz="1800" dirty="0">
              <a:ea typeface="+mn-ea"/>
              <a:cs typeface="+mn-cs"/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Cross-BSS </a:t>
            </a:r>
            <a:r>
              <a:rPr lang="en-US">
                <a:sym typeface="+mn-ea"/>
              </a:rPr>
              <a:t>I</a:t>
            </a:r>
            <a:r>
              <a:rPr lang="en-US">
                <a:sym typeface="+mn-ea"/>
              </a:rPr>
              <a:t>nterference Sector </a:t>
            </a:r>
            <a:r>
              <a:rPr lang="en-US">
                <a:sym typeface="+mn-ea"/>
              </a:rPr>
              <a:t>Measurement</a:t>
            </a:r>
            <a:endParaRPr lang="en-US">
              <a:sym typeface="+mn-ea"/>
            </a:endParaRPr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3765" y="1590675"/>
            <a:ext cx="10363835" cy="3749675"/>
          </a:xfrm>
        </p:spPr>
        <p:txBody>
          <a:bodyPr/>
          <a:p>
            <a:pPr latinLnBrk="0">
              <a:spcBef>
                <a:spcPts val="600"/>
              </a:spcBef>
            </a:pPr>
            <a:r>
              <a:rPr lang="en-US" dirty="0">
                <a:sym typeface="+mn-ea"/>
              </a:rPr>
              <a:t>To evaluate the interference from neighboring mAPs to the mSTAs associated with the initiating mAP, sector-level interference measurements are required over the mmWave channel.</a:t>
            </a:r>
            <a:endParaRPr lang="en-US" dirty="0">
              <a:sym typeface="+mn-ea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1" lang="en-US" altLang="ja-JP" sz="1800" dirty="0"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pic>
        <p:nvPicPr>
          <p:cNvPr id="2" name="图片 1" descr="mmWave信道接入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7485" y="2755900"/>
            <a:ext cx="4889500" cy="33572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14400" y="2819400"/>
            <a:ext cx="5900420" cy="3291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dirty="0">
                <a:sym typeface="+mn-ea"/>
              </a:rPr>
              <a:t>The sAP affiliated with the same AP MLD as the initiating mAP, can send a Request frame to the OBSS sAP, requesting the OBSS mAP affiliated with the same AP MLD as the OBSS sAP to send measurement signals across different sectors.</a:t>
            </a:r>
            <a:endParaRPr kumimoji="1" lang="en-US" altLang="ja-JP" dirty="0">
              <a:ea typeface="+mn-ea"/>
              <a:cs typeface="+mn-cs"/>
              <a:sym typeface="+mn-ea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dirty="0">
                <a:sym typeface="+mn-ea"/>
              </a:rPr>
              <a:t>The mSTA then measures the RSSI of this signals from the OBSS mAP and reports the measurement results to the </a:t>
            </a:r>
            <a:r>
              <a:rPr lang="en-US" dirty="0">
                <a:sym typeface="+mn-ea"/>
              </a:rPr>
              <a:t>initiating mAP via the sSTA </a:t>
            </a:r>
            <a:r>
              <a:rPr kumimoji="1" lang="en-US" altLang="ja-JP" dirty="0">
                <a:sym typeface="+mn-ea"/>
              </a:rPr>
              <a:t>and the sAP</a:t>
            </a:r>
            <a:r>
              <a:rPr lang="en-US" dirty="0">
                <a:sym typeface="+mn-ea"/>
              </a:rPr>
              <a:t>.</a:t>
            </a:r>
            <a:endParaRPr lang="en-US" dirty="0">
              <a:sym typeface="+mn-ea"/>
            </a:endParaRPr>
          </a:p>
          <a:p>
            <a:pPr marL="629920" lvl="1" indent="-342900" algn="l" latinLnBrk="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sym typeface="+mn-ea"/>
              </a:rPr>
              <a:t>Based on the reported results, the initiating mAP can identify the </a:t>
            </a:r>
            <a:r>
              <a:rPr lang="en-US" dirty="0">
                <a:sym typeface="+mn-ea"/>
              </a:rPr>
              <a:t>interference sectors of the OBSS mAP to its associated mSTA.</a:t>
            </a:r>
            <a:endParaRPr lang="en-US" dirty="0"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mmWave信道接入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6890" y="3563620"/>
            <a:ext cx="8618220" cy="28829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MLO-based sector-level IMMW channel access (1)</a:t>
            </a:r>
            <a:endParaRPr lang="en-US">
              <a:sym typeface="+mn-ea"/>
            </a:endParaRPr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649730"/>
            <a:ext cx="10363200" cy="1964055"/>
          </a:xfrm>
        </p:spPr>
        <p:txBody>
          <a:bodyPr/>
          <a:p>
            <a:r>
              <a:rPr lang="en-US" dirty="0" smtClean="0">
                <a:sym typeface="+mn-ea"/>
              </a:rPr>
              <a:t>An sAP affiliated with an AP MLD can initiate a TXOP for a sector of the </a:t>
            </a:r>
            <a:r>
              <a:rPr dirty="0">
                <a:sym typeface="+mn-ea"/>
              </a:rPr>
              <a:t>mmWave </a:t>
            </a:r>
            <a:r>
              <a:rPr lang="en-US" dirty="0" smtClean="0">
                <a:sym typeface="+mn-ea"/>
              </a:rPr>
              <a:t>link on behalf of the </a:t>
            </a:r>
            <a:r>
              <a:rPr lang="en-US" dirty="0">
                <a:sym typeface="+mn-ea"/>
              </a:rPr>
              <a:t>m</a:t>
            </a:r>
            <a:r>
              <a:rPr lang="en-US" dirty="0" smtClean="0">
                <a:sym typeface="+mn-ea"/>
              </a:rPr>
              <a:t>AP affiliated with the same AP MLD.</a:t>
            </a:r>
            <a:endParaRPr lang="en-US" dirty="0" smtClean="0">
              <a:sym typeface="+mn-ea"/>
            </a:endParaRPr>
          </a:p>
          <a:p>
            <a:pPr marL="989965" algn="l">
              <a:spcBef>
                <a:spcPts val="600"/>
              </a:spcBef>
              <a:buClrTx/>
              <a:buSzTx/>
              <a:buFont typeface="Wingdings" panose="05000000000000000000" charset="0"/>
              <a:buChar char=""/>
            </a:pPr>
            <a:r>
              <a:rPr lang="en-US" sz="1800" b="0" dirty="0">
                <a:sym typeface="+mn-ea"/>
              </a:rPr>
              <a:t>To initiate a TXOP of the</a:t>
            </a:r>
            <a:r>
              <a:rPr kumimoji="1" lang="en-US" altLang="ja-JP" sz="1800" b="0" dirty="0" smtClean="0">
                <a:sym typeface="+mn-ea"/>
              </a:rPr>
              <a:t> </a:t>
            </a:r>
            <a:r>
              <a:rPr kumimoji="1" lang="en-US" altLang="ja-JP" sz="1800" b="0" dirty="0" smtClean="0">
                <a:sym typeface="+mn-ea"/>
              </a:rPr>
              <a:t>m</a:t>
            </a:r>
            <a:r>
              <a:rPr kumimoji="1" lang="en-US" altLang="ja-JP" sz="1800" b="0" dirty="0" smtClean="0">
                <a:sym typeface="+mn-ea"/>
              </a:rPr>
              <a:t>AP</a:t>
            </a:r>
            <a:r>
              <a:rPr lang="en-US" sz="1800" b="0" dirty="0">
                <a:sym typeface="+mn-ea"/>
              </a:rPr>
              <a:t>, the sAP transmits an ICF, and the sSTA responds with an ICR</a:t>
            </a:r>
            <a:r>
              <a:rPr kumimoji="1" lang="en-US" altLang="ja-JP" sz="1800" b="0" dirty="0" smtClean="0">
                <a:sym typeface="+mn-ea"/>
              </a:rPr>
              <a:t>.</a:t>
            </a:r>
            <a:endParaRPr kumimoji="1" lang="en-US" altLang="ja-JP" sz="1800" b="0" dirty="0" smtClean="0">
              <a:sym typeface="+mn-ea"/>
            </a:endParaRPr>
          </a:p>
          <a:p>
            <a:pPr marL="989965" algn="l">
              <a:spcBef>
                <a:spcPts val="600"/>
              </a:spcBef>
              <a:buClrTx/>
              <a:buSzTx/>
              <a:buFont typeface="Wingdings" panose="05000000000000000000" charset="0"/>
              <a:buChar char=""/>
            </a:pPr>
            <a:r>
              <a:rPr kumimoji="1" lang="en-US" altLang="ja-JP" sz="1800" b="0" dirty="0" smtClean="0">
                <a:sym typeface="+mn-ea"/>
              </a:rPr>
              <a:t>The ICF and ICR need to include essential information, such as the sector in which the TXOP is to be initiated and the intended TXOP duration of the mAP.</a:t>
            </a:r>
            <a:endParaRPr kumimoji="1" lang="en-US" altLang="ja-JP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MLO-based sector-level IMMW channel access (2)</a:t>
            </a:r>
            <a:endParaRPr lang="zh-CN" altLang="en-US"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649730"/>
            <a:ext cx="10421620" cy="4102100"/>
          </a:xfrm>
        </p:spPr>
        <p:txBody>
          <a:bodyPr/>
          <a:p>
            <a:r>
              <a:rPr lang="en-US" dirty="0" smtClean="0">
                <a:sym typeface="+mn-ea"/>
              </a:rPr>
              <a:t>A third-party device can avoid initiating a TXOP in sectors that may cause interference to the sector of an AP during an already active TXOP.</a:t>
            </a:r>
            <a:endParaRPr lang="en-US" dirty="0" smtClean="0">
              <a:sym typeface="+mn-ea"/>
            </a:endParaRPr>
          </a:p>
          <a:p>
            <a:pPr marL="989965" algn="l">
              <a:spcBef>
                <a:spcPts val="600"/>
              </a:spcBef>
              <a:buClrTx/>
              <a:buSzTx/>
              <a:buFont typeface="Wingdings" panose="05000000000000000000" charset="0"/>
              <a:buChar char=""/>
            </a:pPr>
            <a:r>
              <a:rPr kumimoji="1" lang="en-US" altLang="ja-JP" sz="1800" b="0" dirty="0" smtClean="0">
                <a:sym typeface="+mn-ea"/>
              </a:rPr>
              <a:t>Accordingly, </a:t>
            </a:r>
            <a:r>
              <a:rPr kumimoji="1" lang="en-US" altLang="ja-JP" sz="1800" b="0" dirty="0" smtClean="0">
                <a:sym typeface="+mn-ea"/>
              </a:rPr>
              <a:t>interference </a:t>
            </a:r>
            <a:r>
              <a:rPr kumimoji="1" lang="en-US" altLang="ja-JP" sz="1800" b="0" dirty="0" smtClean="0">
                <a:sym typeface="+mn-ea"/>
              </a:rPr>
              <a:t>sector information should also be carried in the ICF and ICR frames</a:t>
            </a:r>
            <a:endParaRPr kumimoji="1" lang="en-US" altLang="ja-JP" sz="1800" b="0" dirty="0" smtClean="0">
              <a:sym typeface="+mn-ea"/>
            </a:endParaRPr>
          </a:p>
          <a:p>
            <a:pPr marL="989965" algn="l">
              <a:spcBef>
                <a:spcPts val="600"/>
              </a:spcBef>
              <a:buClrTx/>
              <a:buSzTx/>
              <a:buFont typeface="Wingdings" panose="05000000000000000000" charset="0"/>
              <a:buChar char=""/>
            </a:pPr>
            <a:r>
              <a:rPr kumimoji="1" lang="en-US" altLang="ja-JP" sz="1800" b="0" dirty="0" smtClean="0">
                <a:sym typeface="+mn-ea"/>
              </a:rPr>
              <a:t>If a TXOP has been successfully established by AP 1 in Sector X, AP 2 shall defer channel access attempts in Sector Y throughout the duration of that TXOP, given that transmissions in Sector Y are expected to interfere with Sector X, while the channel access in </a:t>
            </a:r>
            <a:r>
              <a:rPr kumimoji="1" lang="en-US" altLang="ja-JP" sz="1800" b="0" dirty="0" smtClean="0">
                <a:sym typeface="+mn-ea"/>
              </a:rPr>
              <a:t>Sector Z is available.</a:t>
            </a:r>
            <a:endParaRPr kumimoji="1" lang="en-US" altLang="ja-JP" sz="1800" b="0" dirty="0" smtClean="0">
              <a:sym typeface="+mn-ea"/>
            </a:endParaRPr>
          </a:p>
          <a:p>
            <a:pPr marL="989965" algn="l">
              <a:spcBef>
                <a:spcPts val="600"/>
              </a:spcBef>
              <a:buClrTx/>
              <a:buSzTx/>
              <a:buFont typeface="Wingdings" panose="05000000000000000000" charset="0"/>
              <a:buChar char=""/>
            </a:pPr>
            <a:r>
              <a:rPr kumimoji="1" lang="en-US" altLang="ja-JP" sz="1800" b="0" dirty="0" smtClean="0">
                <a:sym typeface="+mn-ea"/>
              </a:rPr>
              <a:t>The interference sector from third-party devices can be reported to the AP by the STA.</a:t>
            </a:r>
            <a:endParaRPr kumimoji="1" lang="en-US" altLang="ja-JP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pic>
        <p:nvPicPr>
          <p:cNvPr id="10" name="图片 9" descr="mmWave信道接入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0710" y="4062095"/>
            <a:ext cx="8450580" cy="2382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ym typeface="+mn-ea"/>
              </a:rPr>
              <a:t>MLO-based sector-level IMMW channel access (3)</a:t>
            </a:r>
            <a:endParaRPr lang="zh-CN" altLang="en-US"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503680"/>
            <a:ext cx="10421620" cy="4102100"/>
          </a:xfrm>
        </p:spPr>
        <p:txBody>
          <a:bodyPr/>
          <a:p>
            <a:r>
              <a:rPr lang="en-US" dirty="0" smtClean="0">
                <a:sym typeface="+mn-ea"/>
              </a:rPr>
              <a:t>The NAV protection is applied on a per-sector basis.</a:t>
            </a:r>
            <a:endParaRPr lang="en-US" dirty="0" smtClean="0">
              <a:sym typeface="+mn-ea"/>
            </a:endParaRPr>
          </a:p>
          <a:p>
            <a:pPr marL="989965" algn="l">
              <a:spcBef>
                <a:spcPts val="600"/>
              </a:spcBef>
              <a:buClrTx/>
              <a:buSzTx/>
              <a:buFont typeface="Wingdings" panose="05000000000000000000" charset="0"/>
              <a:buChar char=""/>
            </a:pPr>
            <a:r>
              <a:rPr kumimoji="1" lang="en-US" altLang="ja-JP" sz="1800" b="0" dirty="0" smtClean="0">
                <a:sym typeface="+mn-ea"/>
              </a:rPr>
              <a:t>Each AP needs to maintain NAVs for multiple sectors. </a:t>
            </a:r>
            <a:endParaRPr kumimoji="1" lang="en-US" altLang="ja-JP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pic>
        <p:nvPicPr>
          <p:cNvPr id="6" name="图片 5" descr="mmWave信道接入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4490" y="2313940"/>
            <a:ext cx="9025255" cy="41617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Summary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795780"/>
            <a:ext cx="10421620" cy="4102100"/>
          </a:xfrm>
        </p:spPr>
        <p:txBody>
          <a:bodyPr/>
          <a:p>
            <a:r>
              <a:rPr dirty="0" smtClean="0">
                <a:sym typeface="+mn-ea"/>
              </a:rPr>
              <a:t>The contribution proposes an MLO-based </a:t>
            </a:r>
            <a:r>
              <a:rPr dirty="0">
                <a:sym typeface="+mn-ea"/>
              </a:rPr>
              <a:t>mmWave </a:t>
            </a:r>
            <a:r>
              <a:rPr dirty="0" smtClean="0">
                <a:sym typeface="+mn-ea"/>
              </a:rPr>
              <a:t>link channel access mechanism that leverages the sub-7.25 GHz link to assist in NAV protection for the </a:t>
            </a:r>
            <a:r>
              <a:rPr dirty="0">
                <a:sym typeface="+mn-ea"/>
              </a:rPr>
              <a:t>mmWave </a:t>
            </a:r>
            <a:r>
              <a:rPr dirty="0" smtClean="0">
                <a:sym typeface="+mn-ea"/>
              </a:rPr>
              <a:t>link.</a:t>
            </a:r>
            <a:endParaRPr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b="0" dirty="0" smtClean="0">
                <a:sym typeface="+mn-ea"/>
              </a:rPr>
              <a:t>The sAP affiliated with an AP MLD can send a ICF to initial a TXOP for a specific sector of the </a:t>
            </a:r>
            <a:r>
              <a:rPr lang="en-US" sz="1800" b="0" dirty="0" smtClean="0">
                <a:sym typeface="+mn-ea"/>
              </a:rPr>
              <a:t>mmWave </a:t>
            </a:r>
            <a:r>
              <a:rPr lang="en-US" sz="1800" b="0" dirty="0" smtClean="0">
                <a:sym typeface="+mn-ea"/>
              </a:rPr>
              <a:t>link on behalf of the mAP affiliated with the same AP MLD</a:t>
            </a:r>
            <a:r>
              <a:rPr lang="en-US" sz="1800" b="0" dirty="0" smtClean="0"/>
              <a:t>.</a:t>
            </a:r>
            <a:endParaRPr lang="en-US" sz="1800" b="0" dirty="0" smtClean="0"/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b="0" dirty="0" smtClean="0">
                <a:sym typeface="+mn-ea"/>
              </a:rPr>
              <a:t>The ICF and response frame may</a:t>
            </a:r>
            <a:r>
              <a:rPr kumimoji="1" lang="en-US" altLang="ja-JP" sz="1800" b="0" dirty="0" smtClean="0">
                <a:sym typeface="+mn-ea"/>
              </a:rPr>
              <a:t> include the sector in which the TXOP is to be initiated, the intended TXOP duration of the mAP and the interfering sector information.</a:t>
            </a:r>
            <a:endParaRPr kumimoji="1" lang="en-US" altLang="ja-JP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kumimoji="1" lang="en-US" altLang="ja-JP" sz="1800" b="0" dirty="0" smtClean="0">
                <a:sym typeface="+mn-ea"/>
              </a:rPr>
              <a:t>Each AP needs to maintain NAVs for multiple sectors</a:t>
            </a:r>
            <a:r>
              <a:rPr lang="en-US" sz="1800" b="0" dirty="0" smtClean="0">
                <a:sym typeface="+mn-ea"/>
              </a:rPr>
              <a:t>.</a:t>
            </a: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11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66FF"/>
    </a:hlink>
    <a:folHlink>
      <a:srgbClr val="0000CC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66FF"/>
    </a:hlink>
    <a:folHlink>
      <a:srgbClr val="0000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5393</Words>
  <Application>WPS 演示</Application>
  <PresentationFormat>Widescreen</PresentationFormat>
  <Paragraphs>167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굴림</vt:lpstr>
      <vt:lpstr>Malgun Gothic</vt:lpstr>
      <vt:lpstr>Wingdings</vt:lpstr>
      <vt:lpstr>微软雅黑</vt:lpstr>
      <vt:lpstr>Arial Unicode MS</vt:lpstr>
      <vt:lpstr>Calibri</vt:lpstr>
      <vt:lpstr>等线</vt:lpstr>
      <vt:lpstr>Microsoft PhagsPa</vt:lpstr>
      <vt:lpstr>111</vt:lpstr>
      <vt:lpstr>1_802-11-Submission</vt:lpstr>
      <vt:lpstr>2_802-11-Submission</vt:lpstr>
      <vt:lpstr>3_802-11-Submission</vt:lpstr>
      <vt:lpstr>4_802-11-Submission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rule-based Random MAC-Identification proposal</dc:title>
  <dc:creator>Yang, Zhijie (NSB - CN/Shanghai)</dc:creator>
  <cp:lastModifiedBy>Yurong Qian</cp:lastModifiedBy>
  <cp:revision>389</cp:revision>
  <dcterms:created xsi:type="dcterms:W3CDTF">2025-05-11T08:45:52Z</dcterms:created>
  <dcterms:modified xsi:type="dcterms:W3CDTF">2025-05-11T08:45:52Z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0x01010067BC94C346AF0B4FB46C347AD4C1744E</vt:lpwstr>
  </property>
  <property fmtid="{D5CDD505-2E9C-101B-9397-08002B2CF9AE}" pid="3" name="_dlc_DocIdItemGuid">
    <vt:lpwstr>10be83f3-be18-47b6-8306-cd5de8e8c2d6</vt:lpwstr>
  </property>
  <property fmtid="{D5CDD505-2E9C-101B-9397-08002B2CF9AE}" pid="4" name="ICV">
    <vt:lpwstr>2A1ECF95EAA24A412E4B696609E85696</vt:lpwstr>
  </property>
  <property fmtid="{D5CDD505-2E9C-101B-9397-08002B2CF9AE}" pid="5" name="KSOProductBuildVer">
    <vt:lpwstr>2052-11.8.2.12065</vt:lpwstr>
  </property>
</Properties>
</file>