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31" r:id="rId5"/>
    <p:sldId id="394" r:id="rId6"/>
    <p:sldId id="395" r:id="rId7"/>
    <p:sldId id="575" r:id="rId8"/>
    <p:sldId id="577" r:id="rId9"/>
    <p:sldId id="578" r:id="rId10"/>
    <p:sldId id="579" r:id="rId11"/>
    <p:sldId id="580" r:id="rId12"/>
    <p:sldId id="581" r:id="rId13"/>
    <p:sldId id="582" r:id="rId14"/>
    <p:sldId id="576" r:id="rId15"/>
    <p:sldId id="583" r:id="rId16"/>
    <p:sldId id="584" r:id="rId17"/>
    <p:sldId id="585" r:id="rId18"/>
    <p:sldId id="587" r:id="rId19"/>
    <p:sldId id="588" r:id="rId20"/>
    <p:sldId id="586" r:id="rId21"/>
    <p:sldId id="589" r:id="rId22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Lans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3775" autoAdjust="0"/>
  </p:normalViewPr>
  <p:slideViewPr>
    <p:cSldViewPr showGuides="1">
      <p:cViewPr varScale="1">
        <p:scale>
          <a:sx n="70" d="100"/>
          <a:sy n="70" d="100"/>
        </p:scale>
        <p:origin x="43" y="7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610" y="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57FCF0B3-7731-4F1D-B8C3-11FBCE2C46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641CFDED-7E2E-4575-8988-82AD3DFF5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1F70B89B-C42B-4632-971C-B4FBC7A79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87CA89A-6CFC-4CD6-A115-29A0939E37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0888"/>
            <a:ext cx="6596062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1FBD192C-DBBB-44D7-9ACD-C05E8D1BD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84C20D1D-C99C-4F5B-8BB7-121273774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A05B6FB-C83E-4290-9970-C5E70BA5C1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July 2013</a:t>
            </a:r>
            <a:endParaRPr lang="en-GB" altLang="en-US" sz="1400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A63EC56-B4BE-426E-9AA5-2517DE1126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F9F363-1290-4AD6-BB78-89D441B371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8A193706-B9F7-4644-BCC3-000DE246E8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539D40C-219E-401C-9904-DCD51F7C7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466E0592-371B-4CCA-A858-E28D61E119F1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F2EC43D5-7B9C-453D-81A9-6D0A9256F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31A5E591-9660-44DA-A906-BDC20E145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July 2013</a:t>
            </a:r>
            <a:endParaRPr lang="en-GB" altLang="en-US" sz="1400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CB72F44-00C1-4E25-B26A-6772EC19C0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July 2013</a:t>
            </a:r>
            <a:endParaRPr lang="en-GB" altLang="en-US" sz="1400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C6AB72-61B6-4B1F-82D0-35C633527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660E80E-883F-4AFB-9CDA-6164AB493E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E8D816B1-A4E9-4C74-870A-2DB6B116BD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6C5E7611-5CCB-4BB4-B856-BDDC383E2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7FCD13B8-A1BA-460B-BB56-EA89603A3D9E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7" name="Rectangle 2">
            <a:extLst>
              <a:ext uri="{FF2B5EF4-FFF2-40B4-BE49-F238E27FC236}">
                <a16:creationId xmlns:a16="http://schemas.microsoft.com/office/drawing/2014/main" id="{B41E5215-A19C-4CA9-8CF0-CA5D288E25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20488" name="Rectangle 3">
            <a:extLst>
              <a:ext uri="{FF2B5EF4-FFF2-40B4-BE49-F238E27FC236}">
                <a16:creationId xmlns:a16="http://schemas.microsoft.com/office/drawing/2014/main" id="{F9DE55AA-67E0-41BB-AF6E-D8631DCE1C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20489" name="Rectangle 6">
            <a:extLst>
              <a:ext uri="{FF2B5EF4-FFF2-40B4-BE49-F238E27FC236}">
                <a16:creationId xmlns:a16="http://schemas.microsoft.com/office/drawing/2014/main" id="{81805FF7-300F-4A2D-B5CB-D71563399A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20490" name="Rectangle 7">
            <a:extLst>
              <a:ext uri="{FF2B5EF4-FFF2-40B4-BE49-F238E27FC236}">
                <a16:creationId xmlns:a16="http://schemas.microsoft.com/office/drawing/2014/main" id="{BA754C3F-E057-44F7-9713-C7FDE2F1E9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1D8054D7-4AA5-4FAB-AAD3-4ADCFA88B29A}" type="slidenum">
              <a:rPr lang="en-GB" altLang="en-US"/>
              <a:pPr algn="r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91" name="Rectangle 2">
            <a:extLst>
              <a:ext uri="{FF2B5EF4-FFF2-40B4-BE49-F238E27FC236}">
                <a16:creationId xmlns:a16="http://schemas.microsoft.com/office/drawing/2014/main" id="{F2F59700-CBFB-4605-A97E-D6BAE201F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8" tIns="45035" rIns="91678" bIns="45035"/>
          <a:lstStyle/>
          <a:p>
            <a:endParaRPr lang="en-US" altLang="en-US"/>
          </a:p>
        </p:txBody>
      </p:sp>
      <p:sp>
        <p:nvSpPr>
          <p:cNvPr id="20492" name="Rectangle 3">
            <a:extLst>
              <a:ext uri="{FF2B5EF4-FFF2-40B4-BE49-F238E27FC236}">
                <a16:creationId xmlns:a16="http://schemas.microsoft.com/office/drawing/2014/main" id="{595CFF97-17C1-48BC-BB74-E280654DC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11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62BB5-2F43-4C93-A65F-DE6CD46E7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295A9-EA8A-498A-BD6F-FB29FDF0A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91E083-D178-43A6-B7CC-C07C3A93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0FC3A3-301E-4F8D-8839-43598ECC5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39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14D9B2-19E2-4D39-B902-C7695CA5D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5563E-A754-441A-B624-E05B0D0CB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993DB-068F-48A7-ACFE-E922D57F0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45D35EB-F145-4DCE-B653-E0E78232D0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5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5944A-7797-439F-86E7-EE09F6FC9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15415-EB2D-4B72-A5C2-33558C2B2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D87681-822D-4A90-AB45-BEB1A3401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234C9D-468D-4AD0-9264-55B858844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6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9014E-E29C-478D-8CDE-9A8802734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2601"/>
            <a:ext cx="968214" cy="276999"/>
          </a:xfrm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r>
              <a:rPr lang="en-US" altLang="en-US" dirty="0"/>
              <a:t>May 2025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967E2-6E9B-4605-BBEA-7F2E8AD12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702061" y="6475413"/>
            <a:ext cx="268983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Jim Lansford et al (University of Colorado)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79BE3-BB4B-42FD-BB33-650F5C57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714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326DC-8A0D-407E-94EB-FA2128590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3188F-38BE-4A83-A7D3-192944DB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F9A85-4476-48DE-AC4B-C30C4CCDA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3D88D79-446B-4CF6-8697-1DE1636A6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1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DD650-2424-47E3-98F1-A149E38BB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F1FFB-4951-41EA-8164-B5F446A4B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CA41-1F38-4130-8B42-CCD72E7B1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E2B3D2A-5CCD-4B5E-83C7-76A567270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6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2AB8B3-1849-4863-89AE-FD02F24DA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52CA75-157C-44C6-A594-8F14F5B25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40E0BD-BC0C-432B-9EFD-E2D02D47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52BE4A7-3B50-4AF2-A21C-B57AF6278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3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D44B1E-F24B-4165-96E9-8985EC07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8EF126-47DF-4016-BC2A-3310AC418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433F7D-B59D-46B5-B18E-26666A009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0BD6BA7-8125-4068-88D7-758CD7708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67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D9B33B-6031-41A7-9206-1D975EAE2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May 2025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6C83DC-7CE0-4364-9DE9-2BAF8FCA4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DC9481-B806-4833-83F4-BD4F87177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F441D77-599F-438E-93D4-2ABF912C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671EC-64E2-4AFD-B525-CD2CF1FB5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CCDC-152A-4934-97B0-AC6ED6A93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EFFC2-9D69-4191-AF36-168A39127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2F840D7-024E-4653-AFA7-60ED552D8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1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3C996-666C-4CDA-8E28-8FE98F636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FBCF-4A28-436E-B4E2-9F8A24B2A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9A10-9122-4DF6-934F-FE27C8E9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2BF721C-17A9-4506-8341-59AC093A71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648E16-6CD0-443C-9B3E-841C31006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176AA4-0BA9-4071-AD64-5207EBAFC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89138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 sz="1800" b="1"/>
            </a:lvl1pPr>
          </a:lstStyle>
          <a:p>
            <a:pPr>
              <a:defRPr/>
            </a:pPr>
            <a:r>
              <a:rPr lang="en-US" altLang="en-US" dirty="0"/>
              <a:t>January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13317" y="6475413"/>
            <a:ext cx="1378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Jim Lansford (</a:t>
            </a:r>
            <a:r>
              <a:rPr lang="en-GB" dirty="0" err="1"/>
              <a:t>Farafir</a:t>
            </a:r>
            <a:r>
              <a:rPr lang="en-GB" dirty="0"/>
              <a:t>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8513" y="6475413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47C7220-C02C-4A77-A190-914EADC73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673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802.11-25/0897r0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E8180E1-2FE1-479A-8675-C118557E3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2E39F446-D11E-4C4C-AF64-BB43D4FD0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  <p:sldLayoutId id="2147487015" r:id="rId2"/>
    <p:sldLayoutId id="2147487016" r:id="rId3"/>
    <p:sldLayoutId id="2147487017" r:id="rId4"/>
    <p:sldLayoutId id="2147487018" r:id="rId5"/>
    <p:sldLayoutId id="2147487019" r:id="rId6"/>
    <p:sldLayoutId id="2147487020" r:id="rId7"/>
    <p:sldLayoutId id="2147487021" r:id="rId8"/>
    <p:sldLayoutId id="2147487022" r:id="rId9"/>
    <p:sldLayoutId id="2147487023" r:id="rId10"/>
    <p:sldLayoutId id="214748702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im.Lansford@colorado.edu" TargetMode="External"/><Relationship Id="rId2" Type="http://schemas.openxmlformats.org/officeDocument/2006/relationships/hyperlink" Target="mailto:jim.lansford@iee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nowotny@colorado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immy.nolan@colorado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8E8CFAA6-1FA0-463F-B9B8-9821C82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888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4E0BD71-6E2E-4B2B-8E7F-C2B4CAD0412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4E8B2BB7-4429-43CC-96FE-B4AF112A9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222222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Field measurements of EDCA characteristics</a:t>
            </a:r>
            <a:endParaRPr lang="en-GB" altLang="en-US" dirty="0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3466BA2A-8613-4051-B457-B39178A6B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2025-05-13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9C6A8D3-4ECD-4F1E-9815-52E4EF19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855" y="209019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sp>
        <p:nvSpPr>
          <p:cNvPr id="15367" name="Rectangle 4">
            <a:extLst>
              <a:ext uri="{FF2B5EF4-FFF2-40B4-BE49-F238E27FC236}">
                <a16:creationId xmlns:a16="http://schemas.microsoft.com/office/drawing/2014/main" id="{C95B6FFA-AC58-49EE-B36F-6371D769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65926"/>
            <a:ext cx="96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2025</a:t>
            </a:r>
            <a:endParaRPr lang="en-GB" altLang="en-US" sz="1800" dirty="0"/>
          </a:p>
        </p:txBody>
      </p:sp>
      <p:graphicFrame>
        <p:nvGraphicFramePr>
          <p:cNvPr id="15368" name="Object 5">
            <a:extLst>
              <a:ext uri="{FF2B5EF4-FFF2-40B4-BE49-F238E27FC236}">
                <a16:creationId xmlns:a16="http://schemas.microsoft.com/office/drawing/2014/main" id="{F5163E98-425C-4593-9D48-97ED102A4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14077"/>
              </p:ext>
            </p:extLst>
          </p:nvPr>
        </p:nvGraphicFramePr>
        <p:xfrm>
          <a:off x="1338263" y="2765425"/>
          <a:ext cx="101695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65008" imgH="2285438" progId="Word.Document.8">
                  <p:embed/>
                </p:oleObj>
              </mc:Choice>
              <mc:Fallback>
                <p:oleObj name="Document" r:id="rId3" imgW="8065008" imgH="2285438" progId="Word.Document.8">
                  <p:embed/>
                  <p:pic>
                    <p:nvPicPr>
                      <p:cNvPr id="15368" name="Object 5">
                        <a:extLst>
                          <a:ext uri="{FF2B5EF4-FFF2-40B4-BE49-F238E27FC236}">
                            <a16:creationId xmlns:a16="http://schemas.microsoft.com/office/drawing/2014/main" id="{F5163E98-425C-4593-9D48-97ED102A4E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2765425"/>
                        <a:ext cx="1016952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C95A-74D2-A73E-3C96-8BE89E7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Based Video Game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B58DB5-5864-6079-A023-C84C4A2F0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513" y="1527240"/>
            <a:ext cx="6122143" cy="49260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5F6D-E9CA-F6AD-021C-3BD00A0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55CC-539B-8CFF-E7CE-7CAF1D74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99A7-8F93-DBB1-AE74-65A36A87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3D439-DCB3-FDE3-1B7B-41586D438F9F}"/>
              </a:ext>
            </a:extLst>
          </p:cNvPr>
          <p:cNvSpPr txBox="1"/>
          <p:nvPr/>
        </p:nvSpPr>
        <p:spPr>
          <a:xfrm>
            <a:off x="479376" y="2459504"/>
            <a:ext cx="5328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Packet traffic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 for an online game of PUBG Mobile</a:t>
            </a:r>
            <a:r>
              <a:rPr lang="en-US" sz="2400" dirty="0">
                <a:latin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Includes gameplay data and voice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All traffic appears to be Best Effort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11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02BE-3C26-8CC6-9202-ED89B633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#2: Jimmy Nolan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B45A-AAF1-D26B-1602-ECA2A853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Setup</a:t>
            </a:r>
          </a:p>
          <a:p>
            <a:r>
              <a:rPr lang="en-US" dirty="0"/>
              <a:t>Linux Mint PC with Alfa AWUS036ACS adapter for packet capture and Wireshark analysis</a:t>
            </a:r>
          </a:p>
          <a:p>
            <a:r>
              <a:rPr lang="en-US" dirty="0"/>
              <a:t>Monitor mode in channel 11 (using software from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r>
              <a:rPr lang="en-US" dirty="0"/>
              <a:t>Tested against two different laptops, iPhone 11 SE and Chromecast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6567-0CF5-68A6-1D93-7E696273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CEBF7-194B-EE6D-0727-F4FBCCFF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8D75-A8DB-0023-991A-A35C13E3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80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D981-4A8F-7821-3900-1039546A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Desktop over VPN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7E1E2C-C23F-0F5A-910F-E68B90B34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40" y="1916832"/>
            <a:ext cx="11275453" cy="42553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B7FA0-96EB-04BE-BE18-18373297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F5DA4-C5F0-4AE7-AA20-A0909ED5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A0938-8B64-0DC5-34F9-6BAEE558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44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CEB9-18F9-611F-2429-D03A969C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calling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C0D10F-008C-DE9A-AB08-F2738EC52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1444905"/>
            <a:ext cx="8352928" cy="50279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D3D8A-EECB-9D19-B60D-C46F20EF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C93A-2A79-71B9-AFDF-BDD8FA14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03CE0-39F8-F634-3DA2-9BCBEB9A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424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F2D5-536F-DF4F-470E-50E23D23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Discord (Voice) with YouTube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66FE96-ACD9-C861-AC79-3FB289EA7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1" y="1498342"/>
            <a:ext cx="8208912" cy="49217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8FD0-D214-256C-BD39-A83BC76C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A6FD-AAE9-AA3F-1089-AB9C0E5C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FEA2F-DFEB-213A-0B4B-98A20BF9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74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5D7C-A34A-3E1B-59EA-A836F945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HBO from iPhone vis Chromecast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F99FF7-BD0C-0713-70D4-A8A90F8A8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970" y="1556792"/>
            <a:ext cx="7690060" cy="476535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9CB99-EAE3-22FC-1316-CCC8493D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E1F2-5F99-A93D-2E81-1261653A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BE7B-1652-5507-E299-0E7E8B9D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393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7DC3-04AC-6D5F-F139-129E87DC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Null Function Packets when using Chromecast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2CA46F-9411-D9B7-D93B-059D7DF55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734" y="1484784"/>
            <a:ext cx="8305747" cy="499062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027F-BF4D-B69A-E4B9-3B25345D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946E-7CE9-98F2-6EC9-32DBF4E0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4B4D-DBE8-E8B5-92D4-B3A6DD6A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2C9BF-FBED-C4F0-8793-0BDFAA508F1B}"/>
              </a:ext>
            </a:extLst>
          </p:cNvPr>
          <p:cNvSpPr txBox="1"/>
          <p:nvPr/>
        </p:nvSpPr>
        <p:spPr>
          <a:xfrm>
            <a:off x="168710" y="1858180"/>
            <a:ext cx="275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Received a Wi-Fi voice call toward the end of the recording session</a:t>
            </a:r>
          </a:p>
        </p:txBody>
      </p:sp>
    </p:spTree>
    <p:extLst>
      <p:ext uri="{BB962C8B-B14F-4D97-AF65-F5344CB8AC3E}">
        <p14:creationId xmlns:p14="http://schemas.microsoft.com/office/powerpoint/2010/main" val="188007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4A91-BF61-A8FF-88DA-241BB076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AIFSN Analysis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CCE630-CC40-D802-9544-4EA3D574B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753" y="1412776"/>
            <a:ext cx="10613988" cy="47594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CEA42-5011-454D-8350-FA1EF4DD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30638-9EF8-7D04-8AE7-72A22FF8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E49E4-4680-8D81-DA8F-BBA84829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87D3DB02-E8CE-A5CB-1C5E-5B843AC0B86F}"/>
              </a:ext>
            </a:extLst>
          </p:cNvPr>
          <p:cNvSpPr/>
          <p:nvPr/>
        </p:nvSpPr>
        <p:spPr bwMode="auto">
          <a:xfrm>
            <a:off x="8544272" y="940094"/>
            <a:ext cx="2448272" cy="472681"/>
          </a:xfrm>
          <a:prstGeom prst="borderCallout1">
            <a:avLst>
              <a:gd name="adj1" fmla="val 62507"/>
              <a:gd name="adj2" fmla="val -1219"/>
              <a:gd name="adj3" fmla="val 198787"/>
              <a:gd name="adj4" fmla="val -24332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Discord + YouTube</a:t>
            </a:r>
          </a:p>
        </p:txBody>
      </p:sp>
    </p:spTree>
    <p:extLst>
      <p:ext uri="{BB962C8B-B14F-4D97-AF65-F5344CB8AC3E}">
        <p14:creationId xmlns:p14="http://schemas.microsoft.com/office/powerpoint/2010/main" val="305775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56A5-B0F9-7F88-BD0F-7ADF3F4A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72697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1AD6-5097-D8FC-26DE-7D61A1A3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340768"/>
            <a:ext cx="10363200" cy="4475138"/>
          </a:xfrm>
        </p:spPr>
        <p:txBody>
          <a:bodyPr/>
          <a:lstStyle/>
          <a:p>
            <a:r>
              <a:rPr lang="en-US" dirty="0"/>
              <a:t>Wi-Fi calling applications seem to be using AC3 (AC_VO) as expected</a:t>
            </a:r>
          </a:p>
          <a:p>
            <a:r>
              <a:rPr lang="en-US" dirty="0"/>
              <a:t>Zoom Teleconference used AC1 (AC_BE) </a:t>
            </a:r>
          </a:p>
          <a:p>
            <a:pPr lvl="1"/>
            <a:r>
              <a:rPr lang="en-US" dirty="0"/>
              <a:t>Need to check Teams, Webex, GoToMeeting, Facetime, Facebook Messenger, WhatsApp</a:t>
            </a:r>
          </a:p>
          <a:p>
            <a:pPr lvl="1"/>
            <a:r>
              <a:rPr lang="en-US" dirty="0"/>
              <a:t>Unclear where AC tags are or are not originating from: app? OS? AP? Driver?</a:t>
            </a:r>
          </a:p>
          <a:p>
            <a:r>
              <a:rPr lang="en-US" dirty="0"/>
              <a:t>Network based videogame used AC1 (AC_BE)</a:t>
            </a:r>
          </a:p>
          <a:p>
            <a:pPr lvl="1"/>
            <a:r>
              <a:rPr lang="en-US" dirty="0"/>
              <a:t>Would have expected games needing low latency to use AC3 or AC2</a:t>
            </a:r>
          </a:p>
          <a:p>
            <a:pPr lvl="1"/>
            <a:r>
              <a:rPr lang="en-US" dirty="0"/>
              <a:t>Need to test other games</a:t>
            </a:r>
          </a:p>
          <a:p>
            <a:r>
              <a:rPr lang="en-US" dirty="0"/>
              <a:t>Chromecast of video stream was AC1 (AC_BE)</a:t>
            </a:r>
          </a:p>
          <a:p>
            <a:r>
              <a:rPr lang="en-US" dirty="0"/>
              <a:t>Initial tests indicate Access Points seem to follow AIFSN rules</a:t>
            </a:r>
          </a:p>
          <a:p>
            <a:endParaRPr lang="en-US" dirty="0"/>
          </a:p>
          <a:p>
            <a:r>
              <a:rPr lang="en-US" dirty="0"/>
              <a:t>Suggestions for next semester?</a:t>
            </a:r>
          </a:p>
          <a:p>
            <a:r>
              <a:rPr lang="en-US" dirty="0"/>
              <a:t>Send email to </a:t>
            </a:r>
            <a:r>
              <a:rPr lang="en-US" dirty="0">
                <a:hlinkClick r:id="rId2"/>
              </a:rPr>
              <a:t>jim.lansford@ieee.org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jim.lansford@colorado.edu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0921A-459C-C6F8-040F-55C8BC88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4F74-035A-E0A5-A152-F2DEF5AC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4505B-0953-6933-B3D6-E9210CFB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430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96EDD78-84C3-4E11-A20D-1A09A5B2EE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Measurements of EDCA Access Category tags applied to packets from a variety of applications</a:t>
            </a:r>
          </a:p>
          <a:p>
            <a:pPr algn="ctr">
              <a:buFontTx/>
              <a:buNone/>
            </a:pPr>
            <a:endParaRPr lang="en-GB" altLang="en-US" sz="3200" dirty="0"/>
          </a:p>
          <a:p>
            <a:pPr algn="ctr">
              <a:buFontTx/>
              <a:buNone/>
            </a:pPr>
            <a:r>
              <a:rPr lang="en-GB" altLang="en-US" sz="3200" dirty="0"/>
              <a:t>Project reports from two students at University of Colorado - Boulder in WLAN class, Spring 2025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3099FF58-2261-466B-BBEC-6E2B3CE6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65926"/>
            <a:ext cx="96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2025</a:t>
            </a:r>
            <a:endParaRPr lang="en-GB" altLang="en-US" sz="1800" dirty="0"/>
          </a:p>
        </p:txBody>
      </p:sp>
      <p:sp>
        <p:nvSpPr>
          <p:cNvPr id="17414" name="Footer Placeholder 4">
            <a:extLst>
              <a:ext uri="{FF2B5EF4-FFF2-40B4-BE49-F238E27FC236}">
                <a16:creationId xmlns:a16="http://schemas.microsoft.com/office/drawing/2014/main" id="{9677A13B-8CCE-49A1-A327-551272E1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309793C-E8BA-4980-9624-237F8BFB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8200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F7DD85E-4C0D-43C8-8134-37E2C443F8A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b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4EB130-BD7B-48CC-97ED-9BF932A3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180975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239DE7F-BC9C-4C2B-B596-0E3F1E55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85800"/>
            <a:ext cx="7772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Overview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19463" name="Rectangle 5">
            <a:extLst>
              <a:ext uri="{FF2B5EF4-FFF2-40B4-BE49-F238E27FC236}">
                <a16:creationId xmlns:a16="http://schemas.microsoft.com/office/drawing/2014/main" id="{014A845C-CDC6-4811-8948-EAB07A9434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1276350"/>
            <a:ext cx="9255050" cy="48958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altLang="en-US" dirty="0"/>
              <a:t>With the current focus on latency and reliability, we wish to assess whether applications are using current priority levels (Access Categories in EDCA)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en-US" dirty="0"/>
              <a:t>AC_VO (AC3) - Voice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en-US" dirty="0"/>
              <a:t>AC_VI (AC2) - Video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en-US" dirty="0"/>
              <a:t>AC_BE (AC1) - Best Effort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en-US" dirty="0"/>
              <a:t>AC_BK (AC0) - Background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US" altLang="en-US" dirty="0"/>
              <a:t>If applications are not using appropriate AC tags, data packets may suffer increased latency and poor reliability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US" altLang="en-US" dirty="0"/>
              <a:t>Two students (Ben &amp; Jimmy) made measurements of various applications using Wireshark to identify AC tags</a:t>
            </a:r>
          </a:p>
          <a:p>
            <a:pPr marL="457200" indent="-457200">
              <a:spcBef>
                <a:spcPts val="0"/>
              </a:spcBef>
              <a:defRPr/>
            </a:pPr>
            <a:endParaRPr lang="en-US" altLang="en-US" dirty="0"/>
          </a:p>
          <a:p>
            <a:pPr marL="457200" indent="-457200">
              <a:spcBef>
                <a:spcPts val="0"/>
              </a:spcBef>
              <a:defRPr/>
            </a:pPr>
            <a:r>
              <a:rPr lang="en-US" altLang="en-US" sz="2000" dirty="0"/>
              <a:t>Thanks to Ben (</a:t>
            </a:r>
            <a:r>
              <a:rPr lang="en-US" sz="2000" dirty="0">
                <a:effectLst/>
                <a:hlinkClick r:id="rId3"/>
              </a:rPr>
              <a:t>benjamin.nowotny@colorado.edu</a:t>
            </a:r>
            <a:r>
              <a:rPr lang="en-US" sz="2000" dirty="0"/>
              <a:t> ) and Jimmy (</a:t>
            </a:r>
            <a:r>
              <a:rPr lang="en-US" sz="2000" dirty="0">
                <a:effectLst/>
                <a:hlinkClick r:id="rId4"/>
              </a:rPr>
              <a:t>jimmy.nolan@colorado.edu</a:t>
            </a:r>
            <a:r>
              <a:rPr lang="en-US" sz="2000" dirty="0"/>
              <a:t> ) for permission to present their results</a:t>
            </a:r>
            <a:endParaRPr lang="en-US" altLang="en-US" sz="2000" dirty="0"/>
          </a:p>
          <a:p>
            <a:pPr marL="457200" indent="-457200">
              <a:spcBef>
                <a:spcPts val="0"/>
              </a:spcBef>
              <a:defRPr/>
            </a:pPr>
            <a:endParaRPr lang="en-US" altLang="en-US" dirty="0"/>
          </a:p>
        </p:txBody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B8004815-DEEF-4991-9863-C4D400CA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65926"/>
            <a:ext cx="96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2025</a:t>
            </a:r>
            <a:endParaRPr lang="en-GB" altLang="en-US" sz="18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ACC27E7-4042-4093-9C3F-004EC99F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D0B6C3-63F0-1D8F-9A60-7643D68A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54968"/>
          </a:xfrm>
        </p:spPr>
        <p:txBody>
          <a:bodyPr/>
          <a:lstStyle/>
          <a:p>
            <a:r>
              <a:rPr lang="en-US" dirty="0"/>
              <a:t>Project #1: Ben </a:t>
            </a:r>
            <a:r>
              <a:rPr lang="en-US" dirty="0" err="1"/>
              <a:t>Nowatny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5FC0AA-F504-CF77-4DC0-D72D78BB8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207" y="1276534"/>
            <a:ext cx="8159441" cy="489566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94F63-54A2-ECD0-86C6-644C5F21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5F052-C4FE-1EBB-251F-66E8FDCB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3589" y="6475413"/>
            <a:ext cx="2728311" cy="184666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Jim Lansford et al, (University of Colorado)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0D188-0F30-E780-26AB-7EB5ABD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CF441D77-599F-438E-93D4-2ABF912CE1B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47CF2-01CB-C540-8686-CE12461927A3}"/>
              </a:ext>
            </a:extLst>
          </p:cNvPr>
          <p:cNvSpPr txBox="1"/>
          <p:nvPr/>
        </p:nvSpPr>
        <p:spPr>
          <a:xfrm>
            <a:off x="551384" y="206084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Android phone running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Kali Linux on PC for packet capture and Wireshark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3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1F52-C645-9FCD-4C8A-40EA7E26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582960"/>
          </a:xfrm>
        </p:spPr>
        <p:txBody>
          <a:bodyPr/>
          <a:lstStyle/>
          <a:p>
            <a:r>
              <a:rPr lang="en-US" dirty="0"/>
              <a:t>YouTube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0929AD-28AA-6EAF-30B7-F51B7C2F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769" y="1267834"/>
            <a:ext cx="8064895" cy="51815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CD570-EC08-6491-5646-66ECCAFB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301D-5215-F91B-FC7D-4BF57EF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AC69E-86B8-F287-B38C-B3117F69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A7910-E6DA-75A6-560D-10029361443C}"/>
              </a:ext>
            </a:extLst>
          </p:cNvPr>
          <p:cNvSpPr txBox="1"/>
          <p:nvPr/>
        </p:nvSpPr>
        <p:spPr>
          <a:xfrm>
            <a:off x="695400" y="227687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YouTube video packets were all Best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Background packets appear to be Android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Voice packets were ARP exchanges</a:t>
            </a:r>
          </a:p>
        </p:txBody>
      </p:sp>
    </p:spTree>
    <p:extLst>
      <p:ext uri="{BB962C8B-B14F-4D97-AF65-F5344CB8AC3E}">
        <p14:creationId xmlns:p14="http://schemas.microsoft.com/office/powerpoint/2010/main" val="115931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968-334B-1FD1-5118-1EC05602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Phone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BBED91-BBA7-9772-3151-B25A0C953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96" y="1453807"/>
            <a:ext cx="6480720" cy="502735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7CDA-9AAA-FEF1-7B5C-C8BF4F69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F80B3-CD1C-00CB-506B-EA6B66D6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04812-F35C-EFC1-003D-E16D63E3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7ECEC-1B9E-5A30-3557-2D0D6E8D0C5E}"/>
              </a:ext>
            </a:extLst>
          </p:cNvPr>
          <p:cNvSpPr txBox="1"/>
          <p:nvPr/>
        </p:nvSpPr>
        <p:spPr>
          <a:xfrm>
            <a:off x="940593" y="23488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Majority of packets were AC3 (Voice)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Best Effort packets appear to be management tasks</a:t>
            </a:r>
          </a:p>
        </p:txBody>
      </p:sp>
    </p:spTree>
    <p:extLst>
      <p:ext uri="{BB962C8B-B14F-4D97-AF65-F5344CB8AC3E}">
        <p14:creationId xmlns:p14="http://schemas.microsoft.com/office/powerpoint/2010/main" val="200184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21D0-48EB-9FB8-88B0-E9E0F4B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Teleconference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FC34B5-2661-C550-A648-8F2E75537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345" y="1486336"/>
            <a:ext cx="7182279" cy="4822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755FA-6E68-E76F-E9EC-553F90ED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8B93F-0DBB-35B6-9FF5-76C20CC9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797F-CDF6-E037-1CC8-3ED39455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0A773-E67E-7081-6F88-1D017FAEDCEB}"/>
              </a:ext>
            </a:extLst>
          </p:cNvPr>
          <p:cNvSpPr txBox="1"/>
          <p:nvPr/>
        </p:nvSpPr>
        <p:spPr>
          <a:xfrm>
            <a:off x="889466" y="2780928"/>
            <a:ext cx="3669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Zoom teleconference with both audio and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Surprisingly, essentially all traffic was Best Effort</a:t>
            </a:r>
          </a:p>
        </p:txBody>
      </p:sp>
    </p:spTree>
    <p:extLst>
      <p:ext uri="{BB962C8B-B14F-4D97-AF65-F5344CB8AC3E}">
        <p14:creationId xmlns:p14="http://schemas.microsoft.com/office/powerpoint/2010/main" val="373973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F2BE-DD63-C83F-0F98-E72A1263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download from Play Store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3D0E55-4B86-7C46-8273-1B236E6C9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904" y="1484784"/>
            <a:ext cx="6815376" cy="49480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CCD3-116B-9AF3-D69A-896E9CEC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417C-BCCF-EF41-4320-791EADFC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85C0-D9A7-833E-16E8-43D7B630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937C7-5DF6-19B6-ABD8-3F6F3EF66645}"/>
              </a:ext>
            </a:extLst>
          </p:cNvPr>
          <p:cNvSpPr txBox="1"/>
          <p:nvPr/>
        </p:nvSpPr>
        <p:spPr>
          <a:xfrm>
            <a:off x="928688" y="220486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Downloading a typical app from the Google Play Store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Best Effort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8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899D-DAAA-B397-D6D4-03475B02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Game update and asset download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6D00C6-2B3E-AAEF-A2F0-520535B2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944" y="1710135"/>
            <a:ext cx="6048672" cy="46872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A858-31BE-9B4B-35B6-BA8F263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2025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F8EC-11E2-057D-63A1-5054B57B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Jim Lansford et al (University of Colorado)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3A44-4EDC-789B-9F97-C14CD383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544C7-8250-E902-0669-9CB8F8888B14}"/>
              </a:ext>
            </a:extLst>
          </p:cNvPr>
          <p:cNvSpPr txBox="1"/>
          <p:nvPr/>
        </p:nvSpPr>
        <p:spPr>
          <a:xfrm>
            <a:off x="263352" y="1989138"/>
            <a:ext cx="494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PUBG: Battlegrounds: downloading new assets and setting up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an update.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PUBG: Battlegrounds (referred to as PBUG Mobile) is a live multiplayer shooting game</a:t>
            </a: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773967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4" ma:contentTypeDescription="Create a new document." ma:contentTypeScope="" ma:versionID="6d2600a54946ba3feac7149f63b3fd42">
  <xsd:schema xmlns:xsd="http://www.w3.org/2001/XMLSchema" xmlns:xs="http://www.w3.org/2001/XMLSchema" xmlns:p="http://schemas.microsoft.com/office/2006/metadata/properties" xmlns:ns3="cc9c437c-ae0c-4066-8d90-a0f7de786127" xmlns:ns4="ba37140e-f4c5-4a6c-a9b4-20a691ce6c8a" targetNamespace="http://schemas.microsoft.com/office/2006/metadata/properties" ma:root="true" ma:fieldsID="40862a6546ea74cda5a18686d58b98e2" ns3:_="" ns4:_="">
    <xsd:import namespace="cc9c437c-ae0c-4066-8d90-a0f7de786127"/>
    <xsd:import namespace="ba37140e-f4c5-4a6c-a9b4-20a691ce6c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27E25D-999B-455B-9E0A-B4B308F92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CF723-B635-438C-88CE-66D4278AA6EB}">
  <ds:schemaRefs>
    <ds:schemaRef ds:uri="http://purl.org/dc/elements/1.1/"/>
    <ds:schemaRef ds:uri="http://schemas.microsoft.com/office/2006/metadata/properties"/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37140e-f4c5-4a6c-a9b4-20a691ce6c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A2E0FB-32C1-448C-A78A-B05568A21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ba37140e-f4c5-4a6c-a9b4-20a691ce6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83444</TotalTime>
  <Words>853</Words>
  <Application>Microsoft Office PowerPoint</Application>
  <PresentationFormat>Widescreen</PresentationFormat>
  <Paragraphs>143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802-11-Submission</vt:lpstr>
      <vt:lpstr>Document</vt:lpstr>
      <vt:lpstr>Field measurements of EDCA characteristics</vt:lpstr>
      <vt:lpstr>Abstract</vt:lpstr>
      <vt:lpstr>PowerPoint Presentation</vt:lpstr>
      <vt:lpstr>Project #1: Ben Nowatny</vt:lpstr>
      <vt:lpstr>YouTube</vt:lpstr>
      <vt:lpstr>Google Phone</vt:lpstr>
      <vt:lpstr>Zoom Teleconference</vt:lpstr>
      <vt:lpstr>Application download from Play Store</vt:lpstr>
      <vt:lpstr>Video Game update and asset download</vt:lpstr>
      <vt:lpstr>Network Based Video Game</vt:lpstr>
      <vt:lpstr>Project #2: Jimmy Nolan</vt:lpstr>
      <vt:lpstr>Remote Desktop over VPN</vt:lpstr>
      <vt:lpstr>Wi-Fi calling</vt:lpstr>
      <vt:lpstr>Discord (Voice) with YouTube</vt:lpstr>
      <vt:lpstr>Casting HBO from iPhone vis Chromecast</vt:lpstr>
      <vt:lpstr>QoS Null Function Packets when using Chromecast</vt:lpstr>
      <vt:lpstr>AIFSN Analysis </vt:lpstr>
      <vt:lpstr>Conclusion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James Lansford</cp:lastModifiedBy>
  <cp:revision>1298</cp:revision>
  <cp:lastPrinted>1998-02-10T13:28:06Z</cp:lastPrinted>
  <dcterms:created xsi:type="dcterms:W3CDTF">2004-12-02T14:01:45Z</dcterms:created>
  <dcterms:modified xsi:type="dcterms:W3CDTF">2025-05-12T21:38:09Z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