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8" r:id="rId4"/>
    <p:sldId id="262" r:id="rId5"/>
    <p:sldId id="263" r:id="rId6"/>
    <p:sldId id="264" r:id="rId7"/>
    <p:sldId id="267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B30"/>
    <a:srgbClr val="FF959B"/>
    <a:srgbClr val="FF4640"/>
    <a:srgbClr val="5DC5FF"/>
    <a:srgbClr val="55FF52"/>
    <a:srgbClr val="FFF649"/>
    <a:srgbClr val="FFFCB4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23" autoAdjust="0"/>
    <p:restoredTop sz="96177"/>
  </p:normalViewPr>
  <p:slideViewPr>
    <p:cSldViewPr snapToGrid="0">
      <p:cViewPr varScale="1">
        <p:scale>
          <a:sx n="169" d="100"/>
          <a:sy n="169" d="100"/>
        </p:scale>
        <p:origin x="808" y="19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37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0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802.11-25/0895r1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UL Privacy Enhancement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文書" r:id="rId3" imgW="10439400" imgH="2387600" progId="Word.Document.8">
                  <p:embed/>
                </p:oleObj>
              </mc:Choice>
              <mc:Fallback>
                <p:oleObj name="文書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is a proposal to add enhanced privacy to EBCS UL transmitter.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Although it is related to privacy, EBCS is independent from the existing </a:t>
            </a:r>
            <a:r>
              <a:rPr lang="en-GB" dirty="0" err="1"/>
              <a:t>TGbi</a:t>
            </a:r>
            <a:r>
              <a:rPr lang="en-GB" dirty="0"/>
              <a:t> draft.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I’m not sure whether </a:t>
            </a:r>
            <a:r>
              <a:rPr lang="en-GB" dirty="0" err="1"/>
              <a:t>TGbi</a:t>
            </a:r>
            <a:r>
              <a:rPr lang="en-GB" dirty="0"/>
              <a:t> is the correct group or not.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E7BDC-C7BE-1184-752A-D92A55C86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CID 903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9E0F37-A2C1-9FB6-AA6A-D2BA2447C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Comment</a:t>
            </a:r>
          </a:p>
          <a:p>
            <a:r>
              <a:rPr kumimoji="1" lang="en-US" altLang="ja-JP" dirty="0"/>
              <a:t>	EBCS UL has potential risk of third party tracking.</a:t>
            </a:r>
          </a:p>
          <a:p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Proposed Change</a:t>
            </a:r>
          </a:p>
          <a:p>
            <a:pPr marL="0" indent="0"/>
            <a:r>
              <a:rPr lang="en-US" altLang="ja-JP" dirty="0"/>
              <a:t>	If possible, the commenter would like to make a proposal presentation in May meeting.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845D9B-33BB-ED77-6821-E2E3D83CCE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390C21-29D3-A0CC-3680-7D296858CAF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3118A7B1-EA74-FB51-E4B2-A108A03F2E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29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F7C48F-C447-02EF-F05D-873F35EC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UL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8584C5-B433-EBFB-CC74-7B22A11A97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3626" y="4303010"/>
            <a:ext cx="10361084" cy="147636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EBCS UL is used for data transmission from a non-AP STA to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Sensor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RFID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1800" dirty="0"/>
              <a:t>EBCS UL uses EBCS UL frame which is not encrypted.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23D690-2ADF-CAB8-88C7-10621EB1CA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AD85B7-AA31-440F-EB5B-D7274733035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FD9C57B-AC62-0130-DDEF-3BD3CD9BAB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4434AFC-1F6B-5A69-BA87-5A0BCF084F27}"/>
              </a:ext>
            </a:extLst>
          </p:cNvPr>
          <p:cNvSpPr/>
          <p:nvPr/>
        </p:nvSpPr>
        <p:spPr bwMode="auto">
          <a:xfrm>
            <a:off x="3164219" y="1802486"/>
            <a:ext cx="789410" cy="5789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A8C31E1-A02B-5B0B-C1FA-193149E7E672}"/>
              </a:ext>
            </a:extLst>
          </p:cNvPr>
          <p:cNvSpPr/>
          <p:nvPr/>
        </p:nvSpPr>
        <p:spPr bwMode="auto">
          <a:xfrm>
            <a:off x="4812448" y="3262777"/>
            <a:ext cx="789410" cy="5789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Non-AP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/>
              <a:t>STA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3338CE1-230A-D252-CCF3-2D9CFA8EF2F9}"/>
              </a:ext>
            </a:extLst>
          </p:cNvPr>
          <p:cNvSpPr/>
          <p:nvPr/>
        </p:nvSpPr>
        <p:spPr bwMode="auto">
          <a:xfrm>
            <a:off x="7079473" y="1802486"/>
            <a:ext cx="789410" cy="578901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パイ 10">
            <a:extLst>
              <a:ext uri="{FF2B5EF4-FFF2-40B4-BE49-F238E27FC236}">
                <a16:creationId xmlns:a16="http://schemas.microsoft.com/office/drawing/2014/main" id="{2FCBC9E1-7195-E4E2-36CC-1530A0EB0B15}"/>
              </a:ext>
            </a:extLst>
          </p:cNvPr>
          <p:cNvSpPr/>
          <p:nvPr/>
        </p:nvSpPr>
        <p:spPr>
          <a:xfrm flipV="1">
            <a:off x="3916139" y="1971763"/>
            <a:ext cx="2582028" cy="2582028"/>
          </a:xfrm>
          <a:prstGeom prst="pie">
            <a:avLst>
              <a:gd name="adj1" fmla="val 1403181"/>
              <a:gd name="adj2" fmla="val 9171208"/>
            </a:avLst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15000">
                <a:srgbClr val="FFC000">
                  <a:tint val="44500"/>
                  <a:satMod val="16000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46938E8-0C95-6209-3133-77B72613D3EE}"/>
              </a:ext>
            </a:extLst>
          </p:cNvPr>
          <p:cNvSpPr txBox="1"/>
          <p:nvPr/>
        </p:nvSpPr>
        <p:spPr>
          <a:xfrm>
            <a:off x="4650555" y="2324883"/>
            <a:ext cx="1113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UL frame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9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FE417-CE9A-4D5B-EC38-071E3DCCF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UL frame</a:t>
            </a:r>
            <a:endParaRPr kumimoji="1" lang="ja-JP" altLang="en-US"/>
          </a:p>
        </p:txBody>
      </p:sp>
      <p:sp>
        <p:nvSpPr>
          <p:cNvPr id="24" name="コンテンツ プレースホルダー 23">
            <a:extLst>
              <a:ext uri="{FF2B5EF4-FFF2-40B4-BE49-F238E27FC236}">
                <a16:creationId xmlns:a16="http://schemas.microsoft.com/office/drawing/2014/main" id="{8E687857-0D72-3A0D-0626-5C476B4FE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3312393"/>
            <a:ext cx="10361084" cy="278612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Source MAC address is not important for EBCS UL.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It can be randomly changed for each frame.</a:t>
            </a:r>
          </a:p>
          <a:p>
            <a:pPr marL="457200" lvl="1" indent="0"/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following fields have potential risk of third-party tracking.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Destination URI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HLP Payload Container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STA Certificate Container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Frame Count</a:t>
            </a:r>
          </a:p>
          <a:p>
            <a:pPr marL="0" indent="0"/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EFF0269-E26F-3C87-F68B-85B1F45F9EE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8CD0F0-6D82-7186-415B-66320997318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49733E-3D8C-F604-6065-18EB753B37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EBF6DDF-6C42-C726-F5F3-21B928D56134}"/>
              </a:ext>
            </a:extLst>
          </p:cNvPr>
          <p:cNvGrpSpPr/>
          <p:nvPr/>
        </p:nvGrpSpPr>
        <p:grpSpPr>
          <a:xfrm>
            <a:off x="1907118" y="2079442"/>
            <a:ext cx="7772400" cy="952500"/>
            <a:chOff x="1907118" y="2079442"/>
            <a:chExt cx="7772400" cy="952500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6C0CD750-E766-C44C-814B-25F47F220F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07118" y="2079442"/>
              <a:ext cx="7772400" cy="952500"/>
            </a:xfrm>
            <a:prstGeom prst="rect">
              <a:avLst/>
            </a:prstGeom>
          </p:spPr>
        </p:pic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5DB1BB85-7E9D-2318-F3A5-0D4C87054FB3}"/>
                </a:ext>
              </a:extLst>
            </p:cNvPr>
            <p:cNvSpPr/>
            <p:nvPr/>
          </p:nvSpPr>
          <p:spPr bwMode="auto">
            <a:xfrm>
              <a:off x="4815402" y="2131407"/>
              <a:ext cx="2387966" cy="631528"/>
            </a:xfrm>
            <a:prstGeom prst="rect">
              <a:avLst/>
            </a:prstGeom>
            <a:solidFill>
              <a:srgbClr val="FF0000">
                <a:alpha val="29804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B8E81C3-2FF2-0B9A-9595-E8A80E8CBA15}"/>
              </a:ext>
            </a:extLst>
          </p:cNvPr>
          <p:cNvSpPr/>
          <p:nvPr/>
        </p:nvSpPr>
        <p:spPr bwMode="auto">
          <a:xfrm>
            <a:off x="8013283" y="2127909"/>
            <a:ext cx="805765" cy="631528"/>
          </a:xfrm>
          <a:prstGeom prst="rect">
            <a:avLst/>
          </a:prstGeom>
          <a:solidFill>
            <a:srgbClr val="FF0000">
              <a:alpha val="29804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0902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CA3BC5-EAC6-8A70-DC6A-6861FE0D5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Solution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8F0795-AA65-AE44-7ED8-83BB4EA6F8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749669"/>
            <a:ext cx="5275149" cy="448976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kumimoji="1" lang="en-US" altLang="ja-JP" sz="1200" dirty="0"/>
              <a:t>AP distributes its own certificate by EBCS Info frame.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altLang="ja-JP" sz="1100" dirty="0"/>
              <a:t>EBCS Info frame transmission is less frequent than Beacon frame.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200" dirty="0"/>
              <a:t>Non-AP STA verifies the AP’s cer</a:t>
            </a:r>
            <a:r>
              <a:rPr lang="en-US" altLang="ja-JP" sz="1200" dirty="0"/>
              <a:t>tificate by pre-installed CA’s public key.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200" dirty="0"/>
              <a:t>Non-AP STA encrypt the contents of EBCS UL frame by using the public key that is contained in the received AP certificate.</a:t>
            </a:r>
          </a:p>
          <a:p>
            <a:pPr marL="514350" indent="-514350">
              <a:buFont typeface="+mj-lt"/>
              <a:buAutoNum type="arabicPeriod"/>
            </a:pPr>
            <a:endParaRPr lang="en-US" altLang="ja-JP" sz="1200" dirty="0"/>
          </a:p>
          <a:p>
            <a:pPr marL="514350" indent="-514350">
              <a:buFont typeface="+mj-lt"/>
              <a:buAutoNum type="arabicPeriod"/>
            </a:pPr>
            <a:endParaRPr lang="en-US" altLang="ja-JP" sz="1200" dirty="0"/>
          </a:p>
          <a:p>
            <a:pPr marL="514350" indent="-514350">
              <a:buFont typeface="+mj-lt"/>
              <a:buAutoNum type="arabicPeriod"/>
            </a:pPr>
            <a:endParaRPr kumimoji="1" lang="en-US" altLang="ja-JP" sz="1200" dirty="0"/>
          </a:p>
          <a:p>
            <a:pPr marL="514350" indent="-514350">
              <a:buFont typeface="+mj-lt"/>
              <a:buAutoNum type="arabicPeriod"/>
            </a:pPr>
            <a:endParaRPr lang="en-US" altLang="ja-JP" sz="1200" dirty="0"/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200" dirty="0"/>
              <a:t>Non-AP STA transmits the encrypted EBCS UL frame with randomized MAC address.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US" altLang="ja-JP" sz="1050" dirty="0"/>
              <a:t>Source MAC address is not important for EBCS UL.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kumimoji="1" lang="en-US" altLang="ja-JP" sz="1050" dirty="0"/>
              <a:t>Non-AP STA may change </a:t>
            </a:r>
            <a:r>
              <a:rPr lang="en-US" altLang="ja-JP" sz="1050" dirty="0"/>
              <a:t>source MAC address for each EBCS UL frame.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en-US" altLang="ja-JP" sz="1200" dirty="0"/>
              <a:t>AP decrypts EBCS UL frame by its own private key.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ja-JP" sz="1200" dirty="0"/>
              <a:t>AP processes EBCS UL frame as in existing specification.</a:t>
            </a:r>
            <a:endParaRPr kumimoji="1" lang="en-US" altLang="ja-JP" sz="1200" dirty="0"/>
          </a:p>
          <a:p>
            <a:pPr marL="0" indent="0"/>
            <a:endParaRPr lang="en-US" altLang="ja-JP" sz="1200" dirty="0"/>
          </a:p>
          <a:p>
            <a:pPr marL="0" indent="0"/>
            <a:r>
              <a:rPr lang="en-US" altLang="ja-JP" sz="1200" dirty="0"/>
              <a:t>Note: This modification makes multiple AP reception unavailable.</a:t>
            </a:r>
            <a:endParaRPr kumimoji="1" lang="ja-JP" altLang="en-US" sz="12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0E0A7E7-0313-39E6-A54A-D00F7C47721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9136EF0-CE2E-FC71-36F4-E06BFF0A451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CD7E7B-C474-BE5E-720B-5A83E165C7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B694072-6368-D575-188A-6A0532D05B25}"/>
              </a:ext>
            </a:extLst>
          </p:cNvPr>
          <p:cNvSpPr txBox="1"/>
          <p:nvPr/>
        </p:nvSpPr>
        <p:spPr>
          <a:xfrm>
            <a:off x="7720430" y="1830390"/>
            <a:ext cx="5950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 sz="2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DA9D057-1BB5-210A-BFE5-E8144A2E90AD}"/>
              </a:ext>
            </a:extLst>
          </p:cNvPr>
          <p:cNvSpPr txBox="1"/>
          <p:nvPr/>
        </p:nvSpPr>
        <p:spPr>
          <a:xfrm>
            <a:off x="9762371" y="1645725"/>
            <a:ext cx="1113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Non-AP</a:t>
            </a:r>
          </a:p>
          <a:p>
            <a:pPr algn="ctr"/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316382DB-2667-DA38-D1E1-6CD28292CFFE}"/>
              </a:ext>
            </a:extLst>
          </p:cNvPr>
          <p:cNvCxnSpPr>
            <a:stCxn id="18" idx="2"/>
          </p:cNvCxnSpPr>
          <p:nvPr/>
        </p:nvCxnSpPr>
        <p:spPr bwMode="auto">
          <a:xfrm flipH="1">
            <a:off x="8017947" y="2230500"/>
            <a:ext cx="1" cy="368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97B8C2D8-5637-33EC-77CB-1C44FE28ABED}"/>
              </a:ext>
            </a:extLst>
          </p:cNvPr>
          <p:cNvCxnSpPr/>
          <p:nvPr/>
        </p:nvCxnSpPr>
        <p:spPr bwMode="auto">
          <a:xfrm flipH="1">
            <a:off x="10341127" y="2230499"/>
            <a:ext cx="1" cy="368349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8BC7D15-B73A-74FD-7888-FD6E6ECA369C}"/>
              </a:ext>
            </a:extLst>
          </p:cNvPr>
          <p:cNvCxnSpPr/>
          <p:nvPr/>
        </p:nvCxnSpPr>
        <p:spPr bwMode="auto">
          <a:xfrm>
            <a:off x="8017947" y="2776092"/>
            <a:ext cx="23010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4767636-DD3C-F304-C385-09D8D16C384A}"/>
              </a:ext>
            </a:extLst>
          </p:cNvPr>
          <p:cNvCxnSpPr>
            <a:cxnSpLocks/>
          </p:cNvCxnSpPr>
          <p:nvPr/>
        </p:nvCxnSpPr>
        <p:spPr bwMode="auto">
          <a:xfrm flipH="1">
            <a:off x="8040106" y="4428550"/>
            <a:ext cx="23010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D50E6918-0BC0-CFDA-6439-FFDD181AB57D}"/>
              </a:ext>
            </a:extLst>
          </p:cNvPr>
          <p:cNvCxnSpPr>
            <a:cxnSpLocks/>
          </p:cNvCxnSpPr>
          <p:nvPr/>
        </p:nvCxnSpPr>
        <p:spPr bwMode="auto">
          <a:xfrm flipH="1">
            <a:off x="8040106" y="4692784"/>
            <a:ext cx="23010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17D7029D-7488-581E-3D5B-347E278F717F}"/>
              </a:ext>
            </a:extLst>
          </p:cNvPr>
          <p:cNvSpPr txBox="1"/>
          <p:nvPr/>
        </p:nvSpPr>
        <p:spPr>
          <a:xfrm>
            <a:off x="8212755" y="2290156"/>
            <a:ext cx="192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AP’s certificate in EBCS Info frame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73A2A88-C428-3108-5B84-93A32B34F184}"/>
              </a:ext>
            </a:extLst>
          </p:cNvPr>
          <p:cNvSpPr txBox="1"/>
          <p:nvPr/>
        </p:nvSpPr>
        <p:spPr>
          <a:xfrm>
            <a:off x="10341127" y="3029010"/>
            <a:ext cx="1928427" cy="470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Verify AP’s certificate by CA’s public key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A2E4044-6A27-42B7-CC34-DED004E48767}"/>
              </a:ext>
            </a:extLst>
          </p:cNvPr>
          <p:cNvSpPr txBox="1"/>
          <p:nvPr/>
        </p:nvSpPr>
        <p:spPr>
          <a:xfrm>
            <a:off x="10335991" y="3567015"/>
            <a:ext cx="192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 contents of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UL frame by AP’s public key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D8BD1EA8-C006-7AB6-6570-7ECC41816694}"/>
              </a:ext>
            </a:extLst>
          </p:cNvPr>
          <p:cNvSpPr txBox="1"/>
          <p:nvPr/>
        </p:nvSpPr>
        <p:spPr>
          <a:xfrm>
            <a:off x="8212756" y="3806276"/>
            <a:ext cx="192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Encrypted EBCS UL frame with randomized MAC address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円/楕円 31">
            <a:extLst>
              <a:ext uri="{FF2B5EF4-FFF2-40B4-BE49-F238E27FC236}">
                <a16:creationId xmlns:a16="http://schemas.microsoft.com/office/drawing/2014/main" id="{1A3E9DC5-3F8F-5F73-A61F-20568541E403}"/>
              </a:ext>
            </a:extLst>
          </p:cNvPr>
          <p:cNvSpPr/>
          <p:nvPr/>
        </p:nvSpPr>
        <p:spPr bwMode="auto">
          <a:xfrm>
            <a:off x="9141439" y="4822458"/>
            <a:ext cx="71060" cy="7106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円/楕円 32">
            <a:extLst>
              <a:ext uri="{FF2B5EF4-FFF2-40B4-BE49-F238E27FC236}">
                <a16:creationId xmlns:a16="http://schemas.microsoft.com/office/drawing/2014/main" id="{D748E981-2F9B-AA03-331F-18CFF14B52A1}"/>
              </a:ext>
            </a:extLst>
          </p:cNvPr>
          <p:cNvSpPr/>
          <p:nvPr/>
        </p:nvSpPr>
        <p:spPr bwMode="auto">
          <a:xfrm>
            <a:off x="9141439" y="4964182"/>
            <a:ext cx="71060" cy="7106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円/楕円 33">
            <a:extLst>
              <a:ext uri="{FF2B5EF4-FFF2-40B4-BE49-F238E27FC236}">
                <a16:creationId xmlns:a16="http://schemas.microsoft.com/office/drawing/2014/main" id="{B955F307-A849-535A-FE44-3A8E1F35CF16}"/>
              </a:ext>
            </a:extLst>
          </p:cNvPr>
          <p:cNvSpPr/>
          <p:nvPr/>
        </p:nvSpPr>
        <p:spPr bwMode="auto">
          <a:xfrm>
            <a:off x="9141439" y="5105906"/>
            <a:ext cx="71060" cy="7106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1C885287-6EB1-D1A3-8587-C6BDA9D4C25F}"/>
              </a:ext>
            </a:extLst>
          </p:cNvPr>
          <p:cNvGrpSpPr/>
          <p:nvPr/>
        </p:nvGrpSpPr>
        <p:grpSpPr>
          <a:xfrm>
            <a:off x="692295" y="3130828"/>
            <a:ext cx="5805872" cy="843430"/>
            <a:chOff x="860557" y="3194254"/>
            <a:chExt cx="5805872" cy="843430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10F7F2D2-6139-1C80-B6FA-71892E71C1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 b="18947"/>
            <a:stretch/>
          </p:blipFill>
          <p:spPr>
            <a:xfrm>
              <a:off x="860557" y="3460985"/>
              <a:ext cx="5805872" cy="576699"/>
            </a:xfrm>
            <a:prstGeom prst="rect">
              <a:avLst/>
            </a:prstGeom>
          </p:spPr>
        </p:pic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FAED3D4A-C9FD-4D82-8E18-46C23ADBAB19}"/>
                </a:ext>
              </a:extLst>
            </p:cNvPr>
            <p:cNvSpPr/>
            <p:nvPr/>
          </p:nvSpPr>
          <p:spPr bwMode="auto">
            <a:xfrm>
              <a:off x="3033004" y="3499802"/>
              <a:ext cx="3585258" cy="471742"/>
            </a:xfrm>
            <a:prstGeom prst="rect">
              <a:avLst/>
            </a:prstGeom>
            <a:solidFill>
              <a:srgbClr val="FF0000">
                <a:alpha val="29804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テキスト ボックス 37">
              <a:extLst>
                <a:ext uri="{FF2B5EF4-FFF2-40B4-BE49-F238E27FC236}">
                  <a16:creationId xmlns:a16="http://schemas.microsoft.com/office/drawing/2014/main" id="{3E261304-D28D-6FF0-BCAE-44B587AC3D33}"/>
                </a:ext>
              </a:extLst>
            </p:cNvPr>
            <p:cNvSpPr txBox="1"/>
            <p:nvPr/>
          </p:nvSpPr>
          <p:spPr>
            <a:xfrm>
              <a:off x="4471450" y="3194254"/>
              <a:ext cx="7083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Encrypt</a:t>
              </a:r>
              <a:endParaRPr kumimoji="1" lang="ja-JP" alt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AF731C0-AA64-C935-E1DB-9BE6EBE50F97}"/>
              </a:ext>
            </a:extLst>
          </p:cNvPr>
          <p:cNvSpPr txBox="1"/>
          <p:nvPr/>
        </p:nvSpPr>
        <p:spPr>
          <a:xfrm>
            <a:off x="6237719" y="4351666"/>
            <a:ext cx="1928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Decrypt EBCS UL frame by AP’s private key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9C9F0EC-9D0B-4C33-6631-918BB708B456}"/>
              </a:ext>
            </a:extLst>
          </p:cNvPr>
          <p:cNvSpPr txBox="1"/>
          <p:nvPr/>
        </p:nvSpPr>
        <p:spPr>
          <a:xfrm>
            <a:off x="6237718" y="4860205"/>
            <a:ext cx="1928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 EBCS UL frame as in existing specification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46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89CC5-B0E5-370E-772C-45FA7B984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CA79F71-4BA5-29AD-289B-BD936054C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prefer to add the EBCS UL enhanced privacy to </a:t>
            </a:r>
            <a:r>
              <a:rPr kumimoji="1" lang="en-US" altLang="ja-JP" dirty="0" err="1"/>
              <a:t>TGbi</a:t>
            </a:r>
            <a:r>
              <a:rPr kumimoji="1" lang="en-US" altLang="ja-JP" dirty="0"/>
              <a:t> draft?</a:t>
            </a:r>
          </a:p>
          <a:p>
            <a:endParaRPr lang="en-US" altLang="ja-JP" dirty="0"/>
          </a:p>
          <a:p>
            <a:r>
              <a:rPr kumimoji="1" lang="en-US" altLang="ja-JP" dirty="0"/>
              <a:t>Yes:</a:t>
            </a:r>
          </a:p>
          <a:p>
            <a:r>
              <a:rPr lang="en-US" altLang="ja-JP" dirty="0"/>
              <a:t>No:</a:t>
            </a:r>
          </a:p>
          <a:p>
            <a:r>
              <a:rPr kumimoji="1" lang="en-US" altLang="ja-JP" dirty="0"/>
              <a:t>Abstain: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CE236D-DA13-13AA-C5D8-018E5B0A37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F1A18D-780B-7567-71FA-EF1639E50F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5B65FD9-A0A4-CD72-232E-481258A589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356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98623</TotalTime>
  <Words>492</Words>
  <Application>Microsoft Macintosh PowerPoint</Application>
  <PresentationFormat>ワイド画面</PresentationFormat>
  <Paragraphs>104</Paragraphs>
  <Slides>7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テーマ</vt:lpstr>
      <vt:lpstr>文書</vt:lpstr>
      <vt:lpstr>EBCS UL Privacy Enhancement</vt:lpstr>
      <vt:lpstr>Abstract</vt:lpstr>
      <vt:lpstr>CID 903</vt:lpstr>
      <vt:lpstr>EBCS UL</vt:lpstr>
      <vt:lpstr>EBCS UL frame</vt:lpstr>
      <vt:lpstr>Proposed Solution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210</cp:revision>
  <cp:lastPrinted>1601-01-01T00:00:00Z</cp:lastPrinted>
  <dcterms:created xsi:type="dcterms:W3CDTF">2019-03-11T15:18:40Z</dcterms:created>
  <dcterms:modified xsi:type="dcterms:W3CDTF">2025-05-13T13:06:46Z</dcterms:modified>
</cp:coreProperties>
</file>