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3" r:id="rId5"/>
    <p:sldId id="264" r:id="rId6"/>
    <p:sldId id="26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3" autoAdjust="0"/>
    <p:restoredTop sz="96378"/>
  </p:normalViewPr>
  <p:slideViewPr>
    <p:cSldViewPr snapToGrid="0">
      <p:cViewPr varScale="1">
        <p:scale>
          <a:sx n="170" d="100"/>
          <a:sy n="170" d="100"/>
        </p:scale>
        <p:origin x="75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8A60E2FD-BF29-DB45-9E75-6F35DF2CF7AD}"/>
    <pc:docChg chg="modSld modMainMaster">
      <pc:chgData name="森岡仁志" userId="7a42701a-7c09-458a-b0ad-7bd4302a8487" providerId="ADAL" clId="{8A60E2FD-BF29-DB45-9E75-6F35DF2CF7AD}" dt="2025-05-11T04:30:43.070" v="8" actId="13926"/>
      <pc:docMkLst>
        <pc:docMk/>
      </pc:docMkLst>
      <pc:sldChg chg="modSp mod">
        <pc:chgData name="森岡仁志" userId="7a42701a-7c09-458a-b0ad-7bd4302a8487" providerId="ADAL" clId="{8A60E2FD-BF29-DB45-9E75-6F35DF2CF7AD}" dt="2025-05-11T04:30:43.070" v="8" actId="13926"/>
        <pc:sldMkLst>
          <pc:docMk/>
          <pc:sldMk cId="0" sldId="256"/>
        </pc:sldMkLst>
        <pc:spChg chg="mod">
          <ac:chgData name="森岡仁志" userId="7a42701a-7c09-458a-b0ad-7bd4302a8487" providerId="ADAL" clId="{8A60E2FD-BF29-DB45-9E75-6F35DF2CF7AD}" dt="2025-05-11T04:30:43.070" v="8" actId="13926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森岡仁志" userId="7a42701a-7c09-458a-b0ad-7bd4302a8487" providerId="ADAL" clId="{8A60E2FD-BF29-DB45-9E75-6F35DF2CF7AD}" dt="2025-05-11T04:30:27.779" v="4" actId="13926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8A60E2FD-BF29-DB45-9E75-6F35DF2CF7AD}" dt="2025-05-11T04:30:27.779" v="4" actId="13926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7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UL Privacy Enhancement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proposal to add enhanced privacy to EBCS UL transmitter.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UL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4368676"/>
            <a:ext cx="10361084" cy="1476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EBCS UL is used for data transmission from a non-AP STA to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Sensor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RFID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EBCS UL uses EBCS UL frame.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4434AFC-1F6B-5A69-BA87-5A0BCF084F27}"/>
              </a:ext>
            </a:extLst>
          </p:cNvPr>
          <p:cNvSpPr/>
          <p:nvPr/>
        </p:nvSpPr>
        <p:spPr bwMode="auto">
          <a:xfrm>
            <a:off x="3164219" y="1802486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8C31E1-A02B-5B0B-C1FA-193149E7E672}"/>
              </a:ext>
            </a:extLst>
          </p:cNvPr>
          <p:cNvSpPr/>
          <p:nvPr/>
        </p:nvSpPr>
        <p:spPr bwMode="auto">
          <a:xfrm>
            <a:off x="4678898" y="3507451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/>
              <a:t>STA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338CE1-230A-D252-CCF3-2D9CFA8EF2F9}"/>
              </a:ext>
            </a:extLst>
          </p:cNvPr>
          <p:cNvSpPr/>
          <p:nvPr/>
        </p:nvSpPr>
        <p:spPr bwMode="auto">
          <a:xfrm>
            <a:off x="7079473" y="1802486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パイ 10">
            <a:extLst>
              <a:ext uri="{FF2B5EF4-FFF2-40B4-BE49-F238E27FC236}">
                <a16:creationId xmlns:a16="http://schemas.microsoft.com/office/drawing/2014/main" id="{2FCBC9E1-7195-E4E2-36CC-1530A0EB0B15}"/>
              </a:ext>
            </a:extLst>
          </p:cNvPr>
          <p:cNvSpPr/>
          <p:nvPr/>
        </p:nvSpPr>
        <p:spPr>
          <a:xfrm flipV="1">
            <a:off x="3782589" y="2216437"/>
            <a:ext cx="2582028" cy="2582028"/>
          </a:xfrm>
          <a:prstGeom prst="pie">
            <a:avLst>
              <a:gd name="adj1" fmla="val 1403181"/>
              <a:gd name="adj2" fmla="val 9171208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15000">
                <a:srgbClr val="FFC00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46938E8-0C95-6209-3133-77B72613D3EE}"/>
              </a:ext>
            </a:extLst>
          </p:cNvPr>
          <p:cNvSpPr txBox="1"/>
          <p:nvPr/>
        </p:nvSpPr>
        <p:spPr>
          <a:xfrm>
            <a:off x="4517005" y="2569557"/>
            <a:ext cx="1113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UL frame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FE417-CE9A-4D5B-EC38-071E3DCC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UL frame</a:t>
            </a:r>
            <a:endParaRPr kumimoji="1" lang="ja-JP" altLang="en-US"/>
          </a:p>
        </p:txBody>
      </p:sp>
      <p:sp>
        <p:nvSpPr>
          <p:cNvPr id="24" name="コンテンツ プレースホルダー 23">
            <a:extLst>
              <a:ext uri="{FF2B5EF4-FFF2-40B4-BE49-F238E27FC236}">
                <a16:creationId xmlns:a16="http://schemas.microsoft.com/office/drawing/2014/main" id="{8E687857-0D72-3A0D-0626-5C476B4FE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12393"/>
            <a:ext cx="10361084" cy="21082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addition to sender MAC address, these fields have potential risk of third-party tracking.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Destination URI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HLP Payload Container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 Certificate Container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FF0269-E26F-3C87-F68B-85B1F45F9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CD0F0-6D82-7186-415B-663209973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49733E-3D8C-F604-6065-18EB753B3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EBF6DDF-6C42-C726-F5F3-21B928D56134}"/>
              </a:ext>
            </a:extLst>
          </p:cNvPr>
          <p:cNvGrpSpPr/>
          <p:nvPr/>
        </p:nvGrpSpPr>
        <p:grpSpPr>
          <a:xfrm>
            <a:off x="1907118" y="2079442"/>
            <a:ext cx="7772400" cy="952500"/>
            <a:chOff x="1907118" y="2079442"/>
            <a:chExt cx="7772400" cy="952500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6C0CD750-E766-C44C-814B-25F47F220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7118" y="2079442"/>
              <a:ext cx="7772400" cy="952500"/>
            </a:xfrm>
            <a:prstGeom prst="rect">
              <a:avLst/>
            </a:prstGeom>
          </p:spPr>
        </p:pic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DB1BB85-7E9D-2318-F3A5-0D4C87054FB3}"/>
                </a:ext>
              </a:extLst>
            </p:cNvPr>
            <p:cNvSpPr/>
            <p:nvPr/>
          </p:nvSpPr>
          <p:spPr bwMode="auto">
            <a:xfrm>
              <a:off x="4815402" y="2131407"/>
              <a:ext cx="2387966" cy="631528"/>
            </a:xfrm>
            <a:prstGeom prst="rect">
              <a:avLst/>
            </a:prstGeom>
            <a:solidFill>
              <a:srgbClr val="FF0000">
                <a:alpha val="29804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090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A3BC5-EAC6-8A70-DC6A-6861FE0D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Solution Proposal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F0795-AA65-AE44-7ED8-83BB4EA6F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749669"/>
            <a:ext cx="5275149" cy="44897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sz="1400" dirty="0"/>
              <a:t>AP distributes its own certificate by EBCS Info frame or Beacon frame.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altLang="ja-JP" sz="1200" dirty="0"/>
              <a:t>EBCS Info frame transmission is less frequent than Beacon frame.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400" dirty="0"/>
              <a:t>Non-AP STA verifies the AP’s cer</a:t>
            </a:r>
            <a:r>
              <a:rPr lang="en-US" altLang="ja-JP" sz="1400" dirty="0"/>
              <a:t>tificate by pre-installed CA’s public key.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400" dirty="0"/>
              <a:t>Non-AP STA encrypt the contents of EBCS UL frame.</a:t>
            </a:r>
          </a:p>
          <a:p>
            <a:pPr marL="514350" indent="-514350">
              <a:buFont typeface="+mj-lt"/>
              <a:buAutoNum type="arabicPeriod"/>
            </a:pPr>
            <a:endParaRPr lang="en-US" altLang="ja-JP" sz="1400" dirty="0"/>
          </a:p>
          <a:p>
            <a:pPr marL="514350" indent="-514350">
              <a:buFont typeface="+mj-lt"/>
              <a:buAutoNum type="arabicPeriod"/>
            </a:pPr>
            <a:endParaRPr lang="en-US" altLang="ja-JP" sz="14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1400" dirty="0"/>
          </a:p>
          <a:p>
            <a:pPr marL="514350" indent="-514350">
              <a:buFont typeface="+mj-lt"/>
              <a:buAutoNum type="arabicPeriod"/>
            </a:pPr>
            <a:endParaRPr lang="en-US" altLang="ja-JP" sz="1400" dirty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400" dirty="0"/>
              <a:t>Non-AP STA transmits the encrypted EBCS UL frame with randomized MAC address.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altLang="ja-JP" sz="1100" dirty="0"/>
              <a:t>Sender MAC address is not important for EBCS UL.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kumimoji="1" lang="en-US" altLang="ja-JP" sz="1100" dirty="0"/>
              <a:t>Non-AP STA may change </a:t>
            </a:r>
            <a:r>
              <a:rPr lang="en-US" altLang="ja-JP" sz="1100" dirty="0"/>
              <a:t>sender MAC address every EBCS UL frame transmission.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400" dirty="0"/>
              <a:t>AP decrypts EBCS UL frame by its own private key.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1400" dirty="0"/>
              <a:t>AP processes EBCS UL frame as in existing specification.</a:t>
            </a:r>
            <a:endParaRPr kumimoji="1" lang="en-US" altLang="ja-JP" sz="1400" dirty="0"/>
          </a:p>
          <a:p>
            <a:pPr marL="0" indent="0"/>
            <a:r>
              <a:rPr lang="en-US" altLang="ja-JP" sz="1400" dirty="0"/>
              <a:t>Note: This modification makes multiple AP reception unavailable.</a:t>
            </a:r>
            <a:endParaRPr kumimoji="1" lang="ja-JP" altLang="en-US" sz="14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E0A7E7-0313-39E6-A54A-D00F7C4772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36EF0-CE2E-FC71-36F4-E06BFF0A45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CD7E7B-C474-BE5E-720B-5A83E165C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B694072-6368-D575-188A-6A0532D05B25}"/>
              </a:ext>
            </a:extLst>
          </p:cNvPr>
          <p:cNvSpPr txBox="1"/>
          <p:nvPr/>
        </p:nvSpPr>
        <p:spPr>
          <a:xfrm>
            <a:off x="7720430" y="1830390"/>
            <a:ext cx="59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DA9D057-1BB5-210A-BFE5-E8144A2E90AD}"/>
              </a:ext>
            </a:extLst>
          </p:cNvPr>
          <p:cNvSpPr txBox="1"/>
          <p:nvPr/>
        </p:nvSpPr>
        <p:spPr>
          <a:xfrm>
            <a:off x="9762371" y="1645725"/>
            <a:ext cx="1113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16382DB-2667-DA38-D1E1-6CD28292CFFE}"/>
              </a:ext>
            </a:extLst>
          </p:cNvPr>
          <p:cNvCxnSpPr>
            <a:stCxn id="18" idx="2"/>
          </p:cNvCxnSpPr>
          <p:nvPr/>
        </p:nvCxnSpPr>
        <p:spPr bwMode="auto">
          <a:xfrm flipH="1">
            <a:off x="8017947" y="2230500"/>
            <a:ext cx="1" cy="368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7B8C2D8-5637-33EC-77CB-1C44FE28ABED}"/>
              </a:ext>
            </a:extLst>
          </p:cNvPr>
          <p:cNvCxnSpPr/>
          <p:nvPr/>
        </p:nvCxnSpPr>
        <p:spPr bwMode="auto">
          <a:xfrm flipH="1">
            <a:off x="10341127" y="2230499"/>
            <a:ext cx="1" cy="368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8BC7D15-B73A-74FD-7888-FD6E6ECA369C}"/>
              </a:ext>
            </a:extLst>
          </p:cNvPr>
          <p:cNvCxnSpPr/>
          <p:nvPr/>
        </p:nvCxnSpPr>
        <p:spPr bwMode="auto">
          <a:xfrm>
            <a:off x="8017947" y="2776092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4767636-DD3C-F304-C385-09D8D16C384A}"/>
              </a:ext>
            </a:extLst>
          </p:cNvPr>
          <p:cNvCxnSpPr>
            <a:cxnSpLocks/>
          </p:cNvCxnSpPr>
          <p:nvPr/>
        </p:nvCxnSpPr>
        <p:spPr bwMode="auto">
          <a:xfrm flipH="1">
            <a:off x="8040106" y="4428550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D50E6918-0BC0-CFDA-6439-FFDD181AB57D}"/>
              </a:ext>
            </a:extLst>
          </p:cNvPr>
          <p:cNvCxnSpPr>
            <a:cxnSpLocks/>
          </p:cNvCxnSpPr>
          <p:nvPr/>
        </p:nvCxnSpPr>
        <p:spPr bwMode="auto">
          <a:xfrm flipH="1">
            <a:off x="8040106" y="4692784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7D7029D-7488-581E-3D5B-347E278F717F}"/>
              </a:ext>
            </a:extLst>
          </p:cNvPr>
          <p:cNvSpPr txBox="1"/>
          <p:nvPr/>
        </p:nvSpPr>
        <p:spPr>
          <a:xfrm>
            <a:off x="8226402" y="2165265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AP’s certificate in EBCS Info frame or Beacon frame 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73A2A88-C428-3108-5B84-93A32B34F184}"/>
              </a:ext>
            </a:extLst>
          </p:cNvPr>
          <p:cNvSpPr txBox="1"/>
          <p:nvPr/>
        </p:nvSpPr>
        <p:spPr>
          <a:xfrm>
            <a:off x="10341127" y="3029010"/>
            <a:ext cx="1928427" cy="470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Verify AP’s certificate by CA’s public key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2E4044-6A27-42B7-CC34-DED004E48767}"/>
              </a:ext>
            </a:extLst>
          </p:cNvPr>
          <p:cNvSpPr txBox="1"/>
          <p:nvPr/>
        </p:nvSpPr>
        <p:spPr>
          <a:xfrm>
            <a:off x="10335991" y="3567015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 contents of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UL frame by AP’s public key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8BD1EA8-C006-7AB6-6570-7ECC41816694}"/>
              </a:ext>
            </a:extLst>
          </p:cNvPr>
          <p:cNvSpPr txBox="1"/>
          <p:nvPr/>
        </p:nvSpPr>
        <p:spPr>
          <a:xfrm>
            <a:off x="8212756" y="3806276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Encrypted EBCS UL frame with randomized MAC address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1A3E9DC5-3F8F-5F73-A61F-20568541E403}"/>
              </a:ext>
            </a:extLst>
          </p:cNvPr>
          <p:cNvSpPr/>
          <p:nvPr/>
        </p:nvSpPr>
        <p:spPr bwMode="auto">
          <a:xfrm>
            <a:off x="9141439" y="4822458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円/楕円 32">
            <a:extLst>
              <a:ext uri="{FF2B5EF4-FFF2-40B4-BE49-F238E27FC236}">
                <a16:creationId xmlns:a16="http://schemas.microsoft.com/office/drawing/2014/main" id="{D748E981-2F9B-AA03-331F-18CFF14B52A1}"/>
              </a:ext>
            </a:extLst>
          </p:cNvPr>
          <p:cNvSpPr/>
          <p:nvPr/>
        </p:nvSpPr>
        <p:spPr bwMode="auto">
          <a:xfrm>
            <a:off x="9141439" y="4964182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>
            <a:extLst>
              <a:ext uri="{FF2B5EF4-FFF2-40B4-BE49-F238E27FC236}">
                <a16:creationId xmlns:a16="http://schemas.microsoft.com/office/drawing/2014/main" id="{B955F307-A849-535A-FE44-3A8E1F35CF16}"/>
              </a:ext>
            </a:extLst>
          </p:cNvPr>
          <p:cNvSpPr/>
          <p:nvPr/>
        </p:nvSpPr>
        <p:spPr bwMode="auto">
          <a:xfrm>
            <a:off x="9141439" y="5105906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1C885287-6EB1-D1A3-8587-C6BDA9D4C25F}"/>
              </a:ext>
            </a:extLst>
          </p:cNvPr>
          <p:cNvGrpSpPr/>
          <p:nvPr/>
        </p:nvGrpSpPr>
        <p:grpSpPr>
          <a:xfrm>
            <a:off x="719315" y="3468465"/>
            <a:ext cx="5805872" cy="843430"/>
            <a:chOff x="860557" y="3194254"/>
            <a:chExt cx="5805872" cy="843430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10F7F2D2-6139-1C80-B6FA-71892E71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b="18947"/>
            <a:stretch/>
          </p:blipFill>
          <p:spPr>
            <a:xfrm>
              <a:off x="860557" y="3460985"/>
              <a:ext cx="5805872" cy="576699"/>
            </a:xfrm>
            <a:prstGeom prst="rect">
              <a:avLst/>
            </a:prstGeom>
          </p:spPr>
        </p:pic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AED3D4A-C9FD-4D82-8E18-46C23ADBAB19}"/>
                </a:ext>
              </a:extLst>
            </p:cNvPr>
            <p:cNvSpPr/>
            <p:nvPr/>
          </p:nvSpPr>
          <p:spPr bwMode="auto">
            <a:xfrm>
              <a:off x="3033004" y="3499802"/>
              <a:ext cx="3585258" cy="471742"/>
            </a:xfrm>
            <a:prstGeom prst="rect">
              <a:avLst/>
            </a:prstGeom>
            <a:solidFill>
              <a:srgbClr val="FF0000">
                <a:alpha val="29804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E261304-D28D-6FF0-BCAE-44B587AC3D33}"/>
                </a:ext>
              </a:extLst>
            </p:cNvPr>
            <p:cNvSpPr txBox="1"/>
            <p:nvPr/>
          </p:nvSpPr>
          <p:spPr>
            <a:xfrm>
              <a:off x="4471450" y="3194254"/>
              <a:ext cx="7083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Encrypt</a:t>
              </a:r>
              <a:endParaRPr kumimoji="1" lang="ja-JP" alt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AF731C0-AA64-C935-E1DB-9BE6EBE50F97}"/>
              </a:ext>
            </a:extLst>
          </p:cNvPr>
          <p:cNvSpPr txBox="1"/>
          <p:nvPr/>
        </p:nvSpPr>
        <p:spPr>
          <a:xfrm>
            <a:off x="6237719" y="4351666"/>
            <a:ext cx="192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Decrypt EBCS UL frame by AP’s private key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9C9F0EC-9D0B-4C33-6631-918BB708B456}"/>
              </a:ext>
            </a:extLst>
          </p:cNvPr>
          <p:cNvSpPr txBox="1"/>
          <p:nvPr/>
        </p:nvSpPr>
        <p:spPr>
          <a:xfrm>
            <a:off x="6237718" y="4860205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EBCS UL frame as in existing specification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4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9CC5-B0E5-370E-772C-45FA7B98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79F71-4BA5-29AD-289B-BD936054C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add the EBCS UL enhanced privacy to </a:t>
            </a:r>
            <a:r>
              <a:rPr kumimoji="1" lang="en-US" altLang="ja-JP" dirty="0" err="1"/>
              <a:t>TGbi</a:t>
            </a:r>
            <a:r>
              <a:rPr kumimoji="1" lang="en-US" altLang="ja-JP" dirty="0"/>
              <a:t> draft?</a:t>
            </a:r>
          </a:p>
          <a:p>
            <a:endParaRPr lang="en-US" altLang="ja-JP" dirty="0"/>
          </a:p>
          <a:p>
            <a:r>
              <a:rPr kumimoji="1" lang="en-US" altLang="ja-JP" dirty="0"/>
              <a:t>Yes:</a:t>
            </a:r>
          </a:p>
          <a:p>
            <a:r>
              <a:rPr lang="en-US" altLang="ja-JP" dirty="0"/>
              <a:t>No:</a:t>
            </a:r>
          </a:p>
          <a:p>
            <a:r>
              <a:rPr kumimoji="1" lang="en-US" altLang="ja-JP" dirty="0"/>
              <a:t>Abstain: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E236D-DA13-13AA-C5D8-018E5B0A3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1A18D-780B-7567-71FA-EF1639E50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5B65FD9-A0A4-CD72-232E-481258A58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95229</TotalTime>
  <Words>395</Words>
  <Application>Microsoft Macintosh PowerPoint</Application>
  <PresentationFormat>ワイド画面</PresentationFormat>
  <Paragraphs>87</Paragraphs>
  <Slides>6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Times New Roman</vt:lpstr>
      <vt:lpstr>Office テーマ</vt:lpstr>
      <vt:lpstr>文書</vt:lpstr>
      <vt:lpstr>EBCS UL Privacy Enhancement</vt:lpstr>
      <vt:lpstr>Abstract</vt:lpstr>
      <vt:lpstr>EBCS UL</vt:lpstr>
      <vt:lpstr>EBCS UL frame</vt:lpstr>
      <vt:lpstr>Solution Proposal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209</cp:revision>
  <cp:lastPrinted>1601-01-01T00:00:00Z</cp:lastPrinted>
  <dcterms:created xsi:type="dcterms:W3CDTF">2019-03-11T15:18:40Z</dcterms:created>
  <dcterms:modified xsi:type="dcterms:W3CDTF">2025-05-11T04:30:45Z</dcterms:modified>
</cp:coreProperties>
</file>