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82" r:id="rId4"/>
    <p:sldId id="285" r:id="rId5"/>
    <p:sldId id="286" r:id="rId6"/>
    <p:sldId id="288" r:id="rId7"/>
    <p:sldId id="287" r:id="rId8"/>
    <p:sldId id="258" r:id="rId9"/>
    <p:sldId id="264" r:id="rId10"/>
    <p:sldId id="281"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이광호" initials="" lastIdx="20" clrIdx="0">
    <p:extLst>
      <p:ext uri="{19B8F6BF-5375-455C-9EA6-DF929625EA0E}">
        <p15:presenceInfo xmlns:p15="http://schemas.microsoft.com/office/powerpoint/2012/main" userId="S::1978065@office.ut.ac.kr::a75b2822-602c-46bc-8654-0729d48d0e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157" autoAdjust="0"/>
    <p:restoredTop sz="90012" autoAdjust="0"/>
  </p:normalViewPr>
  <p:slideViewPr>
    <p:cSldViewPr>
      <p:cViewPr varScale="1">
        <p:scale>
          <a:sx n="92" d="100"/>
          <a:sy n="92" d="100"/>
        </p:scale>
        <p:origin x="303" y="4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802.11-25/0019r0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802.11-25/0019r0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802.11-25/0019r0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714C5F8-717F-CAA0-E258-B2BE7494B103}"/>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F20C3960-80DD-BCA2-CE1E-16CB0CBE4F74}"/>
              </a:ext>
            </a:extLst>
          </p:cNvPr>
          <p:cNvSpPr>
            <a:spLocks noGrp="1" noChangeArrowheads="1"/>
          </p:cNvSpPr>
          <p:nvPr>
            <p:ph type="hdr"/>
          </p:nvPr>
        </p:nvSpPr>
        <p:spPr>
          <a:ln/>
        </p:spPr>
        <p:txBody>
          <a:bodyPr/>
          <a:lstStyle/>
          <a:p>
            <a:r>
              <a:rPr lang="en-US"/>
              <a:t>doc.: IEEE 802.11-25/0019r0</a:t>
            </a:r>
          </a:p>
        </p:txBody>
      </p:sp>
      <p:sp>
        <p:nvSpPr>
          <p:cNvPr id="5" name="Rectangle 3">
            <a:extLst>
              <a:ext uri="{FF2B5EF4-FFF2-40B4-BE49-F238E27FC236}">
                <a16:creationId xmlns:a16="http://schemas.microsoft.com/office/drawing/2014/main" id="{21B34706-D2EC-3D2B-24B2-15EAD9E324EF}"/>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E838ACA2-98B1-8683-67D7-8D98B27E6108}"/>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04D56930-727E-7D6B-5544-FC71A5B5CFA2}"/>
              </a:ext>
            </a:extLst>
          </p:cNvPr>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a:extLst>
              <a:ext uri="{FF2B5EF4-FFF2-40B4-BE49-F238E27FC236}">
                <a16:creationId xmlns:a16="http://schemas.microsoft.com/office/drawing/2014/main" id="{3ACF79D5-3E78-D3F9-8BAC-574C6EF8B93B}"/>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199CC881-12F7-488A-C15A-B345B0108E08}"/>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44880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802.11-25/0019r0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802.11-25/0019r0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37004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7FA50BA9-9D93-E039-C930-B2E52E2829C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B21E8C10-E715-062B-79C2-75A6486091FF}"/>
              </a:ext>
            </a:extLst>
          </p:cNvPr>
          <p:cNvSpPr>
            <a:spLocks noGrp="1" noChangeArrowheads="1"/>
          </p:cNvSpPr>
          <p:nvPr>
            <p:ph type="hdr"/>
          </p:nvPr>
        </p:nvSpPr>
        <p:spPr>
          <a:ln/>
        </p:spPr>
        <p:txBody>
          <a:bodyPr/>
          <a:lstStyle/>
          <a:p>
            <a:r>
              <a:rPr lang="en-US"/>
              <a:t>doc.: IEEE 802.11-25/0019r0</a:t>
            </a:r>
          </a:p>
        </p:txBody>
      </p:sp>
      <p:sp>
        <p:nvSpPr>
          <p:cNvPr id="5" name="Rectangle 3">
            <a:extLst>
              <a:ext uri="{FF2B5EF4-FFF2-40B4-BE49-F238E27FC236}">
                <a16:creationId xmlns:a16="http://schemas.microsoft.com/office/drawing/2014/main" id="{E1FC627F-D29E-550E-BC85-9D5B5DFDD058}"/>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D1ED90B1-3D11-7A5C-3A1D-F0D98B2C90B1}"/>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6B06DAE3-B086-6159-9454-03DAD0C4BAEC}"/>
              </a:ext>
            </a:extLst>
          </p:cNvPr>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a:extLst>
              <a:ext uri="{FF2B5EF4-FFF2-40B4-BE49-F238E27FC236}">
                <a16:creationId xmlns:a16="http://schemas.microsoft.com/office/drawing/2014/main" id="{A4A9C3AD-8D42-40D4-6BF4-F5B4CF26F813}"/>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E245609A-7B8B-821B-33D5-2E927B5153F0}"/>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42403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80D6497B-A4D1-8FE0-9CB8-EC0E738ED3F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EDED2B8-84A3-C3B4-0ECA-4D6256E5C5A1}"/>
              </a:ext>
            </a:extLst>
          </p:cNvPr>
          <p:cNvSpPr>
            <a:spLocks noGrp="1" noChangeArrowheads="1"/>
          </p:cNvSpPr>
          <p:nvPr>
            <p:ph type="hdr"/>
          </p:nvPr>
        </p:nvSpPr>
        <p:spPr>
          <a:ln/>
        </p:spPr>
        <p:txBody>
          <a:bodyPr/>
          <a:lstStyle/>
          <a:p>
            <a:r>
              <a:rPr lang="en-US"/>
              <a:t>doc.: IEEE 802.11-25/0019r0</a:t>
            </a:r>
          </a:p>
        </p:txBody>
      </p:sp>
      <p:sp>
        <p:nvSpPr>
          <p:cNvPr id="5" name="Rectangle 3">
            <a:extLst>
              <a:ext uri="{FF2B5EF4-FFF2-40B4-BE49-F238E27FC236}">
                <a16:creationId xmlns:a16="http://schemas.microsoft.com/office/drawing/2014/main" id="{7679BB47-DB67-122A-B442-3130BBB73537}"/>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5834CA6-2E3C-DDB0-8C00-13C1A53A2670}"/>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37C30B94-32C0-9696-2A51-8160B33005ED}"/>
              </a:ext>
            </a:extLst>
          </p:cNvPr>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a:extLst>
              <a:ext uri="{FF2B5EF4-FFF2-40B4-BE49-F238E27FC236}">
                <a16:creationId xmlns:a16="http://schemas.microsoft.com/office/drawing/2014/main" id="{BEE6A08F-D63D-0A7C-BCDC-7EF3A774E51E}"/>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BAF5C850-671B-CB37-B45F-45E420A87D77}"/>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1266616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802.11-25/0019r0</a:t>
            </a:r>
          </a:p>
        </p:txBody>
      </p:sp>
      <p:sp>
        <p:nvSpPr>
          <p:cNvPr id="5" name="Rectangle 3"/>
          <p:cNvSpPr>
            <a:spLocks noGrp="1" noChangeArrowheads="1"/>
          </p:cNvSpPr>
          <p:nvPr>
            <p:ph type="dt"/>
          </p:nvPr>
        </p:nvSpPr>
        <p:spPr>
          <a:ln/>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Month Year</a:t>
            </a:r>
          </a:p>
        </p:txBody>
      </p:sp>
      <p:sp>
        <p:nvSpPr>
          <p:cNvPr id="6" name="Rectangle 6"/>
          <p:cNvSpPr>
            <a:spLocks noGrp="1" noChangeArrowheads="1"/>
          </p:cNvSpPr>
          <p:nvPr>
            <p:ph type="ft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John Doe, Some Company</a:t>
            </a:r>
          </a:p>
        </p:txBody>
      </p:sp>
      <p:sp>
        <p:nvSpPr>
          <p:cNvPr id="7" name="Rectangle 7"/>
          <p:cNvSpPr>
            <a:spLocks noGrp="1" noChangeArrowheads="1"/>
          </p:cNvSpPr>
          <p:nvPr>
            <p:ph type="sldNum"/>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CA5AFF69-4AEE-4693-9CD6-98E2EBC076EC}" type="slidenum">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GB"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2659233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AEDCDFE-1CE0-70CF-F57F-62F9018C8F27}"/>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DE68A0D-4CF2-9E97-7986-D8B08B3D08A1}"/>
              </a:ext>
            </a:extLst>
          </p:cNvPr>
          <p:cNvSpPr>
            <a:spLocks noGrp="1" noChangeArrowheads="1"/>
          </p:cNvSpPr>
          <p:nvPr>
            <p:ph type="hdr"/>
          </p:nvPr>
        </p:nvSpPr>
        <p:spPr>
          <a:ln/>
        </p:spPr>
        <p:txBody>
          <a:bodyPr/>
          <a:lstStyle/>
          <a:p>
            <a:r>
              <a:rPr lang="en-US"/>
              <a:t>doc.: IEEE 802.11-25/0019r0</a:t>
            </a:r>
          </a:p>
        </p:txBody>
      </p:sp>
      <p:sp>
        <p:nvSpPr>
          <p:cNvPr id="5" name="Rectangle 3">
            <a:extLst>
              <a:ext uri="{FF2B5EF4-FFF2-40B4-BE49-F238E27FC236}">
                <a16:creationId xmlns:a16="http://schemas.microsoft.com/office/drawing/2014/main" id="{CD4BD144-3070-9BB0-3E74-AE5805AC9B2A}"/>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ED1F99F3-2436-C34D-6E5E-5689F0D7A4A3}"/>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901DE7D1-1A4A-1D4C-E412-64567FE0419A}"/>
              </a:ext>
            </a:extLst>
          </p:cNvPr>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a:extLst>
              <a:ext uri="{FF2B5EF4-FFF2-40B4-BE49-F238E27FC236}">
                <a16:creationId xmlns:a16="http://schemas.microsoft.com/office/drawing/2014/main" id="{9544D5D7-E595-75F0-792D-B3CD915E2BBE}"/>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B9ADE10F-9A13-D9B2-B278-3A1D0D4B09A2}"/>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714713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802.11-25/0019r0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8</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802.11-25/0019r0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ko-KR" altLang="en-US"/>
              <a:t>마스터 제목 스타일 편집</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클릭하여 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a:t>September 2025</a:t>
            </a:r>
            <a:endParaRPr lang="en-GB" dirty="0"/>
          </a:p>
        </p:txBody>
      </p:sp>
      <p:sp>
        <p:nvSpPr>
          <p:cNvPr id="5" name="Footer Placeholder 4"/>
          <p:cNvSpPr>
            <a:spLocks noGrp="1"/>
          </p:cNvSpPr>
          <p:nvPr>
            <p:ph type="ftr" idx="11"/>
          </p:nvPr>
        </p:nvSpPr>
        <p:spPr/>
        <p:txBody>
          <a:bodyPr/>
          <a:lstStyle>
            <a:lvl1pPr>
              <a:defRPr/>
            </a:lvl1pPr>
          </a:lstStyle>
          <a:p>
            <a:r>
              <a:rPr lang="en-GB"/>
              <a:t>Gwangho Lee, KNUT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idx="1"/>
          </p:nvPr>
        </p:nvSpPr>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Gwangho Lee, KNUT</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a:t>September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편집하려면 클릭</a:t>
            </a:r>
          </a:p>
        </p:txBody>
      </p:sp>
      <p:sp>
        <p:nvSpPr>
          <p:cNvPr id="4" name="Date Placeholder 3"/>
          <p:cNvSpPr>
            <a:spLocks noGrp="1"/>
          </p:cNvSpPr>
          <p:nvPr>
            <p:ph type="dt" idx="10"/>
          </p:nvPr>
        </p:nvSpPr>
        <p:spPr/>
        <p:txBody>
          <a:bodyPr/>
          <a:lstStyle>
            <a:lvl1pPr>
              <a:defRPr/>
            </a:lvl1pPr>
          </a:lstStyle>
          <a:p>
            <a:r>
              <a:rPr lang="en-US" altLang="ko-KR"/>
              <a:t>September 2025</a:t>
            </a:r>
            <a:endParaRPr lang="en-GB"/>
          </a:p>
        </p:txBody>
      </p:sp>
      <p:sp>
        <p:nvSpPr>
          <p:cNvPr id="5" name="Footer Placeholder 4"/>
          <p:cNvSpPr>
            <a:spLocks noGrp="1"/>
          </p:cNvSpPr>
          <p:nvPr>
            <p:ph type="ftr" idx="11"/>
          </p:nvPr>
        </p:nvSpPr>
        <p:spPr/>
        <p:txBody>
          <a:bodyPr/>
          <a:lstStyle>
            <a:lvl1pPr>
              <a:defRPr/>
            </a:lvl1pPr>
          </a:lstStyle>
          <a:p>
            <a:r>
              <a:rPr lang="en-GB"/>
              <a:t>Gwangho Lee, KNUT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Date Placeholder 4"/>
          <p:cNvSpPr>
            <a:spLocks noGrp="1"/>
          </p:cNvSpPr>
          <p:nvPr>
            <p:ph type="dt" idx="10"/>
          </p:nvPr>
        </p:nvSpPr>
        <p:spPr/>
        <p:txBody>
          <a:bodyPr/>
          <a:lstStyle>
            <a:lvl1pPr>
              <a:defRPr/>
            </a:lvl1pPr>
          </a:lstStyle>
          <a:p>
            <a:r>
              <a:rPr lang="en-US" altLang="ko-KR"/>
              <a:t>September 2025</a:t>
            </a:r>
            <a:endParaRPr lang="en-GB"/>
          </a:p>
        </p:txBody>
      </p:sp>
      <p:sp>
        <p:nvSpPr>
          <p:cNvPr id="6" name="Footer Placeholder 5"/>
          <p:cNvSpPr>
            <a:spLocks noGrp="1"/>
          </p:cNvSpPr>
          <p:nvPr>
            <p:ph type="ftr" idx="11"/>
          </p:nvPr>
        </p:nvSpPr>
        <p:spPr/>
        <p:txBody>
          <a:bodyPr/>
          <a:lstStyle>
            <a:lvl1pPr>
              <a:defRPr/>
            </a:lvl1pPr>
          </a:lstStyle>
          <a:p>
            <a:r>
              <a:rPr lang="en-GB"/>
              <a:t>Gwangho Lee, KNUT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ko-KR" altLang="en-US"/>
              <a:t>마스터 제목 스타일 편집</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7" name="Date Placeholder 6"/>
          <p:cNvSpPr>
            <a:spLocks noGrp="1"/>
          </p:cNvSpPr>
          <p:nvPr>
            <p:ph type="dt" idx="10"/>
          </p:nvPr>
        </p:nvSpPr>
        <p:spPr/>
        <p:txBody>
          <a:bodyPr/>
          <a:lstStyle>
            <a:lvl1pPr>
              <a:defRPr/>
            </a:lvl1pPr>
          </a:lstStyle>
          <a:p>
            <a:r>
              <a:rPr lang="en-US" altLang="ko-KR"/>
              <a:t>September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Gwangho Lee, KNUT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ltLang="ko-KR"/>
              <a:t>September 2025</a:t>
            </a:r>
            <a:endParaRPr lang="en-GB"/>
          </a:p>
        </p:txBody>
      </p:sp>
      <p:sp>
        <p:nvSpPr>
          <p:cNvPr id="4" name="Footer Placeholder 3"/>
          <p:cNvSpPr>
            <a:spLocks noGrp="1"/>
          </p:cNvSpPr>
          <p:nvPr>
            <p:ph type="ftr" idx="11"/>
          </p:nvPr>
        </p:nvSpPr>
        <p:spPr/>
        <p:txBody>
          <a:bodyPr/>
          <a:lstStyle>
            <a:lvl1pPr>
              <a:defRPr/>
            </a:lvl1pPr>
          </a:lstStyle>
          <a:p>
            <a:r>
              <a:rPr lang="en-GB"/>
              <a:t>Gwangho Lee, KNUT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a:t>September 2025</a:t>
            </a:r>
            <a:endParaRPr lang="en-GB"/>
          </a:p>
        </p:txBody>
      </p:sp>
      <p:sp>
        <p:nvSpPr>
          <p:cNvPr id="3" name="Footer Placeholder 2"/>
          <p:cNvSpPr>
            <a:spLocks noGrp="1"/>
          </p:cNvSpPr>
          <p:nvPr>
            <p:ph type="ftr" idx="11"/>
          </p:nvPr>
        </p:nvSpPr>
        <p:spPr/>
        <p:txBody>
          <a:bodyPr/>
          <a:lstStyle>
            <a:lvl1pPr>
              <a:defRPr/>
            </a:lvl1pPr>
          </a:lstStyle>
          <a:p>
            <a:r>
              <a:rPr lang="en-GB"/>
              <a:t>Gwangho Lee, KNUT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ltLang="ko-KR"/>
              <a:t>September 2025</a:t>
            </a:r>
            <a:endParaRPr lang="en-GB"/>
          </a:p>
        </p:txBody>
      </p:sp>
      <p:sp>
        <p:nvSpPr>
          <p:cNvPr id="5" name="Footer Placeholder 4"/>
          <p:cNvSpPr>
            <a:spLocks noGrp="1"/>
          </p:cNvSpPr>
          <p:nvPr>
            <p:ph type="ftr" idx="11"/>
          </p:nvPr>
        </p:nvSpPr>
        <p:spPr/>
        <p:txBody>
          <a:bodyPr/>
          <a:lstStyle>
            <a:lvl1pPr>
              <a:defRPr/>
            </a:lvl1pPr>
          </a:lstStyle>
          <a:p>
            <a:r>
              <a:rPr lang="en-GB"/>
              <a:t>Gwangho Lee, KNUT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ltLang="ko-KR"/>
              <a:t>September 2025</a:t>
            </a:r>
            <a:endParaRPr lang="en-GB"/>
          </a:p>
        </p:txBody>
      </p:sp>
      <p:sp>
        <p:nvSpPr>
          <p:cNvPr id="5" name="Footer Placeholder 4"/>
          <p:cNvSpPr>
            <a:spLocks noGrp="1"/>
          </p:cNvSpPr>
          <p:nvPr>
            <p:ph type="ftr" idx="11"/>
          </p:nvPr>
        </p:nvSpPr>
        <p:spPr/>
        <p:txBody>
          <a:bodyPr/>
          <a:lstStyle>
            <a:lvl1pPr>
              <a:defRPr/>
            </a:lvl1pPr>
          </a:lstStyle>
          <a:p>
            <a:r>
              <a:rPr lang="en-GB"/>
              <a:t>Gwangho Lee, KNUT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a:t>September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Gwangho Lee, KNUT</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802.11-25/0887r2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latin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ko-KR" dirty="0"/>
              <a:t>CCA Issue in NPCA Operation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2025-09-12</a:t>
            </a:r>
          </a:p>
        </p:txBody>
      </p:sp>
      <p:sp>
        <p:nvSpPr>
          <p:cNvPr id="6" name="Date Placeholder 3"/>
          <p:cNvSpPr>
            <a:spLocks noGrp="1"/>
          </p:cNvSpPr>
          <p:nvPr>
            <p:ph type="dt" idx="10"/>
          </p:nvPr>
        </p:nvSpPr>
        <p:spPr/>
        <p:txBody>
          <a:bodyPr/>
          <a:lstStyle/>
          <a:p>
            <a:r>
              <a:rPr lang="en-US" altLang="ko-KR"/>
              <a:t>September 2025</a:t>
            </a:r>
            <a:endParaRPr lang="en-GB" dirty="0"/>
          </a:p>
        </p:txBody>
      </p:sp>
      <p:sp>
        <p:nvSpPr>
          <p:cNvPr id="7" name="Footer Placeholder 4"/>
          <p:cNvSpPr>
            <a:spLocks noGrp="1"/>
          </p:cNvSpPr>
          <p:nvPr>
            <p:ph type="ftr" idx="11"/>
          </p:nvPr>
        </p:nvSpPr>
        <p:spPr/>
        <p:txBody>
          <a:bodyPr/>
          <a:lstStyle/>
          <a:p>
            <a:r>
              <a:rPr lang="en-GB"/>
              <a:t>Gwangho Lee, KNUT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07738953"/>
              </p:ext>
            </p:extLst>
          </p:nvPr>
        </p:nvGraphicFramePr>
        <p:xfrm>
          <a:off x="992188" y="2416175"/>
          <a:ext cx="10271125" cy="2498725"/>
        </p:xfrm>
        <a:graphic>
          <a:graphicData uri="http://schemas.openxmlformats.org/presentationml/2006/ole">
            <mc:AlternateContent xmlns:mc="http://schemas.openxmlformats.org/markup-compatibility/2006">
              <mc:Choice xmlns:v="urn:schemas-microsoft-com:vml" Requires="v">
                <p:oleObj name="Document" r:id="rId3" imgW="10439485" imgH="2546686" progId="Word.Document.8">
                  <p:embed/>
                </p:oleObj>
              </mc:Choice>
              <mc:Fallback>
                <p:oleObj name="Document" r:id="rId3" imgW="10439485" imgH="2546686" progId="Word.Document.8">
                  <p:embed/>
                  <p:pic>
                    <p:nvPicPr>
                      <p:cNvPr id="0" name="Picture 3"/>
                      <p:cNvPicPr>
                        <a:picLocks noChangeAspect="1" noChangeArrowheads="1"/>
                      </p:cNvPicPr>
                      <p:nvPr/>
                    </p:nvPicPr>
                    <p:blipFill>
                      <a:blip r:embed="rId4"/>
                      <a:srcRect/>
                      <a:stretch>
                        <a:fillRect/>
                      </a:stretch>
                    </p:blipFill>
                    <p:spPr bwMode="auto">
                      <a:xfrm>
                        <a:off x="992188" y="2416175"/>
                        <a:ext cx="10271125" cy="24987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AE57DE-6BAD-DC52-5CAB-3802155F8777}"/>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79F5BA6E-33FC-BBCC-2007-571BEA0FFAA8}"/>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a:t>
            </a:r>
          </a:p>
        </p:txBody>
      </p:sp>
      <p:sp>
        <p:nvSpPr>
          <p:cNvPr id="2" name="Content Placeholder 1">
            <a:extLst>
              <a:ext uri="{FF2B5EF4-FFF2-40B4-BE49-F238E27FC236}">
                <a16:creationId xmlns:a16="http://schemas.microsoft.com/office/drawing/2014/main" id="{F34FC4E4-A075-80AD-D582-6CB99F7DED83}"/>
              </a:ext>
            </a:extLst>
          </p:cNvPr>
          <p:cNvSpPr>
            <a:spLocks noGrp="1"/>
          </p:cNvSpPr>
          <p:nvPr>
            <p:ph idx="1"/>
          </p:nvPr>
        </p:nvSpPr>
        <p:spPr/>
        <p:txBody>
          <a:bodyPr/>
          <a:lstStyle/>
          <a:p>
            <a:pPr latinLnBrk="0">
              <a:buFont typeface="Times New Roman" pitchFamily="16" charset="0"/>
              <a:buChar char="•"/>
            </a:pPr>
            <a:r>
              <a:rPr lang="en-US" altLang="ko-KR" dirty="0"/>
              <a:t>SP: Do you agree to the following text?</a:t>
            </a:r>
          </a:p>
          <a:p>
            <a:pPr lvl="1" latinLnBrk="0">
              <a:buFont typeface="Times New Roman" pitchFamily="16" charset="0"/>
              <a:buChar char="•"/>
            </a:pPr>
            <a:r>
              <a:rPr lang="en-US" altLang="ko-KR" dirty="0"/>
              <a:t>When an NPCA STA decides to transition to NPCA primary channel, the MAC of the NPCA STA shall issue PHY-</a:t>
            </a:r>
            <a:r>
              <a:rPr lang="en-US" altLang="ko-KR" dirty="0" err="1"/>
              <a:t>CCARESET.request</a:t>
            </a:r>
            <a:r>
              <a:rPr lang="en-US" altLang="ko-KR" dirty="0"/>
              <a:t> primitive to the PHY to clear the previous CCA state and initiate new CCA evaluation cycle on the NPCA primary channel.</a:t>
            </a:r>
          </a:p>
          <a:p>
            <a:pPr lvl="1" latinLnBrk="0">
              <a:buFont typeface="Times New Roman" pitchFamily="16" charset="0"/>
              <a:buChar char="•"/>
            </a:pPr>
            <a:endParaRPr lang="en-US" altLang="ko-KR" dirty="0"/>
          </a:p>
          <a:p>
            <a:pPr marL="0" indent="0" latinLnBrk="0"/>
            <a:r>
              <a:rPr lang="en-US" altLang="ko-KR" dirty="0"/>
              <a:t>		Y / N / A</a:t>
            </a:r>
          </a:p>
          <a:p>
            <a:endParaRPr lang="en-GB" altLang="ko-KR" dirty="0"/>
          </a:p>
        </p:txBody>
      </p:sp>
      <p:sp>
        <p:nvSpPr>
          <p:cNvPr id="6" name="Slide Number Placeholder 5">
            <a:extLst>
              <a:ext uri="{FF2B5EF4-FFF2-40B4-BE49-F238E27FC236}">
                <a16:creationId xmlns:a16="http://schemas.microsoft.com/office/drawing/2014/main" id="{F9D3ED0D-75D3-07A1-5447-69AB284F6BD2}"/>
              </a:ext>
            </a:extLst>
          </p:cNvPr>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a:extLst>
              <a:ext uri="{FF2B5EF4-FFF2-40B4-BE49-F238E27FC236}">
                <a16:creationId xmlns:a16="http://schemas.microsoft.com/office/drawing/2014/main" id="{B45AE634-A014-D71D-C298-9BFA85A26C84}"/>
              </a:ext>
            </a:extLst>
          </p:cNvPr>
          <p:cNvSpPr>
            <a:spLocks noGrp="1"/>
          </p:cNvSpPr>
          <p:nvPr>
            <p:ph type="ftr" idx="14"/>
          </p:nvPr>
        </p:nvSpPr>
        <p:spPr/>
        <p:txBody>
          <a:bodyPr/>
          <a:lstStyle/>
          <a:p>
            <a:r>
              <a:rPr lang="en-GB"/>
              <a:t>Gwangho Lee, KNUT</a:t>
            </a:r>
            <a:endParaRPr lang="en-GB" dirty="0"/>
          </a:p>
        </p:txBody>
      </p:sp>
      <p:sp>
        <p:nvSpPr>
          <p:cNvPr id="4" name="Date Placeholder 3">
            <a:extLst>
              <a:ext uri="{FF2B5EF4-FFF2-40B4-BE49-F238E27FC236}">
                <a16:creationId xmlns:a16="http://schemas.microsoft.com/office/drawing/2014/main" id="{6748828A-1A8B-F5DF-6BDC-4E6EA6A4DFEE}"/>
              </a:ext>
            </a:extLst>
          </p:cNvPr>
          <p:cNvSpPr>
            <a:spLocks noGrp="1"/>
          </p:cNvSpPr>
          <p:nvPr>
            <p:ph type="dt" idx="15"/>
          </p:nvPr>
        </p:nvSpPr>
        <p:spPr/>
        <p:txBody>
          <a:bodyPr/>
          <a:lstStyle/>
          <a:p>
            <a:r>
              <a:rPr lang="en-US" altLang="ko-KR"/>
              <a:t>September 2025</a:t>
            </a:r>
            <a:endParaRPr lang="en-GB"/>
          </a:p>
        </p:txBody>
      </p:sp>
    </p:spTree>
    <p:extLst>
      <p:ext uri="{BB962C8B-B14F-4D97-AF65-F5344CB8AC3E}">
        <p14:creationId xmlns:p14="http://schemas.microsoft.com/office/powerpoint/2010/main" val="7826606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Introduction</a:t>
            </a:r>
            <a:endParaRPr lang="en-GB" dirty="0"/>
          </a:p>
        </p:txBody>
      </p:sp>
      <p:sp>
        <p:nvSpPr>
          <p:cNvPr id="4098" name="Rectangle 2"/>
          <p:cNvSpPr>
            <a:spLocks noGrp="1" noChangeArrowheads="1"/>
          </p:cNvSpPr>
          <p:nvPr>
            <p:ph idx="1"/>
          </p:nvPr>
        </p:nvSpPr>
        <p:spPr>
          <a:xfrm>
            <a:off x="914401" y="1700808"/>
            <a:ext cx="10361084" cy="4680520"/>
          </a:xfrm>
          <a:ln/>
        </p:spPr>
        <p:txBody>
          <a:bodyPr/>
          <a:lstStyle/>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In </a:t>
            </a:r>
            <a:r>
              <a:rPr lang="en-US" altLang="ko-KR" sz="1800" dirty="0" err="1"/>
              <a:t>TGbn</a:t>
            </a:r>
            <a:r>
              <a:rPr lang="en-US" altLang="ko-KR" sz="1800" dirty="0"/>
              <a:t> [1], NPCA operation is introduced to enhance reliability under dense OBSS environments.</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In NPCA operation, a NPCA</a:t>
            </a:r>
            <a:r>
              <a:rPr lang="ko-KR" altLang="en-US" sz="1800" dirty="0"/>
              <a:t> </a:t>
            </a:r>
            <a:r>
              <a:rPr lang="en-US" altLang="ko-KR" sz="1800" dirty="0"/>
              <a:t>STA may switch from the BSS Primary Channel (PCH) to a designated NPCA Primary Channel (NPCA PCH) when specific conditions are met.</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400" dirty="0"/>
              <a:t>E.g., reception of inter-BSS PPDU(s), NPCA minimum duration threshold, and availability of the NPCA PCH.</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Within the NPCA STA, PHY layer issues PHY-</a:t>
            </a:r>
            <a:r>
              <a:rPr lang="en-US" altLang="ko-KR" sz="1800" dirty="0" err="1"/>
              <a:t>CCA.indication</a:t>
            </a:r>
            <a:r>
              <a:rPr lang="en-US" altLang="ko-KR" sz="1800" dirty="0"/>
              <a:t> primitive to inform MAC layer of whether the BSS PCH is idle or busy.</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After the NPCA STA decides to transition to NPCA PCH upon reception of inter-BSS PPDU(s), CCA status of the</a:t>
            </a:r>
            <a:r>
              <a:rPr lang="ko-KR" altLang="en-US" sz="1800" dirty="0"/>
              <a:t> </a:t>
            </a:r>
            <a:r>
              <a:rPr lang="en-US" altLang="ko-KR" sz="1800" dirty="0"/>
              <a:t>PHY of the NPCA STA can be hold until the expected duration of the PPDU.</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400" dirty="0"/>
              <a:t>This ‘Busy’ status may be hold even on the</a:t>
            </a:r>
            <a:r>
              <a:rPr lang="ko-KR" altLang="en-US" sz="1400" dirty="0"/>
              <a:t> </a:t>
            </a:r>
            <a:r>
              <a:rPr lang="en-US" altLang="ko-KR" sz="1400" dirty="0"/>
              <a:t>NPCA</a:t>
            </a:r>
            <a:r>
              <a:rPr lang="ko-KR" altLang="en-US" sz="1400" dirty="0"/>
              <a:t> </a:t>
            </a:r>
            <a:r>
              <a:rPr lang="en-US" altLang="ko-KR" sz="1400" dirty="0"/>
              <a:t>PCH.</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In this contribution, the issue is raised, and a possible approach is proposed.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Gwangho Lee, KNUT</a:t>
            </a:r>
            <a:endParaRPr lang="en-GB" dirty="0"/>
          </a:p>
        </p:txBody>
      </p:sp>
      <p:sp>
        <p:nvSpPr>
          <p:cNvPr id="4" name="Date Placeholder 3"/>
          <p:cNvSpPr>
            <a:spLocks noGrp="1"/>
          </p:cNvSpPr>
          <p:nvPr>
            <p:ph type="dt" idx="15"/>
          </p:nvPr>
        </p:nvSpPr>
        <p:spPr/>
        <p:txBody>
          <a:bodyPr/>
          <a:lstStyle/>
          <a:p>
            <a:r>
              <a:rPr lang="en-US" altLang="ko-KR"/>
              <a:t>September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Problem Statement</a:t>
            </a:r>
            <a:endParaRPr lang="en-GB" dirty="0"/>
          </a:p>
        </p:txBody>
      </p:sp>
      <p:sp>
        <p:nvSpPr>
          <p:cNvPr id="4098" name="Rectangle 2"/>
          <p:cNvSpPr>
            <a:spLocks noGrp="1" noChangeArrowheads="1"/>
          </p:cNvSpPr>
          <p:nvPr>
            <p:ph sz="half" idx="1"/>
          </p:nvPr>
        </p:nvSpPr>
        <p:spPr>
          <a:xfrm>
            <a:off x="335361" y="1981201"/>
            <a:ext cx="5400600" cy="4113213"/>
          </a:xfrm>
        </p:spPr>
        <p:txBody>
          <a:bodyPr wrap="square" anchor="t">
            <a:normAutofit/>
          </a:bodyPr>
          <a:lstStyle/>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dirty="0"/>
              <a:t>Upon inter-BSS PPDU reception on the BSS PCH, an NPCA STA may decide to transition to the NPCA PCH.</a:t>
            </a:r>
          </a:p>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dirty="0"/>
              <a:t>When the NPCA STA transition to the</a:t>
            </a:r>
            <a:r>
              <a:rPr lang="ko-KR" altLang="en-US" sz="2000" dirty="0"/>
              <a:t> </a:t>
            </a:r>
            <a:r>
              <a:rPr lang="en-US" altLang="ko-KR" sz="2000" dirty="0"/>
              <a:t>NPCA PCH, it may fail to detect the signal of the inter-BSS PPDU that was being received on the BSS PCH. </a:t>
            </a:r>
            <a:endParaRPr lang="en-US" altLang="ko-KR" sz="1600" dirty="0"/>
          </a:p>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dirty="0"/>
              <a:t>As a result, the PHY may encounter a </a:t>
            </a:r>
            <a:r>
              <a:rPr lang="en-US" altLang="ko-KR" sz="2000" dirty="0">
                <a:solidFill>
                  <a:srgbClr val="FF0000"/>
                </a:solidFill>
              </a:rPr>
              <a:t>carrier lost</a:t>
            </a:r>
            <a:r>
              <a:rPr lang="en-US" altLang="ko-KR" sz="2000" dirty="0"/>
              <a:t> error condition. </a:t>
            </a:r>
          </a:p>
        </p:txBody>
      </p:sp>
      <p:pic>
        <p:nvPicPr>
          <p:cNvPr id="11" name="그림 10">
            <a:extLst>
              <a:ext uri="{FF2B5EF4-FFF2-40B4-BE49-F238E27FC236}">
                <a16:creationId xmlns:a16="http://schemas.microsoft.com/office/drawing/2014/main" id="{FF9C554F-22B1-52B0-A8C0-21B50D8C5A2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5837330" y="2502768"/>
            <a:ext cx="6174474" cy="2727625"/>
          </a:xfrm>
          <a:prstGeom prst="rect">
            <a:avLst/>
          </a:prstGeom>
          <a:noFill/>
        </p:spPr>
      </p:pic>
      <p:sp>
        <p:nvSpPr>
          <p:cNvPr id="4" name="Date Placeholder 3"/>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ltLang="ko-KR"/>
              <a:t>September 2025</a:t>
            </a:r>
            <a:endParaRPr lang="en-GB"/>
          </a:p>
        </p:txBody>
      </p:sp>
      <p:sp>
        <p:nvSpPr>
          <p:cNvPr id="5" name="Footer Placeholder 4"/>
          <p:cNvSpPr>
            <a:spLocks noGrp="1"/>
          </p:cNvSpPr>
          <p:nvPr>
            <p:ph type="ftr" idx="11"/>
          </p:nvPr>
        </p:nvSpPr>
        <p:spPr>
          <a:xfrm>
            <a:off x="7143757" y="6488385"/>
            <a:ext cx="4246027" cy="180975"/>
          </a:xfrm>
        </p:spPr>
        <p:txBody>
          <a:bodyPr wrap="square" anchor="t">
            <a:normAutofit/>
          </a:bodyPr>
          <a:lstStyle/>
          <a:p>
            <a:pPr>
              <a:lnSpc>
                <a:spcPct val="90000"/>
              </a:lnSpc>
              <a:spcAft>
                <a:spcPts val="600"/>
              </a:spcAft>
            </a:pPr>
            <a:r>
              <a:rPr lang="en-GB" dirty="0" err="1"/>
              <a:t>Gwangho</a:t>
            </a:r>
            <a:r>
              <a:rPr lang="en-GB" dirty="0"/>
              <a:t> Lee, KNUT</a:t>
            </a:r>
          </a:p>
        </p:txBody>
      </p:sp>
      <p:sp>
        <p:nvSpPr>
          <p:cNvPr id="6" name="Slide Number Placeholder 5"/>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351F4386-A5E2-41A1-B4D0-BE653C929E06}" type="slidenum">
              <a:rPr lang="en-GB"/>
              <a:pPr>
                <a:spcAft>
                  <a:spcPts val="600"/>
                </a:spcAft>
              </a:pPr>
              <a:t>3</a:t>
            </a:fld>
            <a:endParaRPr lang="en-GB"/>
          </a:p>
        </p:txBody>
      </p:sp>
    </p:spTree>
    <p:extLst>
      <p:ext uri="{BB962C8B-B14F-4D97-AF65-F5344CB8AC3E}">
        <p14:creationId xmlns:p14="http://schemas.microsoft.com/office/powerpoint/2010/main" val="35225473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EBF65E-6FBA-2AE4-D001-618F0AF6FDA5}"/>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89E42ECC-4DBB-D255-E8D2-27E417CE1D56}"/>
              </a:ext>
            </a:extLst>
          </p:cNvPr>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Problem Statement</a:t>
            </a:r>
            <a:endParaRPr lang="en-GB" dirty="0"/>
          </a:p>
        </p:txBody>
      </p:sp>
      <p:sp>
        <p:nvSpPr>
          <p:cNvPr id="4098" name="Rectangle 2">
            <a:extLst>
              <a:ext uri="{FF2B5EF4-FFF2-40B4-BE49-F238E27FC236}">
                <a16:creationId xmlns:a16="http://schemas.microsoft.com/office/drawing/2014/main" id="{8D2A620C-1397-11F5-B49E-27BBF4E80186}"/>
              </a:ext>
            </a:extLst>
          </p:cNvPr>
          <p:cNvSpPr>
            <a:spLocks noGrp="1" noChangeArrowheads="1"/>
          </p:cNvSpPr>
          <p:nvPr>
            <p:ph sz="half" idx="1"/>
          </p:nvPr>
        </p:nvSpPr>
        <p:spPr>
          <a:xfrm>
            <a:off x="170520" y="2088458"/>
            <a:ext cx="5469631" cy="4113213"/>
          </a:xfrm>
        </p:spPr>
        <p:txBody>
          <a:bodyPr wrap="square" anchor="t">
            <a:normAutofit/>
          </a:bodyPr>
          <a:lstStyle/>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Even after the NPCA STA switches to the NPCA PCH, the PHY may still maintain the CCA status as </a:t>
            </a:r>
            <a:r>
              <a:rPr lang="en-US" altLang="ko-KR" sz="1800" dirty="0">
                <a:solidFill>
                  <a:srgbClr val="FF0000"/>
                </a:solidFill>
              </a:rPr>
              <a:t>busy</a:t>
            </a:r>
            <a:r>
              <a:rPr lang="en-US" altLang="ko-KR" sz="1800" dirty="0"/>
              <a:t> </a:t>
            </a:r>
            <a:r>
              <a:rPr lang="en-US" altLang="ko-KR" sz="1800" dirty="0">
                <a:solidFill>
                  <a:srgbClr val="FF0000"/>
                </a:solidFill>
              </a:rPr>
              <a:t>until the end of the expected PPDU reception duration</a:t>
            </a:r>
            <a:r>
              <a:rPr lang="en-US" altLang="ko-KR" sz="1800" dirty="0"/>
              <a:t>, as indicated by the PPDU's LENGTH field[2].</a:t>
            </a:r>
          </a:p>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solidFill>
                <a:srgbClr val="FF0000"/>
              </a:solidFill>
            </a:endParaRPr>
          </a:p>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solidFill>
                  <a:schemeClr val="tx1"/>
                </a:solidFill>
              </a:rPr>
              <a:t>This error condition can be raised not only on OFDM PHY but also other PHY’s</a:t>
            </a:r>
            <a:endParaRPr lang="en-US" altLang="ko-KR" sz="1100" dirty="0">
              <a:solidFill>
                <a:schemeClr val="tx1"/>
              </a:solidFill>
            </a:endParaRPr>
          </a:p>
          <a:p>
            <a:pPr marL="741363" lvl="1"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400" dirty="0">
                <a:solidFill>
                  <a:schemeClr val="tx1"/>
                </a:solidFill>
              </a:rPr>
              <a:t>E.g., HT, VHT, …</a:t>
            </a:r>
          </a:p>
        </p:txBody>
      </p:sp>
      <p:pic>
        <p:nvPicPr>
          <p:cNvPr id="7" name="그림 6">
            <a:extLst>
              <a:ext uri="{FF2B5EF4-FFF2-40B4-BE49-F238E27FC236}">
                <a16:creationId xmlns:a16="http://schemas.microsoft.com/office/drawing/2014/main" id="{8FB5A427-CF9F-8EE1-6498-7B72328EA58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6094684" y="2029569"/>
            <a:ext cx="5637448" cy="2574535"/>
          </a:xfrm>
          <a:prstGeom prst="rect">
            <a:avLst/>
          </a:prstGeom>
          <a:noFill/>
        </p:spPr>
      </p:pic>
      <p:sp>
        <p:nvSpPr>
          <p:cNvPr id="4" name="Date Placeholder 3">
            <a:extLst>
              <a:ext uri="{FF2B5EF4-FFF2-40B4-BE49-F238E27FC236}">
                <a16:creationId xmlns:a16="http://schemas.microsoft.com/office/drawing/2014/main" id="{6B58D71C-E818-B640-61C4-FA213296A332}"/>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ltLang="ko-KR"/>
              <a:t>September 2025</a:t>
            </a:r>
            <a:endParaRPr lang="en-GB"/>
          </a:p>
        </p:txBody>
      </p:sp>
      <p:sp>
        <p:nvSpPr>
          <p:cNvPr id="5" name="Footer Placeholder 4">
            <a:extLst>
              <a:ext uri="{FF2B5EF4-FFF2-40B4-BE49-F238E27FC236}">
                <a16:creationId xmlns:a16="http://schemas.microsoft.com/office/drawing/2014/main" id="{566BDA4A-4F9A-34C2-571B-3144E217F17D}"/>
              </a:ext>
            </a:extLst>
          </p:cNvPr>
          <p:cNvSpPr>
            <a:spLocks noGrp="1"/>
          </p:cNvSpPr>
          <p:nvPr>
            <p:ph type="ftr" idx="11"/>
          </p:nvPr>
        </p:nvSpPr>
        <p:spPr>
          <a:xfrm>
            <a:off x="7143757" y="6488385"/>
            <a:ext cx="4246027" cy="180975"/>
          </a:xfrm>
        </p:spPr>
        <p:txBody>
          <a:bodyPr wrap="square" anchor="t">
            <a:normAutofit/>
          </a:bodyPr>
          <a:lstStyle/>
          <a:p>
            <a:pPr>
              <a:lnSpc>
                <a:spcPct val="90000"/>
              </a:lnSpc>
              <a:spcAft>
                <a:spcPts val="600"/>
              </a:spcAft>
            </a:pPr>
            <a:r>
              <a:rPr lang="en-GB"/>
              <a:t>Gwangho Lee, KNUT</a:t>
            </a:r>
          </a:p>
        </p:txBody>
      </p:sp>
      <p:sp>
        <p:nvSpPr>
          <p:cNvPr id="6" name="Slide Number Placeholder 5">
            <a:extLst>
              <a:ext uri="{FF2B5EF4-FFF2-40B4-BE49-F238E27FC236}">
                <a16:creationId xmlns:a16="http://schemas.microsoft.com/office/drawing/2014/main" id="{32568EB3-E358-3AE0-9AF2-2AE18CAAD1A1}"/>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351F4386-A5E2-41A1-B4D0-BE653C929E06}" type="slidenum">
              <a:rPr lang="en-GB"/>
              <a:pPr>
                <a:spcAft>
                  <a:spcPts val="600"/>
                </a:spcAft>
              </a:pPr>
              <a:t>4</a:t>
            </a:fld>
            <a:endParaRPr lang="en-GB"/>
          </a:p>
        </p:txBody>
      </p:sp>
      <p:sp>
        <p:nvSpPr>
          <p:cNvPr id="9" name="TextBox 8">
            <a:extLst>
              <a:ext uri="{FF2B5EF4-FFF2-40B4-BE49-F238E27FC236}">
                <a16:creationId xmlns:a16="http://schemas.microsoft.com/office/drawing/2014/main" id="{DB60E086-6744-1D85-8CC0-31352D709194}"/>
              </a:ext>
            </a:extLst>
          </p:cNvPr>
          <p:cNvSpPr txBox="1"/>
          <p:nvPr/>
        </p:nvSpPr>
        <p:spPr>
          <a:xfrm>
            <a:off x="5814375" y="4898536"/>
            <a:ext cx="6096866" cy="1384995"/>
          </a:xfrm>
          <a:prstGeom prst="rect">
            <a:avLst/>
          </a:prstGeom>
          <a:ln/>
        </p:spPr>
        <p:style>
          <a:lnRef idx="3">
            <a:schemeClr val="lt1"/>
          </a:lnRef>
          <a:fillRef idx="1">
            <a:schemeClr val="accent3"/>
          </a:fillRef>
          <a:effectRef idx="1">
            <a:schemeClr val="accent3"/>
          </a:effectRef>
          <a:fontRef idx="minor">
            <a:schemeClr val="lt1"/>
          </a:fontRef>
        </p:style>
        <p:txBody>
          <a:bodyPr wrap="square">
            <a:spAutoFit/>
          </a:bodyPr>
          <a:lstStyle/>
          <a:p>
            <a:r>
              <a:rPr lang="en-US" altLang="ko-KR" sz="1200" b="1" dirty="0">
                <a:solidFill>
                  <a:schemeClr val="tx1"/>
                </a:solidFill>
              </a:rPr>
              <a:t>17. Orthogonal frequency division multiplexing (OFDM) PHY specification</a:t>
            </a:r>
          </a:p>
          <a:p>
            <a:r>
              <a:rPr lang="ko-KR" altLang="en-US" sz="1200" b="1" dirty="0">
                <a:solidFill>
                  <a:schemeClr val="tx1"/>
                </a:solidFill>
              </a:rPr>
              <a:t>17.3.12 </a:t>
            </a:r>
            <a:r>
              <a:rPr lang="ko-KR" altLang="en-US" sz="1200" b="1" dirty="0" err="1">
                <a:solidFill>
                  <a:schemeClr val="tx1"/>
                </a:solidFill>
              </a:rPr>
              <a:t>Receive</a:t>
            </a:r>
            <a:r>
              <a:rPr lang="ko-KR" altLang="en-US" sz="1200" b="1" dirty="0">
                <a:solidFill>
                  <a:schemeClr val="tx1"/>
                </a:solidFill>
              </a:rPr>
              <a:t> PHY</a:t>
            </a:r>
            <a:endParaRPr lang="en-US" altLang="ko-KR" sz="1200" b="1" dirty="0">
              <a:solidFill>
                <a:schemeClr val="tx1"/>
              </a:solidFill>
            </a:endParaRPr>
          </a:p>
          <a:p>
            <a:r>
              <a:rPr lang="en-US" altLang="ko-KR" sz="1200" dirty="0">
                <a:solidFill>
                  <a:schemeClr val="tx1"/>
                </a:solidFill>
              </a:rPr>
              <a:t>In the event that a change in the RSSI causes the status of the CCA to return to the IDLE state before the complete reception of the PSDU, as indicated by the PHY LENGTH field, the error condition shall be reported to the MAC using a </a:t>
            </a:r>
            <a:r>
              <a:rPr lang="en-US" altLang="ko-KR" sz="1200" b="1" dirty="0">
                <a:solidFill>
                  <a:srgbClr val="FF0000"/>
                </a:solidFill>
              </a:rPr>
              <a:t>PHY-</a:t>
            </a:r>
            <a:r>
              <a:rPr lang="en-US" altLang="ko-KR" sz="1200" b="1" dirty="0" err="1">
                <a:solidFill>
                  <a:srgbClr val="FF0000"/>
                </a:solidFill>
              </a:rPr>
              <a:t>RXEND.indication</a:t>
            </a:r>
            <a:r>
              <a:rPr lang="en-US" altLang="ko-KR" sz="1200" b="1" dirty="0">
                <a:solidFill>
                  <a:srgbClr val="FF0000"/>
                </a:solidFill>
              </a:rPr>
              <a:t>(</a:t>
            </a:r>
            <a:r>
              <a:rPr lang="en-US" altLang="ko-KR" sz="1200" b="1" dirty="0" err="1">
                <a:solidFill>
                  <a:srgbClr val="FF0000"/>
                </a:solidFill>
              </a:rPr>
              <a:t>CarrierLost</a:t>
            </a:r>
            <a:r>
              <a:rPr lang="en-US" altLang="ko-KR" sz="1200" b="1" dirty="0">
                <a:solidFill>
                  <a:srgbClr val="FF0000"/>
                </a:solidFill>
              </a:rPr>
              <a:t>) primitive </a:t>
            </a:r>
            <a:r>
              <a:rPr lang="en-US" altLang="ko-KR" sz="1200" dirty="0">
                <a:solidFill>
                  <a:schemeClr val="tx1"/>
                </a:solidFill>
              </a:rPr>
              <a:t>and the PHY receiver shall return to the RX IDLE state. </a:t>
            </a:r>
            <a:r>
              <a:rPr lang="en-US" altLang="ko-KR" sz="1200" b="1" dirty="0">
                <a:solidFill>
                  <a:srgbClr val="FF0000"/>
                </a:solidFill>
              </a:rPr>
              <a:t>The CCA of the OFDM PHY shall indicate a busy medium for the intended duration of the transmitted PPDU.</a:t>
            </a:r>
            <a:endParaRPr lang="ko-KR" altLang="en-US" sz="1200" b="1" dirty="0">
              <a:solidFill>
                <a:srgbClr val="FF0000"/>
              </a:solidFill>
            </a:endParaRPr>
          </a:p>
        </p:txBody>
      </p:sp>
    </p:spTree>
    <p:extLst>
      <p:ext uri="{BB962C8B-B14F-4D97-AF65-F5344CB8AC3E}">
        <p14:creationId xmlns:p14="http://schemas.microsoft.com/office/powerpoint/2010/main" val="25143369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078FAD-E610-FE73-9913-4ACCE6F20D95}"/>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DE12F0F8-2B25-23E4-DB11-68E9AFFDB853}"/>
              </a:ext>
            </a:extLst>
          </p:cNvPr>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Problem Statement</a:t>
            </a:r>
            <a:endParaRPr lang="en-GB" dirty="0"/>
          </a:p>
        </p:txBody>
      </p:sp>
      <p:sp>
        <p:nvSpPr>
          <p:cNvPr id="4098" name="Rectangle 2">
            <a:extLst>
              <a:ext uri="{FF2B5EF4-FFF2-40B4-BE49-F238E27FC236}">
                <a16:creationId xmlns:a16="http://schemas.microsoft.com/office/drawing/2014/main" id="{3B28E398-5F13-EB39-968D-17790CDF90DE}"/>
              </a:ext>
            </a:extLst>
          </p:cNvPr>
          <p:cNvSpPr>
            <a:spLocks noGrp="1" noChangeArrowheads="1"/>
          </p:cNvSpPr>
          <p:nvPr>
            <p:ph sz="half" idx="1"/>
          </p:nvPr>
        </p:nvSpPr>
        <p:spPr>
          <a:xfrm>
            <a:off x="440579" y="1981201"/>
            <a:ext cx="5007350" cy="4113213"/>
          </a:xfrm>
        </p:spPr>
        <p:txBody>
          <a:bodyPr wrap="square" anchor="t">
            <a:normAutofit/>
          </a:bodyPr>
          <a:lstStyle/>
          <a:p>
            <a:pPr marL="57150" indent="0" latinLnBrk="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dirty="0"/>
              <a:t>As a result, the </a:t>
            </a:r>
            <a:r>
              <a:rPr lang="en-US" altLang="ko-KR" sz="2000" dirty="0">
                <a:solidFill>
                  <a:srgbClr val="FF0000"/>
                </a:solidFill>
              </a:rPr>
              <a:t>channel access</a:t>
            </a:r>
            <a:r>
              <a:rPr lang="en-US" altLang="ko-KR" sz="2000" dirty="0"/>
              <a:t> and frame transmission on the NPCA PCH may be </a:t>
            </a:r>
            <a:r>
              <a:rPr lang="en-US" altLang="ko-KR" sz="2000" dirty="0">
                <a:solidFill>
                  <a:srgbClr val="FF0000"/>
                </a:solidFill>
              </a:rPr>
              <a:t>incorrectly blocked by the Busy status of the CCA</a:t>
            </a:r>
            <a:r>
              <a:rPr lang="en-US" altLang="ko-KR" sz="2000" dirty="0"/>
              <a:t>, despite the NPCA PCH is idle </a:t>
            </a:r>
            <a:r>
              <a:rPr lang="en-US" altLang="ko-KR" sz="2000" dirty="0" err="1"/>
              <a:t>actualy</a:t>
            </a:r>
            <a:r>
              <a:rPr lang="en-US" altLang="ko-KR" sz="2000" dirty="0"/>
              <a:t>.</a:t>
            </a:r>
          </a:p>
        </p:txBody>
      </p:sp>
      <p:pic>
        <p:nvPicPr>
          <p:cNvPr id="7" name="그림 6">
            <a:extLst>
              <a:ext uri="{FF2B5EF4-FFF2-40B4-BE49-F238E27FC236}">
                <a16:creationId xmlns:a16="http://schemas.microsoft.com/office/drawing/2014/main" id="{0D50D44F-A7FA-244E-32B3-966EA631B2AD}"/>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5836481" y="2355522"/>
            <a:ext cx="5914941" cy="3299082"/>
          </a:xfrm>
          <a:prstGeom prst="rect">
            <a:avLst/>
          </a:prstGeom>
          <a:noFill/>
        </p:spPr>
      </p:pic>
      <p:sp>
        <p:nvSpPr>
          <p:cNvPr id="4" name="Date Placeholder 3">
            <a:extLst>
              <a:ext uri="{FF2B5EF4-FFF2-40B4-BE49-F238E27FC236}">
                <a16:creationId xmlns:a16="http://schemas.microsoft.com/office/drawing/2014/main" id="{89C8EDF6-2BDD-A560-44CA-145FB3C3BA8E}"/>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ltLang="ko-KR"/>
              <a:t>September 2025</a:t>
            </a:r>
            <a:endParaRPr lang="en-GB"/>
          </a:p>
        </p:txBody>
      </p:sp>
      <p:sp>
        <p:nvSpPr>
          <p:cNvPr id="5" name="Footer Placeholder 4">
            <a:extLst>
              <a:ext uri="{FF2B5EF4-FFF2-40B4-BE49-F238E27FC236}">
                <a16:creationId xmlns:a16="http://schemas.microsoft.com/office/drawing/2014/main" id="{4BA0B624-0A74-FA25-177D-1D0B20A0304D}"/>
              </a:ext>
            </a:extLst>
          </p:cNvPr>
          <p:cNvSpPr>
            <a:spLocks noGrp="1"/>
          </p:cNvSpPr>
          <p:nvPr>
            <p:ph type="ftr" idx="11"/>
          </p:nvPr>
        </p:nvSpPr>
        <p:spPr>
          <a:xfrm>
            <a:off x="7143757" y="6488385"/>
            <a:ext cx="4246027" cy="180975"/>
          </a:xfrm>
        </p:spPr>
        <p:txBody>
          <a:bodyPr wrap="square" anchor="t">
            <a:normAutofit/>
          </a:bodyPr>
          <a:lstStyle/>
          <a:p>
            <a:pPr>
              <a:lnSpc>
                <a:spcPct val="90000"/>
              </a:lnSpc>
              <a:spcAft>
                <a:spcPts val="600"/>
              </a:spcAft>
            </a:pPr>
            <a:r>
              <a:rPr lang="en-GB" dirty="0" err="1"/>
              <a:t>Gwangho</a:t>
            </a:r>
            <a:r>
              <a:rPr lang="en-GB" dirty="0"/>
              <a:t> Lee, KNUT</a:t>
            </a:r>
          </a:p>
        </p:txBody>
      </p:sp>
      <p:sp>
        <p:nvSpPr>
          <p:cNvPr id="6" name="Slide Number Placeholder 5">
            <a:extLst>
              <a:ext uri="{FF2B5EF4-FFF2-40B4-BE49-F238E27FC236}">
                <a16:creationId xmlns:a16="http://schemas.microsoft.com/office/drawing/2014/main" id="{E56AE0BE-B34E-0F47-0D2F-BD3D79872826}"/>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351F4386-A5E2-41A1-B4D0-BE653C929E06}" type="slidenum">
              <a:rPr lang="en-GB"/>
              <a:pPr>
                <a:spcAft>
                  <a:spcPts val="600"/>
                </a:spcAft>
              </a:pPr>
              <a:t>5</a:t>
            </a:fld>
            <a:endParaRPr lang="en-GB"/>
          </a:p>
        </p:txBody>
      </p:sp>
    </p:spTree>
    <p:extLst>
      <p:ext uri="{BB962C8B-B14F-4D97-AF65-F5344CB8AC3E}">
        <p14:creationId xmlns:p14="http://schemas.microsoft.com/office/powerpoint/2010/main" val="25855733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Possible Approach</a:t>
            </a:r>
            <a:endParaRPr lang="en-GB" dirty="0"/>
          </a:p>
        </p:txBody>
      </p:sp>
      <p:sp>
        <p:nvSpPr>
          <p:cNvPr id="4098" name="Rectangle 2"/>
          <p:cNvSpPr>
            <a:spLocks noGrp="1" noChangeArrowheads="1"/>
          </p:cNvSpPr>
          <p:nvPr>
            <p:ph idx="1"/>
          </p:nvPr>
        </p:nvSpPr>
        <p:spPr>
          <a:xfrm>
            <a:off x="108990" y="1700808"/>
            <a:ext cx="4968551" cy="4680520"/>
          </a:xfrm>
          <a:ln/>
        </p:spPr>
        <p:txBody>
          <a:bodyPr/>
          <a:lstStyle/>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To address the CCA issue, the MAC issues a </a:t>
            </a:r>
            <a:r>
              <a:rPr lang="en-US" altLang="ko-KR" sz="1800" dirty="0">
                <a:solidFill>
                  <a:srgbClr val="0070C0"/>
                </a:solidFill>
              </a:rPr>
              <a:t>PHY-</a:t>
            </a:r>
            <a:r>
              <a:rPr lang="en-US" altLang="ko-KR" sz="1800" dirty="0" err="1">
                <a:solidFill>
                  <a:srgbClr val="0070C0"/>
                </a:solidFill>
              </a:rPr>
              <a:t>CCARESET.request</a:t>
            </a:r>
            <a:r>
              <a:rPr lang="en-US" altLang="ko-KR" sz="1800" dirty="0">
                <a:solidFill>
                  <a:srgbClr val="0070C0"/>
                </a:solidFill>
              </a:rPr>
              <a:t> primitive </a:t>
            </a:r>
            <a:r>
              <a:rPr lang="en-US" altLang="ko-KR" sz="1800" dirty="0"/>
              <a:t>to the PHY after it decides to transition to the NPCA PCH during reception of the inter-BSS PPDU.</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When the</a:t>
            </a:r>
            <a:r>
              <a:rPr lang="ko-KR" altLang="en-US" sz="1800" dirty="0"/>
              <a:t> </a:t>
            </a:r>
            <a:r>
              <a:rPr lang="en-US" altLang="ko-KR" sz="1800" dirty="0"/>
              <a:t>PHY receives the primitive, the PHY is reset, and it initiate a new CCA evaluation cycle.</a:t>
            </a:r>
          </a:p>
        </p:txBody>
      </p:sp>
      <p:sp>
        <p:nvSpPr>
          <p:cNvPr id="6" name="Slide Number Placeholder 5"/>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351F4386-A5E2-41A1-B4D0-BE653C929E06}" type="slidenum">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5" name="Footer Placeholder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Gwangho Lee, KNUT</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4" name="Date Placeholder 3"/>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800" b="1" i="0" u="none" strike="noStrike" kern="1200" cap="none" spc="0" normalizeH="0" baseline="0" noProof="0">
                <a:ln>
                  <a:noFill/>
                </a:ln>
                <a:solidFill>
                  <a:srgbClr val="000000"/>
                </a:solidFill>
                <a:effectLst/>
                <a:uLnTx/>
                <a:uFillTx/>
                <a:latin typeface="Times New Roman" pitchFamily="16" charset="0"/>
                <a:ea typeface="MS Gothic" charset="-128"/>
              </a:rPr>
              <a:t>September 2025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pic>
        <p:nvPicPr>
          <p:cNvPr id="2" name="그림 1">
            <a:extLst>
              <a:ext uri="{FF2B5EF4-FFF2-40B4-BE49-F238E27FC236}">
                <a16:creationId xmlns:a16="http://schemas.microsoft.com/office/drawing/2014/main" id="{F93FCA1C-FBF8-BAF8-C021-A373E2405C23}"/>
              </a:ext>
            </a:extLst>
          </p:cNvPr>
          <p:cNvPicPr>
            <a:picLocks noChangeAspect="1"/>
          </p:cNvPicPr>
          <p:nvPr/>
        </p:nvPicPr>
        <p:blipFill>
          <a:blip r:embed="rId3"/>
          <a:stretch>
            <a:fillRect/>
          </a:stretch>
        </p:blipFill>
        <p:spPr>
          <a:xfrm>
            <a:off x="5226819" y="4101401"/>
            <a:ext cx="6933444" cy="1271815"/>
          </a:xfrm>
          <a:prstGeom prst="rect">
            <a:avLst/>
          </a:prstGeom>
        </p:spPr>
      </p:pic>
      <p:pic>
        <p:nvPicPr>
          <p:cNvPr id="7" name="그림 6">
            <a:extLst>
              <a:ext uri="{FF2B5EF4-FFF2-40B4-BE49-F238E27FC236}">
                <a16:creationId xmlns:a16="http://schemas.microsoft.com/office/drawing/2014/main" id="{39FC7A89-3F70-7B8C-7A1D-2663B244BC01}"/>
              </a:ext>
            </a:extLst>
          </p:cNvPr>
          <p:cNvPicPr>
            <a:picLocks noChangeAspect="1"/>
          </p:cNvPicPr>
          <p:nvPr/>
        </p:nvPicPr>
        <p:blipFill>
          <a:blip r:embed="rId4"/>
          <a:stretch>
            <a:fillRect/>
          </a:stretch>
        </p:blipFill>
        <p:spPr>
          <a:xfrm>
            <a:off x="5282756" y="2565859"/>
            <a:ext cx="6706045" cy="1376624"/>
          </a:xfrm>
          <a:prstGeom prst="rect">
            <a:avLst/>
          </a:prstGeom>
        </p:spPr>
      </p:pic>
      <p:cxnSp>
        <p:nvCxnSpPr>
          <p:cNvPr id="9" name="직선 연결선 8">
            <a:extLst>
              <a:ext uri="{FF2B5EF4-FFF2-40B4-BE49-F238E27FC236}">
                <a16:creationId xmlns:a16="http://schemas.microsoft.com/office/drawing/2014/main" id="{B889A771-4724-6540-11EE-A5EBD428F9D0}"/>
              </a:ext>
            </a:extLst>
          </p:cNvPr>
          <p:cNvCxnSpPr>
            <a:cxnSpLocks/>
          </p:cNvCxnSpPr>
          <p:nvPr/>
        </p:nvCxnSpPr>
        <p:spPr bwMode="auto">
          <a:xfrm>
            <a:off x="5282756" y="4717680"/>
            <a:ext cx="6763470" cy="0"/>
          </a:xfrm>
          <a:prstGeom prst="line">
            <a:avLst/>
          </a:prstGeom>
          <a:ln>
            <a:solidFill>
              <a:srgbClr val="FF0000"/>
            </a:solidFill>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12" name="직선 연결선 11">
            <a:extLst>
              <a:ext uri="{FF2B5EF4-FFF2-40B4-BE49-F238E27FC236}">
                <a16:creationId xmlns:a16="http://schemas.microsoft.com/office/drawing/2014/main" id="{EFE0DA1A-5E5A-66CE-1204-99ED353BF9C6}"/>
              </a:ext>
            </a:extLst>
          </p:cNvPr>
          <p:cNvCxnSpPr>
            <a:cxnSpLocks/>
          </p:cNvCxnSpPr>
          <p:nvPr/>
        </p:nvCxnSpPr>
        <p:spPr bwMode="auto">
          <a:xfrm>
            <a:off x="5282756" y="4899898"/>
            <a:ext cx="4258809" cy="0"/>
          </a:xfrm>
          <a:prstGeom prst="line">
            <a:avLst/>
          </a:prstGeom>
          <a:ln>
            <a:solidFill>
              <a:srgbClr val="FF0000"/>
            </a:solidFill>
            <a:headEnd type="none" w="med" len="med"/>
            <a:tailEnd type="none" w="med" len="med"/>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8877306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B8DED6-78A5-B4C5-3247-7020D62CF8DD}"/>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7BE0EC02-087F-AF87-5F39-469B79DCF1C9}"/>
              </a:ext>
            </a:extLst>
          </p:cNvPr>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Possible Approach</a:t>
            </a:r>
            <a:endParaRPr lang="en-GB" dirty="0"/>
          </a:p>
        </p:txBody>
      </p:sp>
      <p:sp>
        <p:nvSpPr>
          <p:cNvPr id="4098" name="Rectangle 2">
            <a:extLst>
              <a:ext uri="{FF2B5EF4-FFF2-40B4-BE49-F238E27FC236}">
                <a16:creationId xmlns:a16="http://schemas.microsoft.com/office/drawing/2014/main" id="{06818E8E-7D90-D268-130E-F96ECC3F188D}"/>
              </a:ext>
            </a:extLst>
          </p:cNvPr>
          <p:cNvSpPr>
            <a:spLocks noGrp="1" noChangeArrowheads="1"/>
          </p:cNvSpPr>
          <p:nvPr>
            <p:ph sz="half" idx="1"/>
          </p:nvPr>
        </p:nvSpPr>
        <p:spPr>
          <a:xfrm>
            <a:off x="407368" y="1981201"/>
            <a:ext cx="5584917" cy="4113213"/>
          </a:xfrm>
        </p:spPr>
        <p:txBody>
          <a:bodyPr wrap="square" anchor="t">
            <a:normAutofit/>
          </a:bodyPr>
          <a:lstStyle/>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dirty="0"/>
              <a:t>By using the </a:t>
            </a:r>
            <a:r>
              <a:rPr lang="en-US" altLang="ko-KR" sz="2000" dirty="0">
                <a:solidFill>
                  <a:srgbClr val="0070C0"/>
                </a:solidFill>
              </a:rPr>
              <a:t>PHY-</a:t>
            </a:r>
            <a:r>
              <a:rPr lang="en-US" altLang="ko-KR" sz="2000" dirty="0" err="1">
                <a:solidFill>
                  <a:srgbClr val="0070C0"/>
                </a:solidFill>
              </a:rPr>
              <a:t>CCARESET.request</a:t>
            </a:r>
            <a:r>
              <a:rPr lang="en-US" altLang="ko-KR" sz="2000" dirty="0">
                <a:solidFill>
                  <a:srgbClr val="0070C0"/>
                </a:solidFill>
              </a:rPr>
              <a:t> primitive</a:t>
            </a:r>
            <a:r>
              <a:rPr lang="en-US" altLang="ko-KR" sz="2000" dirty="0">
                <a:solidFill>
                  <a:schemeClr val="tx1"/>
                </a:solidFill>
              </a:rPr>
              <a:t> the CCA status can be reset</a:t>
            </a:r>
            <a:r>
              <a:rPr lang="en-US" altLang="ko-KR" sz="2000" dirty="0"/>
              <a:t>, and the NPCA STA can start channel access on the NPCA PCH.</a:t>
            </a:r>
          </a:p>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dirty="0">
                <a:solidFill>
                  <a:srgbClr val="FF0000"/>
                </a:solidFill>
              </a:rPr>
              <a:t>This approach utilizes the existing primitives without modification.</a:t>
            </a:r>
          </a:p>
        </p:txBody>
      </p:sp>
      <p:pic>
        <p:nvPicPr>
          <p:cNvPr id="8" name="그림 7">
            <a:extLst>
              <a:ext uri="{FF2B5EF4-FFF2-40B4-BE49-F238E27FC236}">
                <a16:creationId xmlns:a16="http://schemas.microsoft.com/office/drawing/2014/main" id="{8D2C9044-D552-CA75-0089-CDE205BA862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6195483" y="2164741"/>
            <a:ext cx="5900261" cy="3280916"/>
          </a:xfrm>
          <a:prstGeom prst="rect">
            <a:avLst/>
          </a:prstGeom>
          <a:noFill/>
        </p:spPr>
      </p:pic>
      <p:sp>
        <p:nvSpPr>
          <p:cNvPr id="4" name="Date Placeholder 3">
            <a:extLst>
              <a:ext uri="{FF2B5EF4-FFF2-40B4-BE49-F238E27FC236}">
                <a16:creationId xmlns:a16="http://schemas.microsoft.com/office/drawing/2014/main" id="{6A4916EC-0B98-D0DF-DA41-7A362B5ABEB3}"/>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ltLang="ko-KR"/>
              <a:t>September 2025</a:t>
            </a:r>
            <a:endParaRPr lang="en-GB"/>
          </a:p>
        </p:txBody>
      </p:sp>
      <p:sp>
        <p:nvSpPr>
          <p:cNvPr id="5" name="Footer Placeholder 4">
            <a:extLst>
              <a:ext uri="{FF2B5EF4-FFF2-40B4-BE49-F238E27FC236}">
                <a16:creationId xmlns:a16="http://schemas.microsoft.com/office/drawing/2014/main" id="{A770694D-0E9B-AF24-BD7A-C58445166048}"/>
              </a:ext>
            </a:extLst>
          </p:cNvPr>
          <p:cNvSpPr>
            <a:spLocks noGrp="1"/>
          </p:cNvSpPr>
          <p:nvPr>
            <p:ph type="ftr" idx="11"/>
          </p:nvPr>
        </p:nvSpPr>
        <p:spPr>
          <a:xfrm>
            <a:off x="7143757" y="6488385"/>
            <a:ext cx="4246027" cy="180975"/>
          </a:xfrm>
        </p:spPr>
        <p:txBody>
          <a:bodyPr wrap="square" anchor="t">
            <a:normAutofit/>
          </a:bodyPr>
          <a:lstStyle/>
          <a:p>
            <a:pPr>
              <a:lnSpc>
                <a:spcPct val="90000"/>
              </a:lnSpc>
              <a:spcAft>
                <a:spcPts val="600"/>
              </a:spcAft>
            </a:pPr>
            <a:r>
              <a:rPr lang="en-GB" dirty="0" err="1"/>
              <a:t>Gwangho</a:t>
            </a:r>
            <a:r>
              <a:rPr lang="en-GB" dirty="0"/>
              <a:t> Lee, KNUT</a:t>
            </a:r>
          </a:p>
        </p:txBody>
      </p:sp>
      <p:sp>
        <p:nvSpPr>
          <p:cNvPr id="6" name="Slide Number Placeholder 5">
            <a:extLst>
              <a:ext uri="{FF2B5EF4-FFF2-40B4-BE49-F238E27FC236}">
                <a16:creationId xmlns:a16="http://schemas.microsoft.com/office/drawing/2014/main" id="{AE1F8156-134C-8901-BB90-2508254706FD}"/>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351F4386-A5E2-41A1-B4D0-BE653C929E06}" type="slidenum">
              <a:rPr lang="en-GB"/>
              <a:pPr>
                <a:spcAft>
                  <a:spcPts val="600"/>
                </a:spcAft>
              </a:pPr>
              <a:t>7</a:t>
            </a:fld>
            <a:endParaRPr lang="en-GB"/>
          </a:p>
        </p:txBody>
      </p:sp>
    </p:spTree>
    <p:extLst>
      <p:ext uri="{BB962C8B-B14F-4D97-AF65-F5344CB8AC3E}">
        <p14:creationId xmlns:p14="http://schemas.microsoft.com/office/powerpoint/2010/main" val="30731360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Conclusion</a:t>
            </a:r>
            <a:endParaRPr lang="en-GB" dirty="0"/>
          </a:p>
        </p:txBody>
      </p:sp>
      <p:sp>
        <p:nvSpPr>
          <p:cNvPr id="5122" name="Rectangle 2"/>
          <p:cNvSpPr>
            <a:spLocks noGrp="1" noChangeArrowheads="1"/>
          </p:cNvSpPr>
          <p:nvPr>
            <p:ph idx="1"/>
          </p:nvPr>
        </p:nvSpPr>
        <p:spPr>
          <a:xfrm>
            <a:off x="914400" y="1981201"/>
            <a:ext cx="10438183" cy="4113213"/>
          </a:xfrm>
          <a:ln/>
        </p:spPr>
        <p:txBody>
          <a:bodyPr/>
          <a:lstStyle/>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In current NPCA operation, when an NPCA STA receives a inter-BSS PPDU, PHY</a:t>
            </a:r>
            <a:r>
              <a:rPr lang="ko-KR" altLang="en-US" sz="2000" dirty="0"/>
              <a:t> </a:t>
            </a:r>
            <a:r>
              <a:rPr lang="en-US" altLang="ko-KR" sz="2000" dirty="0"/>
              <a:t>of the NPCA STA </a:t>
            </a:r>
            <a:r>
              <a:rPr lang="en-US" sz="2000" dirty="0"/>
              <a:t>forced to indicate the medium as busy until the Length of the received PPDU on its BSS PCH, even after transition to its NPCA PCH. </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This might block channel access of the NPCA STA on the NPCA PCH despite the</a:t>
            </a:r>
            <a:r>
              <a:rPr lang="ko-KR" altLang="en-US" sz="1600" dirty="0"/>
              <a:t> </a:t>
            </a:r>
            <a:r>
              <a:rPr lang="en-US" altLang="ko-KR" sz="1600" dirty="0"/>
              <a:t>NPCA PCH is idle.</a:t>
            </a:r>
            <a:endParaRPr lang="en-US" sz="16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To address the issue, a possible approach was proposed.</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MAC issues a </a:t>
            </a:r>
            <a:r>
              <a:rPr lang="en-US" sz="1600" b="1" dirty="0">
                <a:solidFill>
                  <a:srgbClr val="0070C0"/>
                </a:solidFill>
              </a:rPr>
              <a:t>PHY-</a:t>
            </a:r>
            <a:r>
              <a:rPr lang="en-US" sz="1600" b="1" dirty="0" err="1">
                <a:solidFill>
                  <a:srgbClr val="0070C0"/>
                </a:solidFill>
              </a:rPr>
              <a:t>CCARESET.request</a:t>
            </a:r>
            <a:r>
              <a:rPr lang="en-US" sz="1600" b="1" dirty="0">
                <a:solidFill>
                  <a:srgbClr val="0070C0"/>
                </a:solidFill>
              </a:rPr>
              <a:t> primitive</a:t>
            </a:r>
            <a:r>
              <a:rPr lang="en-US" sz="1600" dirty="0"/>
              <a:t> to the PHY to reset CCA state of the PHY.</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So, the PHY can initiate new CCA evaluation cycle on the NPCA PCH.</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This approach leverages existing </a:t>
            </a:r>
            <a:r>
              <a:rPr lang="en-US" altLang="ko-KR" sz="2000" dirty="0">
                <a:solidFill>
                  <a:srgbClr val="0070C0"/>
                </a:solidFill>
              </a:rPr>
              <a:t>PHY-</a:t>
            </a:r>
            <a:r>
              <a:rPr lang="en-US" altLang="ko-KR" sz="2000" dirty="0" err="1">
                <a:solidFill>
                  <a:srgbClr val="0070C0"/>
                </a:solidFill>
              </a:rPr>
              <a:t>CCARESET.request</a:t>
            </a:r>
            <a:r>
              <a:rPr lang="en-US" altLang="ko-KR" sz="2000" dirty="0">
                <a:solidFill>
                  <a:srgbClr val="0070C0"/>
                </a:solidFill>
              </a:rPr>
              <a:t> </a:t>
            </a:r>
            <a:r>
              <a:rPr lang="en-US" sz="2000" dirty="0">
                <a:solidFill>
                  <a:srgbClr val="0070C0"/>
                </a:solidFill>
              </a:rPr>
              <a:t>primitive</a:t>
            </a:r>
            <a:r>
              <a:rPr lang="en-US" sz="2000" dirty="0"/>
              <a:t>.</a:t>
            </a:r>
            <a:endParaRPr lang="en-US" sz="180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8</a:t>
            </a:fld>
            <a:endParaRPr lang="en-GB"/>
          </a:p>
        </p:txBody>
      </p:sp>
      <p:sp>
        <p:nvSpPr>
          <p:cNvPr id="5" name="Footer Placeholder 4"/>
          <p:cNvSpPr>
            <a:spLocks noGrp="1"/>
          </p:cNvSpPr>
          <p:nvPr>
            <p:ph type="ftr" idx="14"/>
          </p:nvPr>
        </p:nvSpPr>
        <p:spPr/>
        <p:txBody>
          <a:bodyPr/>
          <a:lstStyle/>
          <a:p>
            <a:r>
              <a:rPr lang="en-GB"/>
              <a:t>Gwangho Lee, KNUT</a:t>
            </a:r>
          </a:p>
        </p:txBody>
      </p:sp>
      <p:sp>
        <p:nvSpPr>
          <p:cNvPr id="4" name="Date Placeholder 3"/>
          <p:cNvSpPr>
            <a:spLocks noGrp="1"/>
          </p:cNvSpPr>
          <p:nvPr>
            <p:ph type="dt" idx="15"/>
          </p:nvPr>
        </p:nvSpPr>
        <p:spPr/>
        <p:txBody>
          <a:bodyPr/>
          <a:lstStyle/>
          <a:p>
            <a:r>
              <a:rPr lang="en-US" altLang="ko-KR"/>
              <a:t>September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dirty="0"/>
              <a:t>[1] </a:t>
            </a:r>
            <a:r>
              <a:rPr lang="en-US" dirty="0"/>
              <a:t>Draft P802.11bn_D1.0, 37.18 Non-primary channel access (NPCA)</a:t>
            </a:r>
          </a:p>
          <a:p>
            <a:r>
              <a:rPr lang="en-GB" dirty="0"/>
              <a:t>[2] IEEE </a:t>
            </a:r>
            <a:r>
              <a:rPr lang="en-GB" altLang="ko-KR" dirty="0"/>
              <a:t>802.11-2024, 17.3.12 Receive PHY</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GB"/>
              <a:t>Gwangho Lee, KNUT</a:t>
            </a:r>
            <a:endParaRPr lang="en-GB" dirty="0"/>
          </a:p>
        </p:txBody>
      </p:sp>
      <p:sp>
        <p:nvSpPr>
          <p:cNvPr id="4" name="Date Placeholder 3"/>
          <p:cNvSpPr>
            <a:spLocks noGrp="1"/>
          </p:cNvSpPr>
          <p:nvPr>
            <p:ph type="dt" idx="15"/>
          </p:nvPr>
        </p:nvSpPr>
        <p:spPr/>
        <p:txBody>
          <a:bodyPr/>
          <a:lstStyle/>
          <a:p>
            <a:r>
              <a:rPr lang="en-US" altLang="ko-KR"/>
              <a:t>September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25년 1월 기고 초안</Template>
  <TotalTime>3831</TotalTime>
  <Words>962</Words>
  <Application>Microsoft Office PowerPoint</Application>
  <PresentationFormat>와이드스크린</PresentationFormat>
  <Paragraphs>137</Paragraphs>
  <Slides>10</Slides>
  <Notes>10</Notes>
  <HiddenSlides>0</HiddenSlides>
  <MMClips>0</MMClips>
  <ScaleCrop>false</ScaleCrop>
  <HeadingPairs>
    <vt:vector size="8" baseType="variant">
      <vt:variant>
        <vt:lpstr>사용한 글꼴</vt:lpstr>
      </vt:variant>
      <vt:variant>
        <vt:i4>2</vt:i4>
      </vt:variant>
      <vt:variant>
        <vt:lpstr>테마</vt:lpstr>
      </vt:variant>
      <vt:variant>
        <vt:i4>1</vt:i4>
      </vt:variant>
      <vt:variant>
        <vt:lpstr>포함된 OLE 서버</vt:lpstr>
      </vt:variant>
      <vt:variant>
        <vt:i4>1</vt:i4>
      </vt:variant>
      <vt:variant>
        <vt:lpstr>슬라이드 제목</vt:lpstr>
      </vt:variant>
      <vt:variant>
        <vt:i4>10</vt:i4>
      </vt:variant>
    </vt:vector>
  </HeadingPairs>
  <TitlesOfParts>
    <vt:vector size="14" baseType="lpstr">
      <vt:lpstr>Arial Unicode MS</vt:lpstr>
      <vt:lpstr>Times New Roman</vt:lpstr>
      <vt:lpstr>Office 테마</vt:lpstr>
      <vt:lpstr>Document</vt:lpstr>
      <vt:lpstr>CCA Issue in NPCA Operation</vt:lpstr>
      <vt:lpstr>Introduction</vt:lpstr>
      <vt:lpstr>Problem Statement</vt:lpstr>
      <vt:lpstr>Problem Statement</vt:lpstr>
      <vt:lpstr>Problem Statement</vt:lpstr>
      <vt:lpstr>Possible Approach</vt:lpstr>
      <vt:lpstr>Possible Approach</vt:lpstr>
      <vt:lpstr>Conclusion</vt:lpstr>
      <vt:lpstr>References</vt:lpstr>
      <vt:lpstr>Straw Poll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on DPS Mode Change</dc:title>
  <dc:creator>이광호</dc:creator>
  <cp:keywords/>
  <cp:lastModifiedBy>이광호</cp:lastModifiedBy>
  <cp:revision>657</cp:revision>
  <cp:lastPrinted>1601-01-01T00:00:00Z</cp:lastPrinted>
  <dcterms:created xsi:type="dcterms:W3CDTF">2024-12-30T04:59:17Z</dcterms:created>
  <dcterms:modified xsi:type="dcterms:W3CDTF">2025-09-15T23:31:53Z</dcterms:modified>
  <cp:category>Name, Affiliation</cp:category>
</cp:coreProperties>
</file>