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82" r:id="rId4"/>
    <p:sldId id="285" r:id="rId5"/>
    <p:sldId id="286" r:id="rId6"/>
    <p:sldId id="288" r:id="rId7"/>
    <p:sldId id="287" r:id="rId8"/>
    <p:sldId id="258" r:id="rId9"/>
    <p:sldId id="264" r:id="rId10"/>
    <p:sldId id="281"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광호" initials="" lastIdx="20" clrIdx="0">
    <p:extLst>
      <p:ext uri="{19B8F6BF-5375-455C-9EA6-DF929625EA0E}">
        <p15:presenceInfo xmlns:p15="http://schemas.microsoft.com/office/powerpoint/2012/main" userId="S::1978065@office.ut.ac.kr::a75b2822-602c-46bc-8654-0729d48d0e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57" autoAdjust="0"/>
    <p:restoredTop sz="90012" autoAdjust="0"/>
  </p:normalViewPr>
  <p:slideViewPr>
    <p:cSldViewPr>
      <p:cViewPr varScale="1">
        <p:scale>
          <a:sx n="92" d="100"/>
          <a:sy n="92" d="100"/>
        </p:scale>
        <p:origin x="303" y="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802.11-25/0019r0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802.11-25/0019r0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714C5F8-717F-CAA0-E258-B2BE7494B10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20C3960-80DD-BCA2-CE1E-16CB0CBE4F74}"/>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21B34706-D2EC-3D2B-24B2-15EAD9E324E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838ACA2-98B1-8683-67D7-8D98B27E610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4D56930-727E-7D6B-5544-FC71A5B5CFA2}"/>
              </a:ext>
            </a:extLst>
          </p:cNvPr>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a:extLst>
              <a:ext uri="{FF2B5EF4-FFF2-40B4-BE49-F238E27FC236}">
                <a16:creationId xmlns:a16="http://schemas.microsoft.com/office/drawing/2014/main" id="{3ACF79D5-3E78-D3F9-8BAC-574C6EF8B9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199CC881-12F7-488A-C15A-B345B0108E0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488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37004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FA50BA9-9D93-E039-C930-B2E52E2829C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21E8C10-E715-062B-79C2-75A6486091FF}"/>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E1FC627F-D29E-550E-BC85-9D5B5DFDD05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1ED90B1-3D11-7A5C-3A1D-F0D98B2C90B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B06DAE3-B086-6159-9454-03DAD0C4BAEC}"/>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A4A9C3AD-8D42-40D4-6BF4-F5B4CF26F813}"/>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E245609A-7B8B-821B-33D5-2E927B5153F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424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0D6497B-A4D1-8FE0-9CB8-EC0E738ED3F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EDED2B8-84A3-C3B4-0ECA-4D6256E5C5A1}"/>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7679BB47-DB67-122A-B442-3130BBB7353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834CA6-2E3C-DDB0-8C00-13C1A53A267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7C30B94-32C0-9696-2A51-8160B33005ED}"/>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BEE6A08F-D63D-0A7C-BCDC-7EF3A774E51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AF5C850-671B-CB37-B45F-45E420A87D7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26661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802.11-25/0019r0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65923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EDCDFE-1CE0-70CF-F57F-62F9018C8F2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DE68A0D-4CF2-9E97-7986-D8B08B3D08A1}"/>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CD4BD144-3070-9BB0-3E74-AE5805AC9B2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D1F99F3-2436-C34D-6E5E-5689F0D7A4A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01DE7D1-1A4A-1D4C-E412-64567FE0419A}"/>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9544D5D7-E595-75F0-792D-B3CD915E2BB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9ADE10F-9A13-D9B2-B278-3A1D0D4B09A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1471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May 2025</a:t>
            </a:r>
            <a:endParaRPr lang="en-GB" dirty="0"/>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May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May 2025</a:t>
            </a:r>
            <a:endParaRPr lang="en-GB"/>
          </a:p>
        </p:txBody>
      </p:sp>
      <p:sp>
        <p:nvSpPr>
          <p:cNvPr id="6" name="Footer Placeholder 5"/>
          <p:cNvSpPr>
            <a:spLocks noGrp="1"/>
          </p:cNvSpPr>
          <p:nvPr>
            <p:ph type="ftr" idx="11"/>
          </p:nvPr>
        </p:nvSpPr>
        <p:spPr/>
        <p:txBody>
          <a:bodyPr/>
          <a:lstStyle>
            <a:lvl1pPr>
              <a:defRPr/>
            </a:lvl1pPr>
          </a:lstStyle>
          <a:p>
            <a:r>
              <a:rPr lang="en-GB"/>
              <a:t>Gwangho Lee,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Gwangho Lee,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May 2025</a:t>
            </a:r>
            <a:endParaRPr lang="en-GB"/>
          </a:p>
        </p:txBody>
      </p:sp>
      <p:sp>
        <p:nvSpPr>
          <p:cNvPr id="4" name="Footer Placeholder 3"/>
          <p:cNvSpPr>
            <a:spLocks noGrp="1"/>
          </p:cNvSpPr>
          <p:nvPr>
            <p:ph type="ftr" idx="11"/>
          </p:nvPr>
        </p:nvSpPr>
        <p:spPr/>
        <p:txBody>
          <a:bodyPr/>
          <a:lstStyle>
            <a:lvl1pPr>
              <a:defRPr/>
            </a:lvl1pPr>
          </a:lstStyle>
          <a:p>
            <a:r>
              <a:rPr lang="en-GB"/>
              <a:t>Gwangho Lee,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May 2025</a:t>
            </a:r>
            <a:endParaRPr lang="en-GB"/>
          </a:p>
        </p:txBody>
      </p:sp>
      <p:sp>
        <p:nvSpPr>
          <p:cNvPr id="3" name="Footer Placeholder 2"/>
          <p:cNvSpPr>
            <a:spLocks noGrp="1"/>
          </p:cNvSpPr>
          <p:nvPr>
            <p:ph type="ftr" idx="11"/>
          </p:nvPr>
        </p:nvSpPr>
        <p:spPr/>
        <p:txBody>
          <a:bodyPr/>
          <a:lstStyle>
            <a:lvl1pPr>
              <a:defRPr/>
            </a:lvl1pPr>
          </a:lstStyle>
          <a:p>
            <a:r>
              <a:rPr lang="en-GB"/>
              <a:t>Gwangho Lee,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May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May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802.11-25/0887r0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CCA Issue in NPCA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2025-05-10</a:t>
            </a:r>
          </a:p>
        </p:txBody>
      </p:sp>
      <p:sp>
        <p:nvSpPr>
          <p:cNvPr id="6" name="Date Placeholder 3"/>
          <p:cNvSpPr>
            <a:spLocks noGrp="1"/>
          </p:cNvSpPr>
          <p:nvPr>
            <p:ph type="dt" idx="10"/>
          </p:nvPr>
        </p:nvSpPr>
        <p:spPr/>
        <p:txBody>
          <a:bodyPr/>
          <a:lstStyle/>
          <a:p>
            <a:r>
              <a:rPr lang="en-US" altLang="ko-KR"/>
              <a:t>May 2025</a:t>
            </a:r>
            <a:endParaRPr lang="en-GB" dirty="0"/>
          </a:p>
        </p:txBody>
      </p:sp>
      <p:sp>
        <p:nvSpPr>
          <p:cNvPr id="7" name="Footer Placeholder 4"/>
          <p:cNvSpPr>
            <a:spLocks noGrp="1"/>
          </p:cNvSpPr>
          <p:nvPr>
            <p:ph type="ftr" idx="11"/>
          </p:nvPr>
        </p:nvSpPr>
        <p:spPr/>
        <p:txBody>
          <a:bodyPr/>
          <a:lstStyle/>
          <a:p>
            <a:r>
              <a:rPr lang="en-GB"/>
              <a:t>Gwangho Lee, KNUT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07738953"/>
              </p:ext>
            </p:extLst>
          </p:nvPr>
        </p:nvGraphicFramePr>
        <p:xfrm>
          <a:off x="992188" y="2416175"/>
          <a:ext cx="10271125" cy="24987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2188" y="2416175"/>
                        <a:ext cx="10271125" cy="24987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E57DE-6BAD-DC52-5CAB-3802155F8777}"/>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79F5BA6E-33FC-BBCC-2007-571BEA0FFAA8}"/>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a:t>
            </a:r>
          </a:p>
        </p:txBody>
      </p:sp>
      <p:sp>
        <p:nvSpPr>
          <p:cNvPr id="2" name="Content Placeholder 1">
            <a:extLst>
              <a:ext uri="{FF2B5EF4-FFF2-40B4-BE49-F238E27FC236}">
                <a16:creationId xmlns:a16="http://schemas.microsoft.com/office/drawing/2014/main" id="{F34FC4E4-A075-80AD-D582-6CB99F7DED83}"/>
              </a:ext>
            </a:extLst>
          </p:cNvPr>
          <p:cNvSpPr>
            <a:spLocks noGrp="1"/>
          </p:cNvSpPr>
          <p:nvPr>
            <p:ph idx="1"/>
          </p:nvPr>
        </p:nvSpPr>
        <p:spPr/>
        <p:txBody>
          <a:bodyPr/>
          <a:lstStyle/>
          <a:p>
            <a:pPr latinLnBrk="0">
              <a:buFont typeface="Times New Roman" pitchFamily="16" charset="0"/>
              <a:buChar char="•"/>
            </a:pPr>
            <a:r>
              <a:rPr lang="en-US" altLang="ko-KR" dirty="0"/>
              <a:t>SP: Do you agree to include the following text into the 11bn SFD?</a:t>
            </a:r>
          </a:p>
          <a:p>
            <a:pPr lvl="1" latinLnBrk="0">
              <a:buFont typeface="Times New Roman" pitchFamily="16" charset="0"/>
              <a:buChar char="•"/>
            </a:pPr>
            <a:r>
              <a:rPr lang="en-US" altLang="ko-KR" dirty="0"/>
              <a:t>When an NPCA STA decides to transition to NPCA primary channel, the MAC of the NPCA STA shall issue PHY-</a:t>
            </a:r>
            <a:r>
              <a:rPr lang="en-US" altLang="ko-KR" dirty="0" err="1"/>
              <a:t>CCARESET.request</a:t>
            </a:r>
            <a:r>
              <a:rPr lang="en-US" altLang="ko-KR" dirty="0"/>
              <a:t> primitive to the PHY in order to clear the previous CCA state and initiate CCA evaluation on the NPCA primary channel.</a:t>
            </a:r>
          </a:p>
          <a:p>
            <a:pPr lvl="1" latinLnBrk="0">
              <a:buFont typeface="Times New Roman" pitchFamily="16" charset="0"/>
              <a:buChar char="•"/>
            </a:pPr>
            <a:endParaRPr lang="en-US" altLang="ko-KR" dirty="0"/>
          </a:p>
          <a:p>
            <a:pPr marL="0" indent="0" latinLnBrk="0"/>
            <a:r>
              <a:rPr lang="en-US" altLang="ko-KR" dirty="0"/>
              <a:t>		Y / N / A</a:t>
            </a:r>
          </a:p>
          <a:p>
            <a:endParaRPr lang="en-GB" altLang="ko-KR" dirty="0"/>
          </a:p>
        </p:txBody>
      </p:sp>
      <p:sp>
        <p:nvSpPr>
          <p:cNvPr id="6" name="Slide Number Placeholder 5">
            <a:extLst>
              <a:ext uri="{FF2B5EF4-FFF2-40B4-BE49-F238E27FC236}">
                <a16:creationId xmlns:a16="http://schemas.microsoft.com/office/drawing/2014/main" id="{F9D3ED0D-75D3-07A1-5447-69AB284F6BD2}"/>
              </a:ext>
            </a:extLst>
          </p:cNvPr>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a:extLst>
              <a:ext uri="{FF2B5EF4-FFF2-40B4-BE49-F238E27FC236}">
                <a16:creationId xmlns:a16="http://schemas.microsoft.com/office/drawing/2014/main" id="{B45AE634-A014-D71D-C298-9BFA85A26C84}"/>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6748828A-1A8B-F5DF-6BDC-4E6EA6A4DFEE}"/>
              </a:ext>
            </a:extLst>
          </p:cNvPr>
          <p:cNvSpPr>
            <a:spLocks noGrp="1"/>
          </p:cNvSpPr>
          <p:nvPr>
            <p:ph type="dt" idx="15"/>
          </p:nvPr>
        </p:nvSpPr>
        <p:spPr/>
        <p:txBody>
          <a:bodyPr/>
          <a:lstStyle/>
          <a:p>
            <a:r>
              <a:rPr lang="en-US" altLang="ko-KR"/>
              <a:t>May 2025</a:t>
            </a:r>
            <a:endParaRPr lang="en-GB"/>
          </a:p>
        </p:txBody>
      </p:sp>
    </p:spTree>
    <p:extLst>
      <p:ext uri="{BB962C8B-B14F-4D97-AF65-F5344CB8AC3E}">
        <p14:creationId xmlns:p14="http://schemas.microsoft.com/office/powerpoint/2010/main" val="782660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Introduction</a:t>
            </a:r>
            <a:endParaRPr lang="en-GB" dirty="0"/>
          </a:p>
        </p:txBody>
      </p:sp>
      <p:sp>
        <p:nvSpPr>
          <p:cNvPr id="4098" name="Rectangle 2"/>
          <p:cNvSpPr>
            <a:spLocks noGrp="1" noChangeArrowheads="1"/>
          </p:cNvSpPr>
          <p:nvPr>
            <p:ph idx="1"/>
          </p:nvPr>
        </p:nvSpPr>
        <p:spPr>
          <a:xfrm>
            <a:off x="914401" y="1700808"/>
            <a:ext cx="10361084"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a:t>
            </a:r>
            <a:r>
              <a:rPr lang="en-US" altLang="ko-KR" sz="1800" dirty="0" err="1"/>
              <a:t>TGbn</a:t>
            </a:r>
            <a:r>
              <a:rPr lang="en-US" altLang="ko-KR" sz="1800" dirty="0"/>
              <a:t>[1], NPCA operation is introduced to enhance reliability under dense OBSS environments.</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NPCA operation, a STA may switch from the Primary Channel (PCH) to a designated NPCA Primary Channel (NPCA PCH) when specific conditions are met.</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Such as OBSS traffic presence, NPCA duration thresholds, and NPCA PCH availability.</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Within the STA, the PHY indicates whether the Primary Channel (PCH) is idle or busy using the PHY-</a:t>
            </a:r>
            <a:r>
              <a:rPr lang="en-US" altLang="ko-KR" sz="1800" dirty="0" err="1"/>
              <a:t>CCA.indication</a:t>
            </a:r>
            <a:r>
              <a:rPr lang="en-US" altLang="ko-KR" sz="1800" dirty="0"/>
              <a:t> primitive, which is delivered to the MAC layer.</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After the STA decided to transition to NPCA PCH upon reception of an inter-BSS PPDU, CCA status of the</a:t>
            </a:r>
            <a:r>
              <a:rPr lang="ko-KR" altLang="en-US" sz="1800" dirty="0"/>
              <a:t> </a:t>
            </a:r>
            <a:r>
              <a:rPr lang="en-US" altLang="ko-KR" sz="1800" dirty="0"/>
              <a:t>PHY of the STA can be hold until the expected duration of the PPDU.</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this contribution, the issue is examined and an approach addressing it is proposed.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098" name="Rectangle 2"/>
          <p:cNvSpPr>
            <a:spLocks noGrp="1" noChangeArrowheads="1"/>
          </p:cNvSpPr>
          <p:nvPr>
            <p:ph sz="half" idx="1"/>
          </p:nvPr>
        </p:nvSpPr>
        <p:spPr>
          <a:xfrm>
            <a:off x="335361" y="1981201"/>
            <a:ext cx="5400600" cy="4113213"/>
          </a:xfrm>
        </p:spPr>
        <p:txBody>
          <a:bodyPr wrap="square" anchor="t">
            <a:normAutofit/>
          </a:bodyPr>
          <a:lstStyle/>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During ongoing inter-BSS PPDU reception on the PCH, NPCA STA may decide to transition to NPCA PCH.</a:t>
            </a: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When the STA transition to NPCA PCH, since the STA's PHY is no longer operating on the PCH, it may fail to detect the signal of the PPDU that was being received. As a result, the PHY may encounter a carrier lost error condition. </a:t>
            </a:r>
          </a:p>
        </p:txBody>
      </p:sp>
      <p:pic>
        <p:nvPicPr>
          <p:cNvPr id="11" name="그림 10">
            <a:extLst>
              <a:ext uri="{FF2B5EF4-FFF2-40B4-BE49-F238E27FC236}">
                <a16:creationId xmlns:a16="http://schemas.microsoft.com/office/drawing/2014/main" id="{FF9C554F-22B1-52B0-A8C0-21B50D8C5A2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837329" y="2502768"/>
            <a:ext cx="6174476" cy="2727625"/>
          </a:xfrm>
          <a:prstGeom prst="rect">
            <a:avLst/>
          </a:prstGeom>
          <a:noFill/>
        </p:spPr>
      </p:pic>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May 2025</a:t>
            </a:r>
            <a:endParaRPr lang="en-GB"/>
          </a:p>
        </p:txBody>
      </p:sp>
      <p:sp>
        <p:nvSpPr>
          <p:cNvPr id="5" name="Footer Placeholder 4"/>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3</a:t>
            </a:fld>
            <a:endParaRPr lang="en-GB"/>
          </a:p>
        </p:txBody>
      </p:sp>
    </p:spTree>
    <p:extLst>
      <p:ext uri="{BB962C8B-B14F-4D97-AF65-F5344CB8AC3E}">
        <p14:creationId xmlns:p14="http://schemas.microsoft.com/office/powerpoint/2010/main" val="35225473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EBF65E-6FBA-2AE4-D001-618F0AF6FDA5}"/>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9E42ECC-4DBB-D255-E8D2-27E417CE1D56}"/>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098" name="Rectangle 2">
            <a:extLst>
              <a:ext uri="{FF2B5EF4-FFF2-40B4-BE49-F238E27FC236}">
                <a16:creationId xmlns:a16="http://schemas.microsoft.com/office/drawing/2014/main" id="{8D2A620C-1397-11F5-B49E-27BBF4E80186}"/>
              </a:ext>
            </a:extLst>
          </p:cNvPr>
          <p:cNvSpPr>
            <a:spLocks noGrp="1" noChangeArrowheads="1"/>
          </p:cNvSpPr>
          <p:nvPr>
            <p:ph sz="half" idx="1"/>
          </p:nvPr>
        </p:nvSpPr>
        <p:spPr>
          <a:xfrm>
            <a:off x="170520" y="2088458"/>
            <a:ext cx="5469631" cy="4113213"/>
          </a:xfrm>
        </p:spPr>
        <p:txBody>
          <a:bodyPr wrap="square" anchor="t">
            <a:normAutofit/>
          </a:bodyPr>
          <a:lstStyle/>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Even after the STA switches to NPCA PCH, PHY in the STA may still maintain the CCA status as busy until the end of the expected PPDU reception duration, as indicated by the PPDU's LENGTH field[2].</a:t>
            </a:r>
          </a:p>
          <a:p>
            <a:pPr marL="741363" lvl="1"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500" dirty="0"/>
              <a:t>In the event that a change in the RSSI causes the status of the CCA to return to the IDLE state before the complete reception of the PSDU, as indicated by the PHY LENGTH field, the error condition shall be reported to the MAC using a PHY-</a:t>
            </a:r>
            <a:r>
              <a:rPr lang="en-US" altLang="ko-KR" sz="1500" dirty="0" err="1"/>
              <a:t>RXEND.indication</a:t>
            </a:r>
            <a:r>
              <a:rPr lang="en-US" altLang="ko-KR" sz="1500" dirty="0"/>
              <a:t>(</a:t>
            </a:r>
            <a:r>
              <a:rPr lang="en-US" altLang="ko-KR" sz="1500" dirty="0" err="1"/>
              <a:t>CarrierLost</a:t>
            </a:r>
            <a:r>
              <a:rPr lang="en-US" altLang="ko-KR" sz="1500" dirty="0"/>
              <a:t>) primitive and the PHY receiver shall return to the RX IDLE state. </a:t>
            </a:r>
            <a:r>
              <a:rPr lang="en-US" altLang="ko-KR" sz="1500" dirty="0">
                <a:solidFill>
                  <a:srgbClr val="FF0000"/>
                </a:solidFill>
              </a:rPr>
              <a:t>The CCA of the OFDM PHY shall indicate a busy medium for the intended duration of the transmitted PPDU.</a:t>
            </a:r>
            <a:endParaRPr lang="ko-KR" altLang="en-US" sz="1500" dirty="0">
              <a:solidFill>
                <a:srgbClr val="FF0000"/>
              </a:solidFill>
            </a:endParaRPr>
          </a:p>
        </p:txBody>
      </p:sp>
      <p:pic>
        <p:nvPicPr>
          <p:cNvPr id="7" name="그림 6">
            <a:extLst>
              <a:ext uri="{FF2B5EF4-FFF2-40B4-BE49-F238E27FC236}">
                <a16:creationId xmlns:a16="http://schemas.microsoft.com/office/drawing/2014/main" id="{8FB5A427-CF9F-8EE1-6498-7B72328EA58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728909" y="2492726"/>
            <a:ext cx="6292571" cy="2952667"/>
          </a:xfrm>
          <a:prstGeom prst="rect">
            <a:avLst/>
          </a:prstGeom>
          <a:noFill/>
        </p:spPr>
      </p:pic>
      <p:sp>
        <p:nvSpPr>
          <p:cNvPr id="4" name="Date Placeholder 3">
            <a:extLst>
              <a:ext uri="{FF2B5EF4-FFF2-40B4-BE49-F238E27FC236}">
                <a16:creationId xmlns:a16="http://schemas.microsoft.com/office/drawing/2014/main" id="{6B58D71C-E818-B640-61C4-FA213296A332}"/>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May 2025</a:t>
            </a:r>
            <a:endParaRPr lang="en-GB"/>
          </a:p>
        </p:txBody>
      </p:sp>
      <p:sp>
        <p:nvSpPr>
          <p:cNvPr id="5" name="Footer Placeholder 4">
            <a:extLst>
              <a:ext uri="{FF2B5EF4-FFF2-40B4-BE49-F238E27FC236}">
                <a16:creationId xmlns:a16="http://schemas.microsoft.com/office/drawing/2014/main" id="{566BDA4A-4F9A-34C2-571B-3144E217F17D}"/>
              </a:ext>
            </a:extLst>
          </p:cNvPr>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a:t>Gwangho Lee, KNUT</a:t>
            </a:r>
          </a:p>
        </p:txBody>
      </p:sp>
      <p:sp>
        <p:nvSpPr>
          <p:cNvPr id="6" name="Slide Number Placeholder 5">
            <a:extLst>
              <a:ext uri="{FF2B5EF4-FFF2-40B4-BE49-F238E27FC236}">
                <a16:creationId xmlns:a16="http://schemas.microsoft.com/office/drawing/2014/main" id="{32568EB3-E358-3AE0-9AF2-2AE18CAAD1A1}"/>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4</a:t>
            </a:fld>
            <a:endParaRPr lang="en-GB"/>
          </a:p>
        </p:txBody>
      </p:sp>
    </p:spTree>
    <p:extLst>
      <p:ext uri="{BB962C8B-B14F-4D97-AF65-F5344CB8AC3E}">
        <p14:creationId xmlns:p14="http://schemas.microsoft.com/office/powerpoint/2010/main" val="2514336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78FAD-E610-FE73-9913-4ACCE6F20D95}"/>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E12F0F8-2B25-23E4-DB11-68E9AFFDB853}"/>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098" name="Rectangle 2">
            <a:extLst>
              <a:ext uri="{FF2B5EF4-FFF2-40B4-BE49-F238E27FC236}">
                <a16:creationId xmlns:a16="http://schemas.microsoft.com/office/drawing/2014/main" id="{3B28E398-5F13-EB39-968D-17790CDF90DE}"/>
              </a:ext>
            </a:extLst>
          </p:cNvPr>
          <p:cNvSpPr>
            <a:spLocks noGrp="1" noChangeArrowheads="1"/>
          </p:cNvSpPr>
          <p:nvPr>
            <p:ph sz="half" idx="1"/>
          </p:nvPr>
        </p:nvSpPr>
        <p:spPr>
          <a:xfrm>
            <a:off x="440579" y="1981201"/>
            <a:ext cx="5007350" cy="4113213"/>
          </a:xfrm>
        </p:spPr>
        <p:txBody>
          <a:bodyPr wrap="square" anchor="t">
            <a:normAutofit/>
          </a:bodyPr>
          <a:lstStyle/>
          <a:p>
            <a:pPr marL="57150" indent="0" latinLnBrk="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As a result, the channel access and frame transmission on the NPCA PCH may be incorrectly blocked, despite the NPCA PCH being idle.</a:t>
            </a:r>
          </a:p>
        </p:txBody>
      </p:sp>
      <p:pic>
        <p:nvPicPr>
          <p:cNvPr id="7" name="그림 6">
            <a:extLst>
              <a:ext uri="{FF2B5EF4-FFF2-40B4-BE49-F238E27FC236}">
                <a16:creationId xmlns:a16="http://schemas.microsoft.com/office/drawing/2014/main" id="{0D50D44F-A7FA-244E-32B3-966EA631B2AD}"/>
              </a:ext>
            </a:extLst>
          </p:cNvPr>
          <p:cNvPicPr>
            <a:picLocks noChangeAspect="1"/>
          </p:cNvPicPr>
          <p:nvPr/>
        </p:nvPicPr>
        <p:blipFill>
          <a:blip r:embed="rId3" cstate="print">
            <a:extLst>
              <a:ext uri="{28A0092B-C50C-407E-A947-70E740481C1C}">
                <a14:useLocalDpi xmlns:a14="http://schemas.microsoft.com/office/drawing/2010/main" val="0"/>
              </a:ext>
            </a:extLst>
          </a:blip>
          <a:stretch/>
        </p:blipFill>
        <p:spPr>
          <a:xfrm>
            <a:off x="5836481" y="2348880"/>
            <a:ext cx="5914941" cy="3312367"/>
          </a:xfrm>
          <a:prstGeom prst="rect">
            <a:avLst/>
          </a:prstGeom>
          <a:noFill/>
        </p:spPr>
      </p:pic>
      <p:sp>
        <p:nvSpPr>
          <p:cNvPr id="4" name="Date Placeholder 3">
            <a:extLst>
              <a:ext uri="{FF2B5EF4-FFF2-40B4-BE49-F238E27FC236}">
                <a16:creationId xmlns:a16="http://schemas.microsoft.com/office/drawing/2014/main" id="{89C8EDF6-2BDD-A560-44CA-145FB3C3BA8E}"/>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May 2025</a:t>
            </a:r>
            <a:endParaRPr lang="en-GB"/>
          </a:p>
        </p:txBody>
      </p:sp>
      <p:sp>
        <p:nvSpPr>
          <p:cNvPr id="5" name="Footer Placeholder 4">
            <a:extLst>
              <a:ext uri="{FF2B5EF4-FFF2-40B4-BE49-F238E27FC236}">
                <a16:creationId xmlns:a16="http://schemas.microsoft.com/office/drawing/2014/main" id="{4BA0B624-0A74-FA25-177D-1D0B20A0304D}"/>
              </a:ext>
            </a:extLst>
          </p:cNvPr>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a:extLst>
              <a:ext uri="{FF2B5EF4-FFF2-40B4-BE49-F238E27FC236}">
                <a16:creationId xmlns:a16="http://schemas.microsoft.com/office/drawing/2014/main" id="{E56AE0BE-B34E-0F47-0D2F-BD3D79872826}"/>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5</a:t>
            </a:fld>
            <a:endParaRPr lang="en-GB"/>
          </a:p>
        </p:txBody>
      </p:sp>
    </p:spTree>
    <p:extLst>
      <p:ext uri="{BB962C8B-B14F-4D97-AF65-F5344CB8AC3E}">
        <p14:creationId xmlns:p14="http://schemas.microsoft.com/office/powerpoint/2010/main" val="25855733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Possible Approach</a:t>
            </a:r>
            <a:endParaRPr lang="en-GB" dirty="0"/>
          </a:p>
        </p:txBody>
      </p:sp>
      <p:sp>
        <p:nvSpPr>
          <p:cNvPr id="4098" name="Rectangle 2"/>
          <p:cNvSpPr>
            <a:spLocks noGrp="1" noChangeArrowheads="1"/>
          </p:cNvSpPr>
          <p:nvPr>
            <p:ph idx="1"/>
          </p:nvPr>
        </p:nvSpPr>
        <p:spPr>
          <a:xfrm>
            <a:off x="108990" y="1700808"/>
            <a:ext cx="4968551"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To address the issue, the MAC issues a PHY-</a:t>
            </a:r>
            <a:r>
              <a:rPr lang="en-US" altLang="ko-KR" sz="1800" dirty="0" err="1"/>
              <a:t>CCARESET.request</a:t>
            </a:r>
            <a:r>
              <a:rPr lang="en-US" altLang="ko-KR" sz="1800" dirty="0"/>
              <a:t> primitive to the PHY after it decides to perform transition to NPCA PCH during reception of the inter-BSS PPDU.</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When PHY receives the primitive, the PHY is reset, and it initiate a new CCA evaluation cycle.</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Gwangho Lee, KNUT</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4" name="Date Placeholder 3"/>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pic>
        <p:nvPicPr>
          <p:cNvPr id="2" name="그림 1">
            <a:extLst>
              <a:ext uri="{FF2B5EF4-FFF2-40B4-BE49-F238E27FC236}">
                <a16:creationId xmlns:a16="http://schemas.microsoft.com/office/drawing/2014/main" id="{F93FCA1C-FBF8-BAF8-C021-A373E2405C23}"/>
              </a:ext>
            </a:extLst>
          </p:cNvPr>
          <p:cNvPicPr>
            <a:picLocks noChangeAspect="1"/>
          </p:cNvPicPr>
          <p:nvPr/>
        </p:nvPicPr>
        <p:blipFill>
          <a:blip r:embed="rId3"/>
          <a:stretch>
            <a:fillRect/>
          </a:stretch>
        </p:blipFill>
        <p:spPr>
          <a:xfrm>
            <a:off x="5226819" y="3508460"/>
            <a:ext cx="6933444" cy="1271815"/>
          </a:xfrm>
          <a:prstGeom prst="rect">
            <a:avLst/>
          </a:prstGeom>
        </p:spPr>
      </p:pic>
      <p:pic>
        <p:nvPicPr>
          <p:cNvPr id="7" name="그림 6">
            <a:extLst>
              <a:ext uri="{FF2B5EF4-FFF2-40B4-BE49-F238E27FC236}">
                <a16:creationId xmlns:a16="http://schemas.microsoft.com/office/drawing/2014/main" id="{39FC7A89-3F70-7B8C-7A1D-2663B244BC01}"/>
              </a:ext>
            </a:extLst>
          </p:cNvPr>
          <p:cNvPicPr>
            <a:picLocks noChangeAspect="1"/>
          </p:cNvPicPr>
          <p:nvPr/>
        </p:nvPicPr>
        <p:blipFill>
          <a:blip r:embed="rId4"/>
          <a:stretch>
            <a:fillRect/>
          </a:stretch>
        </p:blipFill>
        <p:spPr>
          <a:xfrm>
            <a:off x="5282756" y="1972918"/>
            <a:ext cx="6706045" cy="1376624"/>
          </a:xfrm>
          <a:prstGeom prst="rect">
            <a:avLst/>
          </a:prstGeom>
        </p:spPr>
      </p:pic>
      <p:cxnSp>
        <p:nvCxnSpPr>
          <p:cNvPr id="9" name="직선 연결선 8">
            <a:extLst>
              <a:ext uri="{FF2B5EF4-FFF2-40B4-BE49-F238E27FC236}">
                <a16:creationId xmlns:a16="http://schemas.microsoft.com/office/drawing/2014/main" id="{B889A771-4724-6540-11EE-A5EBD428F9D0}"/>
              </a:ext>
            </a:extLst>
          </p:cNvPr>
          <p:cNvCxnSpPr>
            <a:cxnSpLocks/>
          </p:cNvCxnSpPr>
          <p:nvPr/>
        </p:nvCxnSpPr>
        <p:spPr bwMode="auto">
          <a:xfrm>
            <a:off x="5282756" y="4124739"/>
            <a:ext cx="6763470" cy="0"/>
          </a:xfrm>
          <a:prstGeom prst="line">
            <a:avLst/>
          </a:prstGeom>
          <a:ln>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2" name="직선 연결선 11">
            <a:extLst>
              <a:ext uri="{FF2B5EF4-FFF2-40B4-BE49-F238E27FC236}">
                <a16:creationId xmlns:a16="http://schemas.microsoft.com/office/drawing/2014/main" id="{EFE0DA1A-5E5A-66CE-1204-99ED353BF9C6}"/>
              </a:ext>
            </a:extLst>
          </p:cNvPr>
          <p:cNvCxnSpPr>
            <a:cxnSpLocks/>
          </p:cNvCxnSpPr>
          <p:nvPr/>
        </p:nvCxnSpPr>
        <p:spPr bwMode="auto">
          <a:xfrm>
            <a:off x="5282756" y="4306957"/>
            <a:ext cx="4258809" cy="0"/>
          </a:xfrm>
          <a:prstGeom prst="line">
            <a:avLst/>
          </a:prstGeom>
          <a:ln>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87730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8DED6-78A5-B4C5-3247-7020D62CF8D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BE0EC02-087F-AF87-5F39-469B79DCF1C9}"/>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Possible Approach</a:t>
            </a:r>
            <a:endParaRPr lang="en-GB" dirty="0"/>
          </a:p>
        </p:txBody>
      </p:sp>
      <p:sp>
        <p:nvSpPr>
          <p:cNvPr id="4098" name="Rectangle 2">
            <a:extLst>
              <a:ext uri="{FF2B5EF4-FFF2-40B4-BE49-F238E27FC236}">
                <a16:creationId xmlns:a16="http://schemas.microsoft.com/office/drawing/2014/main" id="{06818E8E-7D90-D268-130E-F96ECC3F188D}"/>
              </a:ext>
            </a:extLst>
          </p:cNvPr>
          <p:cNvSpPr>
            <a:spLocks noGrp="1" noChangeArrowheads="1"/>
          </p:cNvSpPr>
          <p:nvPr>
            <p:ph sz="half" idx="1"/>
          </p:nvPr>
        </p:nvSpPr>
        <p:spPr>
          <a:xfrm>
            <a:off x="407368" y="1981201"/>
            <a:ext cx="5584917" cy="4113213"/>
          </a:xfrm>
        </p:spPr>
        <p:txBody>
          <a:bodyPr wrap="square" anchor="t">
            <a:normAutofit/>
          </a:bodyPr>
          <a:lstStyle/>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When the STA transitions to NPCA PCH, it should also notify the PHY that the context for CCA evaluation has changed. </a:t>
            </a: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This is achieved using the existing </a:t>
            </a:r>
            <a:r>
              <a:rPr lang="en-US" altLang="ko-KR" sz="2000" dirty="0">
                <a:solidFill>
                  <a:srgbClr val="FF0000"/>
                </a:solidFill>
              </a:rPr>
              <a:t>PHY-</a:t>
            </a:r>
            <a:r>
              <a:rPr lang="en-US" altLang="ko-KR" sz="2000" dirty="0" err="1">
                <a:solidFill>
                  <a:srgbClr val="FF0000"/>
                </a:solidFill>
              </a:rPr>
              <a:t>CCARESET.request</a:t>
            </a:r>
            <a:r>
              <a:rPr lang="en-US" altLang="ko-KR" sz="2000" dirty="0">
                <a:solidFill>
                  <a:srgbClr val="FF0000"/>
                </a:solidFill>
              </a:rPr>
              <a:t> primitive</a:t>
            </a:r>
            <a:r>
              <a:rPr lang="en-US" altLang="ko-KR" sz="2000" dirty="0"/>
              <a:t>, which instructs the PHY to reset or clear its current CCA state and treat the new operating channel (NPCA PCH) independently.</a:t>
            </a: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This approach utilizes the existing primitives without modification.</a:t>
            </a:r>
          </a:p>
        </p:txBody>
      </p:sp>
      <p:pic>
        <p:nvPicPr>
          <p:cNvPr id="8" name="그림 7">
            <a:extLst>
              <a:ext uri="{FF2B5EF4-FFF2-40B4-BE49-F238E27FC236}">
                <a16:creationId xmlns:a16="http://schemas.microsoft.com/office/drawing/2014/main" id="{8D2C9044-D552-CA75-0089-CDE205BA8626}"/>
              </a:ext>
            </a:extLst>
          </p:cNvPr>
          <p:cNvPicPr>
            <a:picLocks noChangeAspect="1"/>
          </p:cNvPicPr>
          <p:nvPr/>
        </p:nvPicPr>
        <p:blipFill>
          <a:blip r:embed="rId3"/>
          <a:stretch>
            <a:fillRect/>
          </a:stretch>
        </p:blipFill>
        <p:spPr>
          <a:xfrm>
            <a:off x="6195483" y="2132014"/>
            <a:ext cx="5900261" cy="3346370"/>
          </a:xfrm>
          <a:prstGeom prst="rect">
            <a:avLst/>
          </a:prstGeom>
          <a:noFill/>
        </p:spPr>
      </p:pic>
      <p:sp>
        <p:nvSpPr>
          <p:cNvPr id="4" name="Date Placeholder 3">
            <a:extLst>
              <a:ext uri="{FF2B5EF4-FFF2-40B4-BE49-F238E27FC236}">
                <a16:creationId xmlns:a16="http://schemas.microsoft.com/office/drawing/2014/main" id="{6A4916EC-0B98-D0DF-DA41-7A362B5ABEB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May 2025</a:t>
            </a:r>
            <a:endParaRPr lang="en-GB"/>
          </a:p>
        </p:txBody>
      </p:sp>
      <p:sp>
        <p:nvSpPr>
          <p:cNvPr id="5" name="Footer Placeholder 4">
            <a:extLst>
              <a:ext uri="{FF2B5EF4-FFF2-40B4-BE49-F238E27FC236}">
                <a16:creationId xmlns:a16="http://schemas.microsoft.com/office/drawing/2014/main" id="{A770694D-0E9B-AF24-BD7A-C58445166048}"/>
              </a:ext>
            </a:extLst>
          </p:cNvPr>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a:extLst>
              <a:ext uri="{FF2B5EF4-FFF2-40B4-BE49-F238E27FC236}">
                <a16:creationId xmlns:a16="http://schemas.microsoft.com/office/drawing/2014/main" id="{AE1F8156-134C-8901-BB90-2508254706FD}"/>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7</a:t>
            </a:fld>
            <a:endParaRPr lang="en-GB"/>
          </a:p>
        </p:txBody>
      </p:sp>
    </p:spTree>
    <p:extLst>
      <p:ext uri="{BB962C8B-B14F-4D97-AF65-F5344CB8AC3E}">
        <p14:creationId xmlns:p14="http://schemas.microsoft.com/office/powerpoint/2010/main" val="3073136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Conclusion</a:t>
            </a:r>
            <a:endParaRPr lang="en-GB" dirty="0"/>
          </a:p>
        </p:txBody>
      </p:sp>
      <p:sp>
        <p:nvSpPr>
          <p:cNvPr id="5122" name="Rectangle 2"/>
          <p:cNvSpPr>
            <a:spLocks noGrp="1" noChangeArrowheads="1"/>
          </p:cNvSpPr>
          <p:nvPr>
            <p:ph idx="1"/>
          </p:nvPr>
        </p:nvSpPr>
        <p:spPr>
          <a:xfrm>
            <a:off x="914400" y="1981201"/>
            <a:ext cx="10438183" cy="4113213"/>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NPCA operation, the PHY may continue to indicate a busy medium based on the PCH, even after transition to the NPCA PCH, due to ongoing inter-BSS PPDU reception on the PCH. </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To address the issue, an approach that the MAC issues a PHY-</a:t>
            </a:r>
            <a:r>
              <a:rPr lang="en-US" sz="2000" dirty="0" err="1"/>
              <a:t>CCARESET.request</a:t>
            </a:r>
            <a:r>
              <a:rPr lang="en-US" sz="2000" dirty="0"/>
              <a:t> to the PHY to clear the CCA state on the PCH and enable accurate CCA assessment on the NPCA PCH was proposed.</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This approach leverages existing standard primitives.</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Therefore, it can be considered as a primary candidate for the issue.</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a:t>Gwangho Lee, KNUT</a:t>
            </a:r>
          </a:p>
        </p:txBody>
      </p:sp>
      <p:sp>
        <p:nvSpPr>
          <p:cNvPr id="4" name="Date Placeholder 3"/>
          <p:cNvSpPr>
            <a:spLocks noGrp="1"/>
          </p:cNvSpPr>
          <p:nvPr>
            <p:ph type="dt" idx="15"/>
          </p:nvPr>
        </p:nvSpPr>
        <p:spPr/>
        <p:txBody>
          <a:bodyPr/>
          <a:lstStyle/>
          <a:p>
            <a:r>
              <a:rPr lang="en-US" altLang="ko-KR"/>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a:t>
            </a:r>
            <a:r>
              <a:rPr lang="en-US" dirty="0"/>
              <a:t>Draft P802.11bn_D0.2, 37.11 Non-primary channel access (NPCA)</a:t>
            </a:r>
            <a:endParaRPr lang="fr-FR" dirty="0"/>
          </a:p>
          <a:p>
            <a:r>
              <a:rPr lang="en-GB" dirty="0"/>
              <a:t>[2] IEEE </a:t>
            </a:r>
            <a:r>
              <a:rPr lang="en-GB" altLang="ko-KR" dirty="0"/>
              <a:t>802.11-2024, 17.3.12 Receive PHY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25년 1월 기고 초안</Template>
  <TotalTime>3763</TotalTime>
  <Words>909</Words>
  <Application>Microsoft Office PowerPoint</Application>
  <PresentationFormat>와이드스크린</PresentationFormat>
  <Paragraphs>123</Paragraphs>
  <Slides>10</Slides>
  <Notes>10</Notes>
  <HiddenSlides>0</HiddenSlides>
  <MMClips>0</MMClips>
  <ScaleCrop>false</ScaleCrop>
  <HeadingPairs>
    <vt:vector size="8" baseType="variant">
      <vt:variant>
        <vt:lpstr>사용한 글꼴</vt:lpstr>
      </vt:variant>
      <vt:variant>
        <vt:i4>2</vt:i4>
      </vt: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4" baseType="lpstr">
      <vt:lpstr>Arial Unicode MS</vt:lpstr>
      <vt:lpstr>Times New Roman</vt:lpstr>
      <vt:lpstr>Office 테마</vt:lpstr>
      <vt:lpstr>Document</vt:lpstr>
      <vt:lpstr>CCA Issue in NPCA Operation</vt:lpstr>
      <vt:lpstr>Introduction</vt:lpstr>
      <vt:lpstr>Problem Statement</vt:lpstr>
      <vt:lpstr>Problem Statement</vt:lpstr>
      <vt:lpstr>Problem Statement</vt:lpstr>
      <vt:lpstr>Possible Approach</vt:lpstr>
      <vt:lpstr>Possible Approach</vt:lpstr>
      <vt:lpstr>Conclusion</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DPS Mode Change</dc:title>
  <dc:creator>이광호</dc:creator>
  <cp:keywords/>
  <cp:lastModifiedBy>이광호</cp:lastModifiedBy>
  <cp:revision>565</cp:revision>
  <cp:lastPrinted>1601-01-01T00:00:00Z</cp:lastPrinted>
  <dcterms:created xsi:type="dcterms:W3CDTF">2024-12-30T04:59:17Z</dcterms:created>
  <dcterms:modified xsi:type="dcterms:W3CDTF">2025-05-10T09:29:42Z</dcterms:modified>
  <cp:category>Name, Affiliation</cp:category>
</cp:coreProperties>
</file>