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784" r:id="rId3"/>
    <p:sldId id="789" r:id="rId4"/>
    <p:sldId id="783" r:id="rId5"/>
    <p:sldId id="450" r:id="rId6"/>
    <p:sldId id="777" r:id="rId7"/>
    <p:sldId id="270" r:id="rId8"/>
    <p:sldId id="78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humengshi" initials="h" lastIdx="2" clrIdx="1">
    <p:extLst>
      <p:ext uri="{19B8F6BF-5375-455C-9EA6-DF929625EA0E}">
        <p15:presenceInfo xmlns:p15="http://schemas.microsoft.com/office/powerpoint/2012/main" userId="S-1-5-21-147214757-305610072-1517763936-6675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CFFCC"/>
    <a:srgbClr val="FFFF99"/>
    <a:srgbClr val="C2C2FE"/>
    <a:srgbClr val="FF9900"/>
    <a:srgbClr val="99A40C"/>
    <a:srgbClr val="996600"/>
    <a:srgbClr val="996633"/>
    <a:srgbClr val="CC6600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404" autoAdjust="0"/>
  </p:normalViewPr>
  <p:slideViewPr>
    <p:cSldViewPr>
      <p:cViewPr varScale="1">
        <p:scale>
          <a:sx n="94" d="100"/>
          <a:sy n="94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4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50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06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73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47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1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</a:t>
            </a:r>
            <a:r>
              <a:rPr lang="en-US" altLang="zh-CN" sz="1800" b="1" dirty="0"/>
              <a:t>885r0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0.png"/><Relationship Id="rId4" Type="http://schemas.openxmlformats.org/officeDocument/2006/relationships/image" Target="../media/image20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altLang="zh-CN" sz="2800" dirty="0">
                <a:solidFill>
                  <a:schemeClr val="tx1"/>
                </a:solidFill>
              </a:rPr>
              <a:t>iscussion on DCM of DRU –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2025-05-07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86438"/>
              </p:ext>
            </p:extLst>
          </p:nvPr>
        </p:nvGraphicFramePr>
        <p:xfrm>
          <a:off x="993867" y="2971800"/>
          <a:ext cx="7546939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Shimi</a:t>
                      </a:r>
                      <a:r>
                        <a:rPr lang="en-US" altLang="zh-CN" sz="1400" dirty="0"/>
                        <a:t> </a:t>
                      </a:r>
                      <a:r>
                        <a:rPr lang="en-US" altLang="zh-CN" sz="1400" dirty="0" err="1"/>
                        <a:t>Shilo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99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922C55DB-D857-4D89-B0FD-112BDDB36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231" y="1752600"/>
            <a:ext cx="7805738" cy="1981201"/>
          </a:xfrm>
        </p:spPr>
        <p:txBody>
          <a:bodyPr/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11bn supports the distributed-tone RU (DRU) for TB PPDU transmissions. The following table shows the transmit power in the regular RU (RRU) case and the DRU case with different distribution bandwidths (DBWs).</a:t>
            </a:r>
          </a:p>
          <a:p>
            <a:pPr marL="627063" indent="-269875" algn="just">
              <a:buSzPct val="100000"/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calculate these power can be found in [1].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0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A00B72C-D263-48F6-B480-AEB4CDED9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en-US" altLang="zh-CN" sz="2800" dirty="0">
                <a:solidFill>
                  <a:schemeClr val="tx1"/>
                </a:solidFill>
              </a:rPr>
              <a:t>ackground: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DRU and Its Power Gain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0F4DB1AB-3DF2-4CED-9662-7994FE37F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1688"/>
              </p:ext>
            </p:extLst>
          </p:nvPr>
        </p:nvGraphicFramePr>
        <p:xfrm>
          <a:off x="1356327" y="3581400"/>
          <a:ext cx="643134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040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642759">
                  <a:extLst>
                    <a:ext uri="{9D8B030D-6E8A-4147-A177-3AD203B41FA5}">
                      <a16:colId xmlns:a16="http://schemas.microsoft.com/office/drawing/2014/main" val="24641182"/>
                    </a:ext>
                  </a:extLst>
                </a:gridCol>
                <a:gridCol w="1317464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1315361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  <a:gridCol w="1315361">
                  <a:extLst>
                    <a:ext uri="{9D8B030D-6E8A-4147-A177-3AD203B41FA5}">
                      <a16:colId xmlns:a16="http://schemas.microsoft.com/office/drawing/2014/main" val="1225503975"/>
                    </a:ext>
                  </a:extLst>
                </a:gridCol>
                <a:gridCol w="1315361">
                  <a:extLst>
                    <a:ext uri="{9D8B030D-6E8A-4147-A177-3AD203B41FA5}">
                      <a16:colId xmlns:a16="http://schemas.microsoft.com/office/drawing/2014/main" val="858668725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</a:t>
                      </a:r>
                    </a:p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DRU (M below indicates 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number of tones in each 13 subcarriers (1 MHz)</a:t>
                      </a:r>
                      <a:r>
                        <a:rPr lang="en-US" altLang="zh-CN" sz="1200" dirty="0"/>
                        <a:t>)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20 MHz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40 MHz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60 MHz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80 MHz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102276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solidFill>
                            <a:srgbClr val="1E1EFA"/>
                          </a:solidFill>
                        </a:rPr>
                        <a:t>2.08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10.14</a:t>
                      </a:r>
                      <a:r>
                        <a:rPr lang="en-US" altLang="zh-CN" sz="1200" dirty="0"/>
                        <a:t> (M=2)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13.15</a:t>
                      </a:r>
                      <a:r>
                        <a:rPr lang="en-US" altLang="zh-CN" sz="1200" dirty="0"/>
                        <a:t> (M=1)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rgbClr val="1E1EFA"/>
                          </a:solidFill>
                          <a:latin typeface="+mn-lt"/>
                          <a:ea typeface="+mn-ea"/>
                          <a:cs typeface="+mn-cs"/>
                        </a:rPr>
                        <a:t>5.09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11.39</a:t>
                      </a:r>
                      <a:r>
                        <a:rPr lang="en-US" altLang="zh-CN" sz="1200" dirty="0"/>
                        <a:t> (M=3)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13.15</a:t>
                      </a:r>
                      <a:r>
                        <a:rPr lang="en-US" altLang="zh-CN" sz="1200" dirty="0"/>
                        <a:t> (M=2)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16.16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(M=1)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16.16</a:t>
                      </a:r>
                      <a:r>
                        <a:rPr lang="en-US" altLang="zh-CN" sz="1200" dirty="0"/>
                        <a:t> (M=1)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1E1EFA"/>
                          </a:solidFill>
                        </a:rPr>
                        <a:t>8.18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11.47</a:t>
                      </a:r>
                      <a:r>
                        <a:rPr lang="en-US" altLang="zh-CN" sz="1200" dirty="0"/>
                        <a:t> (M=6)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14.48</a:t>
                      </a:r>
                      <a:r>
                        <a:rPr lang="en-US" altLang="zh-CN" sz="1200" dirty="0"/>
                        <a:t> (M=3)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16.24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(M=2)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16.24</a:t>
                      </a:r>
                      <a:r>
                        <a:rPr lang="en-US" altLang="zh-CN" sz="1200" dirty="0"/>
                        <a:t> (M=2)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1E1EFA"/>
                          </a:solidFill>
                        </a:rPr>
                        <a:t>11.77</a:t>
                      </a:r>
                      <a:endParaRPr lang="zh-CN" altLang="en-US" sz="1200" dirty="0">
                        <a:solidFill>
                          <a:srgbClr val="1E1E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14.39</a:t>
                      </a:r>
                      <a:r>
                        <a:rPr lang="en-US" altLang="zh-CN" sz="1200" dirty="0"/>
                        <a:t> (M=7)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15.85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(M=5)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16.82</a:t>
                      </a:r>
                      <a:r>
                        <a:rPr lang="en-US" altLang="zh-CN" sz="1200" dirty="0"/>
                        <a:t> (M=4)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1E1EFA"/>
                          </a:solidFill>
                        </a:rPr>
                        <a:t>14.78</a:t>
                      </a:r>
                      <a:endParaRPr lang="zh-CN" altLang="en-US" sz="1200" dirty="0">
                        <a:solidFill>
                          <a:srgbClr val="1E1E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17.40</a:t>
                      </a:r>
                      <a:r>
                        <a:rPr lang="en-US" altLang="zh-CN" sz="1200" dirty="0"/>
                        <a:t> (M=7)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09165"/>
                  </a:ext>
                </a:extLst>
              </a:tr>
              <a:tr h="20438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996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1E1EFA"/>
                          </a:solidFill>
                        </a:rPr>
                        <a:t>17.91</a:t>
                      </a:r>
                      <a:endParaRPr lang="zh-CN" altLang="en-US" sz="1200" dirty="0">
                        <a:solidFill>
                          <a:srgbClr val="1E1EF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46953"/>
                  </a:ext>
                </a:extLst>
              </a:tr>
            </a:tbl>
          </a:graphicData>
        </a:graphic>
      </p:graphicFrame>
      <p:sp>
        <p:nvSpPr>
          <p:cNvPr id="31" name="矩形 30">
            <a:extLst>
              <a:ext uri="{FF2B5EF4-FFF2-40B4-BE49-F238E27FC236}">
                <a16:creationId xmlns:a16="http://schemas.microsoft.com/office/drawing/2014/main" id="{D78C6B36-1922-43B3-869C-8CDDD8321158}"/>
              </a:ext>
            </a:extLst>
          </p:cNvPr>
          <p:cNvSpPr/>
          <p:nvPr/>
        </p:nvSpPr>
        <p:spPr>
          <a:xfrm>
            <a:off x="2634461" y="3264098"/>
            <a:ext cx="3697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Maximum Transmit Power of RU (dBm)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8588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roblem of </a:t>
            </a:r>
            <a:r>
              <a:rPr lang="en-US" sz="2800" dirty="0">
                <a:solidFill>
                  <a:schemeClr val="tx1"/>
                </a:solidFill>
              </a:rPr>
              <a:t>DCM in DRU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AFA05493-83AC-4DA8-A38A-7452C8A5F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55549"/>
            <a:ext cx="7620000" cy="11521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RRU case, DCM could provide 3 dB gain because of the duplication. However, things become different in the DRU case. Take </a:t>
            </a:r>
            <a:r>
              <a:rPr lang="en-US" altLang="zh-CN" sz="1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106-tone RU using DCM in 20 MHz DBW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example: </a:t>
            </a:r>
            <a:endParaRPr lang="en-US" altLang="zh-CN" sz="18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0" algn="just">
              <a:buNone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0" algn="just">
              <a:buNone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DCM itself achieves </a:t>
            </a:r>
            <a:r>
              <a:rPr lang="en-US" altLang="zh-CN" sz="1600" kern="12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dB gain</a:t>
            </a: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a 52-tone DRU, each subcarrier </a:t>
            </a:r>
            <a:r>
              <a:rPr lang="en-US" altLang="zh-CN" sz="16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loses around 3 dB gain</a:t>
            </a: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a 52-tone DRU, the number of subcarriers </a:t>
            </a:r>
            <a:r>
              <a:rPr lang="en-US" altLang="zh-CN" sz="16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doubled</a:t>
            </a: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a 52-tone DRU, the transmitted bits </a:t>
            </a:r>
            <a:r>
              <a:rPr lang="en-US" altLang="zh-CN" sz="16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almost the same</a:t>
            </a:r>
            <a:r>
              <a:rPr lang="en-US" altLang="zh-CN" sz="1600" kern="12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same MCS.</a:t>
            </a: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above means that DCM in DRU may provide worse performance compared with directly using a smaller RU </a:t>
            </a: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DCM provides a similar performance but the subcarriers are doubled.</a:t>
            </a:r>
          </a:p>
          <a:p>
            <a:pPr marL="357188" indent="0" algn="just">
              <a:buNone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zh-CN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A82BA97-34E6-4764-BC6A-25B13BEA6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68947"/>
              </p:ext>
            </p:extLst>
          </p:nvPr>
        </p:nvGraphicFramePr>
        <p:xfrm>
          <a:off x="2441888" y="2825243"/>
          <a:ext cx="4260224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108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641182"/>
                    </a:ext>
                  </a:extLst>
                </a:gridCol>
                <a:gridCol w="2553716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Size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DRU</a:t>
                      </a:r>
                      <a:r>
                        <a:rPr lang="zh-CN" altLang="en-US" sz="1200" dirty="0"/>
                        <a:t> </a:t>
                      </a:r>
                      <a:r>
                        <a:rPr lang="en-US" altLang="zh-CN" sz="1200" dirty="0"/>
                        <a:t>(DBW = 20 MHz)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870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5.09 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11.39</a:t>
                      </a:r>
                      <a:r>
                        <a:rPr lang="en-US" altLang="zh-CN" sz="1200" dirty="0"/>
                        <a:t> (M=3, 3 subcarriers per 1 MHz)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870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8.18 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dBm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11.47</a:t>
                      </a:r>
                      <a:r>
                        <a:rPr lang="en-US" altLang="zh-CN" sz="1200" dirty="0"/>
                        <a:t> (M=6, 6 subcarriers per 1 MHz)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</a:tbl>
          </a:graphicData>
        </a:graphic>
      </p:graphicFrame>
      <p:sp>
        <p:nvSpPr>
          <p:cNvPr id="14" name="矩形 13">
            <a:extLst>
              <a:ext uri="{FF2B5EF4-FFF2-40B4-BE49-F238E27FC236}">
                <a16:creationId xmlns:a16="http://schemas.microsoft.com/office/drawing/2014/main" id="{0F850DCD-9735-4307-BD24-8666279E52B0}"/>
              </a:ext>
            </a:extLst>
          </p:cNvPr>
          <p:cNvSpPr/>
          <p:nvPr/>
        </p:nvSpPr>
        <p:spPr>
          <a:xfrm>
            <a:off x="3124200" y="2453788"/>
            <a:ext cx="3184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Maximum Transmit Power of RU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061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Disallow UHR-MCS 15 in DRU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AFA05493-83AC-4DA8-A38A-7452C8A5F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880557"/>
            <a:ext cx="7543800" cy="11521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issue for the DRU DCM is:</a:t>
            </a: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increase of the RU size in the same DBW, the power for each subcarrier is reduced, which leads to no gain compared with using a smaller size RU. </a:t>
            </a:r>
          </a:p>
          <a:p>
            <a:pPr marL="627063" indent="-269875" algn="just">
              <a:buFont typeface="Times New Roman" panose="02020603050405020304" pitchFamily="18" charset="0"/>
              <a:buChar char="–"/>
            </a:pPr>
            <a:endParaRPr lang="en-US" altLang="zh-C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resolve it, we propose to enable DCM crossing two DBWs in [1],</a:t>
            </a:r>
            <a:r>
              <a:rPr lang="zh-CN" alt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or,</a:t>
            </a:r>
            <a:r>
              <a:rPr lang="zh-CN" alt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kern="12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sz="1800" kern="12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kern="12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disallow the DCM in a DRU transmission.</a:t>
            </a:r>
            <a:endParaRPr lang="en-US" altLang="zh-CN" sz="1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269875" algn="just">
              <a:lnSpc>
                <a:spcPct val="100000"/>
              </a:lnSpc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the procedure, suggest removing the DCM in the DRU case.</a:t>
            </a:r>
          </a:p>
          <a:p>
            <a:pPr marL="627063" indent="-269875" algn="just">
              <a:lnSpc>
                <a:spcPct val="100000"/>
              </a:lnSpc>
              <a:buFont typeface="Times New Roman" panose="02020603050405020304" pitchFamily="18" charset="0"/>
              <a:buChar char="–"/>
            </a:pPr>
            <a:endParaRPr lang="en-US" altLang="zh-CN" sz="16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0" algn="just">
              <a:lnSpc>
                <a:spcPct val="100000"/>
              </a:lnSpc>
              <a:buNone/>
            </a:pPr>
            <a:endParaRPr lang="en-US" altLang="zh-CN" sz="1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zh-CN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7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27A1712D-8BB7-473C-93D1-E16E2BA44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3177"/>
            <a:ext cx="7886700" cy="11521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traditional DCM is usually useless in the DRU case. Suggest removing it in the DRU case, or finding some other robust methods for the DRU transmission.</a:t>
            </a:r>
          </a:p>
          <a:p>
            <a:pPr marL="627063" indent="-269875" algn="just">
              <a:lnSpc>
                <a:spcPct val="100000"/>
              </a:lnSpc>
              <a:buFont typeface="Times New Roman" panose="02020603050405020304" pitchFamily="18" charset="0"/>
              <a:buChar char="–"/>
            </a:pPr>
            <a:r>
              <a:rPr lang="en-US" altLang="zh-CN" sz="16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the procedure, suggest removing the DCM in the DRU case.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altLang="zh-CN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5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89C01E84-AFE3-4347-B4B0-FF2A245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altLang="zh-CN" sz="2000" dirty="0"/>
              <a:t>Do you support that UHR-MCS 15 is not allowed in the DRU transmission?</a:t>
            </a:r>
            <a:endParaRPr lang="zh-CN" altLang="zh-CN" sz="2000" dirty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45AA4CAE-F62D-46F7-BBC0-2881EAFCC766}"/>
              </a:ext>
            </a:extLst>
          </p:cNvPr>
          <p:cNvSpPr txBox="1">
            <a:spLocks/>
          </p:cNvSpPr>
          <p:nvPr/>
        </p:nvSpPr>
        <p:spPr bwMode="auto">
          <a:xfrm>
            <a:off x="609600" y="724694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Straw Poll #1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284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0" y="1828800"/>
            <a:ext cx="7228627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[1] Mengshi Hu, et al. Discussion on DCM of DRU, 802.11 DCN 2024/1456r0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922C55DB-D857-4D89-B0FD-112BDDB36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486834"/>
            <a:ext cx="7543800" cy="464820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Dual carrier modulation (DCM)</a:t>
            </a:r>
            <a:r>
              <a:rPr lang="en-US" altLang="zh-CN" sz="18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been introduced in HE and EHT to enable a more robust transmission </a:t>
            </a: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CN" alt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zh-CN" alt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 or MRU.</a:t>
            </a:r>
            <a:endParaRPr lang="en-US" altLang="zh-CN" sz="1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•"/>
            </a:pP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RU or MRU sizes smaller than or equal to 996 tones, the DCM signal contains an original part and the corresponding duplicated part.</a:t>
            </a:r>
          </a:p>
          <a:p>
            <a:pPr algn="just">
              <a:buFont typeface="Times New Roman" panose="02020603050405020304" pitchFamily="18" charset="0"/>
              <a:buChar char="•"/>
            </a:pPr>
            <a:endParaRPr lang="en-US" altLang="zh-CN" sz="10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•"/>
            </a:pPr>
            <a:endParaRPr lang="en-US" altLang="zh-CN" sz="10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•"/>
            </a:pPr>
            <a:endParaRPr lang="en-US" altLang="zh-CN" sz="10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sz="1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sz="1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sz="1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•"/>
            </a:pP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RU or MRU sizes larger than 996 tones, DCM is performed on the segment parser output for each 80 MHz frequency subblock.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A00B72C-D263-48F6-B480-AEB4CDED9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Appendix: DCM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6EBAE715-FFB7-4BD8-9CFA-458F2FB7C91B}"/>
              </a:ext>
            </a:extLst>
          </p:cNvPr>
          <p:cNvGrpSpPr/>
          <p:nvPr/>
        </p:nvGrpSpPr>
        <p:grpSpPr>
          <a:xfrm>
            <a:off x="3313112" y="3031776"/>
            <a:ext cx="2593976" cy="342900"/>
            <a:chOff x="3351212" y="3257550"/>
            <a:chExt cx="2593976" cy="342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FB3DA6D7-3229-4552-B5D3-5FC1946732D0}"/>
                    </a:ext>
                  </a:extLst>
                </p:cNvPr>
                <p:cNvSpPr/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solidFill>
                  <a:srgbClr val="FFFF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kumimoji="0" lang="zh-CN" altLang="en-US" sz="1400" b="1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mc:Choice>
          <mc:Fallback xmlns=""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FB3DA6D7-3229-4552-B5D3-5FC1946732D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9E7705A7-C6F5-427E-9174-451595AC5E00}"/>
                    </a:ext>
                  </a:extLst>
                </p:cNvPr>
                <p:cNvSpPr/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𝑫𝑪𝑴</m:t>
                            </m:r>
                          </m:sub>
                        </m:sSub>
                      </m:oMath>
                    </m:oMathPara>
                  </a14:m>
                  <a:endParaRPr lang="zh-CN" altLang="en-US" sz="1400" b="1" i="1" dirty="0"/>
                </a:p>
              </p:txBody>
            </p:sp>
          </mc:Choice>
          <mc:Fallback xmlns="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9E7705A7-C6F5-427E-9174-451595AC5E0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74C73CAC-6B84-42B1-B2E9-8AB184E7B44C}"/>
              </a:ext>
            </a:extLst>
          </p:cNvPr>
          <p:cNvSpPr/>
          <p:nvPr/>
        </p:nvSpPr>
        <p:spPr>
          <a:xfrm>
            <a:off x="2819400" y="3390900"/>
            <a:ext cx="3853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 DCM in the case of RU or MRU sizes 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996</a:t>
            </a:r>
            <a:endParaRPr lang="zh-CN" altLang="en-US" sz="1400" dirty="0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BE7768D-1887-40BD-946B-7A0243F1642E}"/>
              </a:ext>
            </a:extLst>
          </p:cNvPr>
          <p:cNvGrpSpPr/>
          <p:nvPr/>
        </p:nvGrpSpPr>
        <p:grpSpPr>
          <a:xfrm>
            <a:off x="2016124" y="4716132"/>
            <a:ext cx="2593976" cy="342900"/>
            <a:chOff x="3351212" y="3257550"/>
            <a:chExt cx="2593976" cy="342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7A8091C9-1397-41FB-8D5F-9895021C2271}"/>
                    </a:ext>
                  </a:extLst>
                </p:cNvPr>
                <p:cNvSpPr/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solidFill>
                  <a:srgbClr val="FFFF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400" b="1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mc:Choice>
          <mc:Fallback xmlns=""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7A8091C9-1397-41FB-8D5F-9895021C227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F255F5A0-A786-466C-A7AC-94FA83341470}"/>
                    </a:ext>
                  </a:extLst>
                </p:cNvPr>
                <p:cNvSpPr/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𝑫𝑪𝑴</m:t>
                            </m:r>
                          </m:sub>
                        </m:sSub>
                      </m:oMath>
                    </m:oMathPara>
                  </a14:m>
                  <a:endParaRPr lang="zh-CN" altLang="en-US" sz="1400" b="1" i="1" dirty="0"/>
                </a:p>
              </p:txBody>
            </p:sp>
          </mc:Choice>
          <mc:Fallback xmlns=""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F255F5A0-A786-466C-A7AC-94FA8334147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94E45F57-B91F-46F9-B8BD-3982393AC971}"/>
              </a:ext>
            </a:extLst>
          </p:cNvPr>
          <p:cNvSpPr/>
          <p:nvPr/>
        </p:nvSpPr>
        <p:spPr>
          <a:xfrm>
            <a:off x="2070940" y="5096577"/>
            <a:ext cx="51331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2 DCM in the case of RU or MRU sizes 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＞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996 (e.g. 160 MHz) </a:t>
            </a:r>
            <a:endParaRPr lang="zh-CN" altLang="en-US" sz="1400" dirty="0"/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4EF237E-032E-49FA-803E-784298E99EDB}"/>
              </a:ext>
            </a:extLst>
          </p:cNvPr>
          <p:cNvGrpSpPr/>
          <p:nvPr/>
        </p:nvGrpSpPr>
        <p:grpSpPr>
          <a:xfrm>
            <a:off x="4610100" y="4716132"/>
            <a:ext cx="2593976" cy="342900"/>
            <a:chOff x="3351212" y="3257550"/>
            <a:chExt cx="2593976" cy="342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C12C6D5E-ECA7-4435-B086-93115B8E212D}"/>
                    </a:ext>
                  </a:extLst>
                </p:cNvPr>
                <p:cNvSpPr/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400" b="1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mc:Choice>
          <mc:Fallback xmlns=""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C12C6D5E-ECA7-4435-B086-93115B8E212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212" y="3257550"/>
                  <a:ext cx="1296988" cy="34290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矩形 19">
                  <a:extLst>
                    <a:ext uri="{FF2B5EF4-FFF2-40B4-BE49-F238E27FC236}">
                      <a16:creationId xmlns:a16="http://schemas.microsoft.com/office/drawing/2014/main" id="{15AD58A2-F2E6-49EF-B5DB-9661BD193B26}"/>
                    </a:ext>
                  </a:extLst>
                </p:cNvPr>
                <p:cNvSpPr/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solidFill>
                  <a:srgbClr val="00B050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1400" b="1" i="1" smtClean="0">
                                <a:latin typeface="Cambria Math" panose="02040503050406030204" pitchFamily="18" charset="0"/>
                              </a:rPr>
                              <m:t>𝑼</m:t>
                            </m:r>
                            <m:r>
                              <a:rPr lang="en-US" altLang="zh-CN" sz="1400" b="1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1400" b="1" i="1">
                                <a:latin typeface="Cambria Math" panose="02040503050406030204" pitchFamily="18" charset="0"/>
                              </a:rPr>
                              <m:t>𝑫𝑪𝑴</m:t>
                            </m:r>
                          </m:sub>
                        </m:sSub>
                      </m:oMath>
                    </m:oMathPara>
                  </a14:m>
                  <a:endParaRPr lang="zh-CN" altLang="en-US" sz="1400" b="1" i="1" dirty="0"/>
                </a:p>
              </p:txBody>
            </p:sp>
          </mc:Choice>
          <mc:Fallback xmlns="">
            <p:sp>
              <p:nvSpPr>
                <p:cNvPr id="20" name="矩形 19">
                  <a:extLst>
                    <a:ext uri="{FF2B5EF4-FFF2-40B4-BE49-F238E27FC236}">
                      <a16:creationId xmlns:a16="http://schemas.microsoft.com/office/drawing/2014/main" id="{15AD58A2-F2E6-49EF-B5DB-9661BD193B2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8200" y="3257550"/>
                  <a:ext cx="1296988" cy="34290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0647CAF5-D0EF-4262-A89D-ED02267DAB11}"/>
                  </a:ext>
                </a:extLst>
              </p:cNvPr>
              <p:cNvSpPr/>
              <p:nvPr/>
            </p:nvSpPr>
            <p:spPr>
              <a:xfrm>
                <a:off x="2664618" y="5911071"/>
                <a:ext cx="599149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 1: </a:t>
                </a:r>
                <a14:m>
                  <m:oMath xmlns:m="http://schemas.openxmlformats.org/officeDocument/2006/math">
                    <m:r>
                      <a:rPr lang="en-US" altLang="zh-CN" sz="1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zh-CN" altLang="en-US" sz="1400" b="1" i="1" dirty="0"/>
                  <a:t> </a:t>
                </a:r>
                <a:r>
                  <a:rPr lang="en-US" altLang="zh-CN" sz="1400" dirty="0"/>
                  <a:t>is the original part,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zh-CN" sz="1400" b="1" i="1">
                            <a:latin typeface="Cambria Math" panose="02040503050406030204" pitchFamily="18" charset="0"/>
                          </a:rPr>
                          <m:t>𝑫𝑪𝑴</m:t>
                        </m:r>
                      </m:sub>
                    </m:sSub>
                  </m:oMath>
                </a14:m>
                <a:r>
                  <a:rPr lang="en-US" altLang="zh-CN" sz="1400" dirty="0"/>
                  <a:t> is the duplicated part.</a:t>
                </a:r>
              </a:p>
              <a:p>
                <a:r>
                  <a:rPr lang="en-US" altLang="zh-CN" sz="1400" dirty="0"/>
                  <a:t>NOTE 2: The subscripts </a:t>
                </a:r>
                <a14:m>
                  <m:oMath xmlns:m="http://schemas.openxmlformats.org/officeDocument/2006/math">
                    <m:r>
                      <a:rPr lang="en-US" altLang="zh-CN" sz="1400" b="1" i="1"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r>
                  <a:rPr lang="en-US" altLang="zh-CN" sz="1400" dirty="0"/>
                  <a:t> and </a:t>
                </a:r>
                <a14:m>
                  <m:oMath xmlns:m="http://schemas.openxmlformats.org/officeDocument/2006/math">
                    <m:r>
                      <a:rPr lang="en-US" altLang="zh-CN" sz="1400" b="1" i="1" smtClean="0">
                        <a:latin typeface="Cambria Math" panose="02040503050406030204" pitchFamily="18" charset="0"/>
                      </a:rPr>
                      <m:t>𝑼</m:t>
                    </m:r>
                  </m:oMath>
                </a14:m>
                <a:r>
                  <a:rPr lang="en-US" altLang="zh-CN" sz="1400" dirty="0"/>
                  <a:t> indicate the lower and upper parts, respectively.</a:t>
                </a:r>
                <a:endParaRPr lang="zh-CN" altLang="en-US" sz="1400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0647CAF5-D0EF-4262-A89D-ED02267DAB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618" y="5911071"/>
                <a:ext cx="5991497" cy="523220"/>
              </a:xfrm>
              <a:prstGeom prst="rect">
                <a:avLst/>
              </a:prstGeom>
              <a:blipFill>
                <a:blip r:embed="rId9"/>
                <a:stretch>
                  <a:fillRect l="-305" t="-2353" b="-117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6691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119441</TotalTime>
  <Words>883</Words>
  <Application>Microsoft Office PowerPoint</Application>
  <PresentationFormat>全屏显示(4:3)</PresentationFormat>
  <Paragraphs>160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Times New Roman</vt:lpstr>
      <vt:lpstr>802-11-Submission</vt:lpstr>
      <vt:lpstr>Discussion on DCM of DRU – Follow up</vt:lpstr>
      <vt:lpstr>Background: DRU and Its Power Gain</vt:lpstr>
      <vt:lpstr>Problem of DCM in DRU</vt:lpstr>
      <vt:lpstr>Disallow UHR-MCS 15 in DRU Transmission</vt:lpstr>
      <vt:lpstr>Summary</vt:lpstr>
      <vt:lpstr>PowerPoint 演示文稿</vt:lpstr>
      <vt:lpstr>PowerPoint 演示文稿</vt:lpstr>
      <vt:lpstr>Appendix: DCM 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3000</cp:revision>
  <cp:lastPrinted>1998-02-10T13:28:06Z</cp:lastPrinted>
  <dcterms:created xsi:type="dcterms:W3CDTF">2013-11-12T18:41:50Z</dcterms:created>
  <dcterms:modified xsi:type="dcterms:W3CDTF">2025-05-10T09:24:29Z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(3)D7LcUFekpUn+xTnlP4qJay8u16zSePf2zCAqyfRht0L7Rk+TpQl5HJSLUem61TvHVAOriB1h
zR2e2Xz5z9JOnXsla8qdXXXd5xDsDRhN6vBMwHmVy/dJOGLHfoi4pBHuxSSk1NvytQyB8auv
a83FD3BqisWayq9VmlC3l2H7T8t2dq+FUZ6N0egco2gkb2GZMxSRs9tfkl1/oatcQFUDEejJ
L5HHDTeVFogDR6IwdS</vt:lpwstr>
  </property>
  <property fmtid="{D5CDD505-2E9C-101B-9397-08002B2CF9AE}" pid="4" name="_2015_ms_pID_7253431">
    <vt:lpwstr>qjtTzRhIarerWI1BvRGC3PuyBOAjwDxqfE4C4W4v9/ZKvxYesC4xrg
rst/OoX1nu7HpkBkfFdZpdkz9dlb9+/CkUn0ffjAqjKFkVt7cexG5zhVrkuq/1S7mS0opo7O
0MDaB9Hu5GnILBCIZUH9yRYuHnboJeo/5ms2CR/uafAWxZKy086BX35XH68UOyCN/Mk89ydA
/la2DAPD5mUHzQwa+Lvx93nb1PqFGXNCdFjP</vt:lpwstr>
  </property>
  <property fmtid="{D5CDD505-2E9C-101B-9397-08002B2CF9AE}" pid="5" name="_2015_ms_pID_7253432">
    <vt:lpwstr>oA==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