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147473308" r:id="rId4"/>
    <p:sldId id="2147473309" r:id="rId5"/>
    <p:sldId id="2147473310" r:id="rId6"/>
    <p:sldId id="2147473311" r:id="rId7"/>
    <p:sldId id="2147473312" r:id="rId8"/>
    <p:sldId id="2147473307" r:id="rId9"/>
    <p:sldId id="2147473313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57FA39B-6953-45AC-AC61-A1A3C406657C}">
          <p14:sldIdLst>
            <p14:sldId id="256"/>
            <p14:sldId id="257"/>
            <p14:sldId id="2147473308"/>
            <p14:sldId id="2147473309"/>
            <p14:sldId id="2147473310"/>
            <p14:sldId id="2147473311"/>
          </p14:sldIdLst>
        </p14:section>
        <p14:section name="Untitled Section" id="{D9F3A5A6-5EE8-46D3-B4E9-40F7782D52A7}">
          <p14:sldIdLst>
            <p14:sldId id="2147473312"/>
            <p14:sldId id="2147473307"/>
            <p14:sldId id="214747331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2" d="100"/>
          <a:sy n="112" d="100"/>
        </p:scale>
        <p:origin x="26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TXOP protection for ELR Transmissions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7221700-5047-C59E-CF58-1CB8938265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290503"/>
              </p:ext>
            </p:extLst>
          </p:nvPr>
        </p:nvGraphicFramePr>
        <p:xfrm>
          <a:off x="1006475" y="2428875"/>
          <a:ext cx="9844088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38624" imgH="3675776" progId="Word.Document.8">
                  <p:embed/>
                </p:oleObj>
              </mc:Choice>
              <mc:Fallback>
                <p:oleObj name="Document" r:id="rId3" imgW="10638624" imgH="367577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28875"/>
                        <a:ext cx="9844088" cy="340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https://mentor.ieee.org/802.11/dcn/25/11-25-0696-02-00bn-uhr-rx-procedure.docx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UHR receive procedure allows an ELR capable STA to process an ELR PPDU even without a valid U-SIG [1]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1400" i="1" kern="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400" i="1" kern="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U-SIG</a:t>
            </a:r>
            <a:r>
              <a:rPr lang="en-US" sz="1400" i="1" kern="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field</a:t>
            </a:r>
            <a:r>
              <a:rPr lang="en-US" sz="1400" i="1" kern="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indicates</a:t>
            </a:r>
            <a:r>
              <a:rPr lang="en-US" sz="1400" i="1" kern="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en-US" sz="1400" i="1" kern="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invalid</a:t>
            </a:r>
            <a:r>
              <a:rPr lang="en-US" sz="1400" i="1" kern="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CRC</a:t>
            </a:r>
            <a:r>
              <a:rPr lang="en-US" sz="1400" i="1" kern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</a:t>
            </a:r>
            <a:r>
              <a:rPr lang="en-US" sz="1400" i="1" kern="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PHY</a:t>
            </a:r>
            <a:r>
              <a:rPr lang="en-US" sz="1400" i="1" kern="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shall</a:t>
            </a:r>
            <a:r>
              <a:rPr lang="en-US" sz="1400" i="1" kern="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issue</a:t>
            </a:r>
            <a:r>
              <a:rPr lang="en-US" sz="1400" i="1" kern="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400" i="1" kern="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error</a:t>
            </a:r>
            <a:r>
              <a:rPr lang="en-US" sz="1400" i="1" spc="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condition PHY </a:t>
            </a:r>
            <a:r>
              <a:rPr lang="en-US" sz="1400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RXEND.indication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400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FormatViolation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primitive … </a:t>
            </a:r>
            <a:r>
              <a:rPr lang="en-US" sz="1400" i="1" kern="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the PHY entity is not ELR capable. Otherwise, the PHY entity </a:t>
            </a:r>
            <a:r>
              <a:rPr lang="en-US" sz="1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should continue searching for the ELR-MARK.</a:t>
            </a:r>
            <a:endParaRPr lang="en-GB" i="1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When this happens, an ELR capable STA does not know the TXOP duration of the received ELR PPDU.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TXOP field is not present in the ELR-SIG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propose that an ELR capable STA defer using EIFS when it doesn’t obtain the TXOP duration in an ELR PPDU.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F86CF-FD32-549B-8CB3-56B7D70E6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TXOP_DURATION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5EF68-AA91-A78F-D994-280027E9E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TXVECTOR parameter TXOP_DURATION of an HE/EHT/UHR PPDU indicates duration information for NAV setting and protection of the TXOP.</a:t>
            </a:r>
          </a:p>
          <a:p>
            <a:r>
              <a:rPr lang="en-US" dirty="0"/>
              <a:t>The TXOP_DURATION is signaled in the HE-SIG-A and U-SIG. It helps protect ACK or </a:t>
            </a:r>
            <a:r>
              <a:rPr lang="en-US" dirty="0" err="1"/>
              <a:t>BlockAck</a:t>
            </a:r>
            <a:r>
              <a:rPr lang="en-US" dirty="0"/>
              <a:t> of HE/EHT/UHR PPDUs.</a:t>
            </a:r>
          </a:p>
          <a:p>
            <a:r>
              <a:rPr lang="en-US" dirty="0"/>
              <a:t>A STA may set the TXOP_DURATION to UNSPECIFIED to indicate no duration information.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4E53C-069C-12AC-0CF2-319EAF8A84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B632A-4B35-AB32-FEAD-44F66BD8ED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764F1-8EF1-B33C-5191-DDE8E6F262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470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E28BA-1E17-E12C-BD7A-4B7513E7D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D0854-F58A-56D7-7C9E-D92E8F137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u="none" strike="noStrike" baseline="0" dirty="0">
                <a:latin typeface="TimesNewRoman"/>
              </a:rPr>
              <a:t>EIFS is used after a STA detects a frame with errors (e.g., due to a failed CRC check). The idea is to give the intended recipient of that frame enough time to transmit an Ack or </a:t>
            </a:r>
            <a:r>
              <a:rPr lang="en-US" b="0" i="0" u="none" strike="noStrike" baseline="0" dirty="0" err="1">
                <a:latin typeface="TimesNewRoman"/>
              </a:rPr>
              <a:t>BlockAck</a:t>
            </a:r>
            <a:r>
              <a:rPr lang="en-US" b="0" i="0" u="none" strike="noStrike" baseline="0" dirty="0">
                <a:latin typeface="TimesNewRoman"/>
              </a:rPr>
              <a:t>.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F22D7-D744-DC1F-BD7C-D0D74F7D0E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3CE2B-4DC4-1539-AA2A-8ECE0F4A2D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64AB6C-70E3-036D-8E8D-F2D6229AB4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C5C05DA-1E1D-0BF3-7C91-BF04C3F15369}"/>
              </a:ext>
            </a:extLst>
          </p:cNvPr>
          <p:cNvCxnSpPr/>
          <p:nvPr/>
        </p:nvCxnSpPr>
        <p:spPr bwMode="auto">
          <a:xfrm>
            <a:off x="3200400" y="3886200"/>
            <a:ext cx="6248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81FD8BF-8B94-5ED1-4652-FF59478DD4B7}"/>
              </a:ext>
            </a:extLst>
          </p:cNvPr>
          <p:cNvCxnSpPr/>
          <p:nvPr/>
        </p:nvCxnSpPr>
        <p:spPr bwMode="auto">
          <a:xfrm>
            <a:off x="3200400" y="4572000"/>
            <a:ext cx="6248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1110824-9FBF-B0A5-AE29-82BAA40F4735}"/>
              </a:ext>
            </a:extLst>
          </p:cNvPr>
          <p:cNvCxnSpPr/>
          <p:nvPr/>
        </p:nvCxnSpPr>
        <p:spPr bwMode="auto">
          <a:xfrm>
            <a:off x="3200400" y="5257800"/>
            <a:ext cx="6248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00CCB4D-525F-A1CA-97A8-292722212580}"/>
              </a:ext>
            </a:extLst>
          </p:cNvPr>
          <p:cNvSpPr txBox="1"/>
          <p:nvPr/>
        </p:nvSpPr>
        <p:spPr>
          <a:xfrm>
            <a:off x="2286000" y="3632754"/>
            <a:ext cx="97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 STA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E8F9C8-0A57-25D2-3B2C-CBB359884244}"/>
              </a:ext>
            </a:extLst>
          </p:cNvPr>
          <p:cNvSpPr txBox="1"/>
          <p:nvPr/>
        </p:nvSpPr>
        <p:spPr>
          <a:xfrm>
            <a:off x="2286000" y="4342449"/>
            <a:ext cx="97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RX STA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9F5D44-BE10-0664-BB18-ADB3323C9C1D}"/>
              </a:ext>
            </a:extLst>
          </p:cNvPr>
          <p:cNvSpPr txBox="1"/>
          <p:nvPr/>
        </p:nvSpPr>
        <p:spPr>
          <a:xfrm>
            <a:off x="2064958" y="5052724"/>
            <a:ext cx="1219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Third STA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E5CF19-5EA2-273B-4982-50DE36D9B66E}"/>
              </a:ext>
            </a:extLst>
          </p:cNvPr>
          <p:cNvSpPr/>
          <p:nvPr/>
        </p:nvSpPr>
        <p:spPr bwMode="auto">
          <a:xfrm>
            <a:off x="3810000" y="3505200"/>
            <a:ext cx="1143000" cy="38099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94935B1-62D0-CFF6-E69D-06C8E3CD8E50}"/>
              </a:ext>
            </a:extLst>
          </p:cNvPr>
          <p:cNvSpPr/>
          <p:nvPr/>
        </p:nvSpPr>
        <p:spPr bwMode="auto">
          <a:xfrm>
            <a:off x="5105400" y="4191001"/>
            <a:ext cx="457200" cy="38099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5DA964-2EBB-19CA-925D-D0C2CE43E7B5}"/>
              </a:ext>
            </a:extLst>
          </p:cNvPr>
          <p:cNvSpPr txBox="1"/>
          <p:nvPr/>
        </p:nvSpPr>
        <p:spPr>
          <a:xfrm>
            <a:off x="4038600" y="350519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02E98B-066A-0C98-191B-6602BF65187A}"/>
              </a:ext>
            </a:extLst>
          </p:cNvPr>
          <p:cNvSpPr txBox="1"/>
          <p:nvPr/>
        </p:nvSpPr>
        <p:spPr>
          <a:xfrm>
            <a:off x="5057776" y="420266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EB1A9F-28C2-CF5F-58C6-27E00076F7D7}"/>
              </a:ext>
            </a:extLst>
          </p:cNvPr>
          <p:cNvSpPr txBox="1"/>
          <p:nvPr/>
        </p:nvSpPr>
        <p:spPr>
          <a:xfrm>
            <a:off x="3924300" y="469710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Error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A75CD38-DAAE-5763-827F-3869FA5C28FE}"/>
              </a:ext>
            </a:extLst>
          </p:cNvPr>
          <p:cNvCxnSpPr/>
          <p:nvPr/>
        </p:nvCxnSpPr>
        <p:spPr bwMode="auto">
          <a:xfrm>
            <a:off x="5562600" y="3505200"/>
            <a:ext cx="0" cy="2133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4C0A516-9385-C981-8218-6CDFCB24C2A6}"/>
              </a:ext>
            </a:extLst>
          </p:cNvPr>
          <p:cNvCxnSpPr/>
          <p:nvPr/>
        </p:nvCxnSpPr>
        <p:spPr bwMode="auto">
          <a:xfrm>
            <a:off x="6172200" y="3460315"/>
            <a:ext cx="0" cy="2133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432945B-FEFC-F9E2-A832-810BF9C9CB33}"/>
              </a:ext>
            </a:extLst>
          </p:cNvPr>
          <p:cNvCxnSpPr/>
          <p:nvPr/>
        </p:nvCxnSpPr>
        <p:spPr bwMode="auto">
          <a:xfrm>
            <a:off x="4953000" y="3460315"/>
            <a:ext cx="0" cy="2133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8BF622B-8A31-4FCA-3102-B2C4C8FABF82}"/>
              </a:ext>
            </a:extLst>
          </p:cNvPr>
          <p:cNvCxnSpPr/>
          <p:nvPr/>
        </p:nvCxnSpPr>
        <p:spPr bwMode="auto">
          <a:xfrm>
            <a:off x="5562600" y="4725388"/>
            <a:ext cx="60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11E97BD-ACF6-CCCA-E3CF-3A8C769C1F03}"/>
              </a:ext>
            </a:extLst>
          </p:cNvPr>
          <p:cNvCxnSpPr>
            <a:cxnSpLocks/>
          </p:cNvCxnSpPr>
          <p:nvPr/>
        </p:nvCxnSpPr>
        <p:spPr bwMode="auto">
          <a:xfrm>
            <a:off x="4953000" y="5029200"/>
            <a:ext cx="1219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DDDC54B-F3F1-043C-7100-2493B9E5C245}"/>
              </a:ext>
            </a:extLst>
          </p:cNvPr>
          <p:cNvSpPr txBox="1"/>
          <p:nvPr/>
        </p:nvSpPr>
        <p:spPr>
          <a:xfrm>
            <a:off x="5514965" y="4952999"/>
            <a:ext cx="1190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EIFS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783DA64-7D45-71C8-2701-2460173FC557}"/>
              </a:ext>
            </a:extLst>
          </p:cNvPr>
          <p:cNvSpPr txBox="1"/>
          <p:nvPr/>
        </p:nvSpPr>
        <p:spPr>
          <a:xfrm>
            <a:off x="5576888" y="4660946"/>
            <a:ext cx="1190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DIFS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DCD4C1F-D84C-618E-1FF9-FD0B7B7ACB17}"/>
              </a:ext>
            </a:extLst>
          </p:cNvPr>
          <p:cNvCxnSpPr>
            <a:cxnSpLocks/>
          </p:cNvCxnSpPr>
          <p:nvPr/>
        </p:nvCxnSpPr>
        <p:spPr bwMode="auto">
          <a:xfrm flipV="1">
            <a:off x="6185425" y="5024237"/>
            <a:ext cx="1433523" cy="72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88BC31C-FE7E-1010-1576-7DBDE2533208}"/>
              </a:ext>
            </a:extLst>
          </p:cNvPr>
          <p:cNvSpPr txBox="1"/>
          <p:nvPr/>
        </p:nvSpPr>
        <p:spPr>
          <a:xfrm>
            <a:off x="6301469" y="4952999"/>
            <a:ext cx="1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Random BO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CFF02D2-BD54-F114-D0CD-D5C44184F62D}"/>
              </a:ext>
            </a:extLst>
          </p:cNvPr>
          <p:cNvSpPr/>
          <p:nvPr/>
        </p:nvSpPr>
        <p:spPr bwMode="auto">
          <a:xfrm>
            <a:off x="7628808" y="4856391"/>
            <a:ext cx="1143000" cy="3809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8F1B699-FDCD-356F-90EA-100ADCDA1117}"/>
              </a:ext>
            </a:extLst>
          </p:cNvPr>
          <p:cNvSpPr txBox="1"/>
          <p:nvPr/>
        </p:nvSpPr>
        <p:spPr>
          <a:xfrm>
            <a:off x="7883819" y="4876800"/>
            <a:ext cx="781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8725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7A44F-A90F-8CC0-1F9F-3DAAD1DB5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EIFS for HE/EHT/UHR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1F5EC-5B0F-E6AB-382A-3B488A44F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896599" cy="4113213"/>
          </a:xfrm>
        </p:spPr>
        <p:txBody>
          <a:bodyPr/>
          <a:lstStyle/>
          <a:p>
            <a:r>
              <a:rPr lang="en-US" dirty="0"/>
              <a:t>For HE/EHT/UHR PPDUs, EIFS is not used as long as the TXOP_DURATION is not UNSPECIFIED.</a:t>
            </a:r>
          </a:p>
          <a:p>
            <a:r>
              <a:rPr lang="en-US" dirty="0"/>
              <a:t>	</a:t>
            </a:r>
            <a:r>
              <a:rPr lang="en-US" sz="1600" b="1" i="0" u="none" strike="noStrike" baseline="0" dirty="0">
                <a:latin typeface="Arial,Bold"/>
              </a:rPr>
              <a:t> </a:t>
            </a:r>
            <a:r>
              <a:rPr lang="en-US" sz="1600" b="1" i="1" u="none" strike="noStrike" baseline="0" dirty="0">
                <a:latin typeface="Arial,Bold"/>
              </a:rPr>
              <a:t>10.3.2.3.7 EIFS</a:t>
            </a:r>
            <a:r>
              <a:rPr lang="en-US" sz="1600" b="0" i="1" u="none" strike="noStrike" baseline="0" dirty="0">
                <a:solidFill>
                  <a:srgbClr val="000000"/>
                </a:solidFill>
                <a:latin typeface="TimesNewRoman"/>
              </a:rPr>
              <a:t>… EIFS shall not be invoked if the RXVECTOR parameter TXOP_DURATION of a received HE PPDU is not set to UNSPECIFIED.</a:t>
            </a:r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40139-6B49-C022-C329-739A43A278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6AEF1-0E1A-B5A4-6A63-FCFF004C9F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C6B8B6-B668-1CFF-C047-C2D51044C8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4971B28-803E-7A2E-8934-CDE3AE5B5274}"/>
              </a:ext>
            </a:extLst>
          </p:cNvPr>
          <p:cNvCxnSpPr/>
          <p:nvPr/>
        </p:nvCxnSpPr>
        <p:spPr bwMode="auto">
          <a:xfrm>
            <a:off x="3124200" y="4466654"/>
            <a:ext cx="6248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72721A7-1C69-1EEE-C51E-05345EF77899}"/>
              </a:ext>
            </a:extLst>
          </p:cNvPr>
          <p:cNvCxnSpPr/>
          <p:nvPr/>
        </p:nvCxnSpPr>
        <p:spPr bwMode="auto">
          <a:xfrm>
            <a:off x="3124200" y="5152454"/>
            <a:ext cx="6248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98B6BFF-5AB4-04D8-5951-9903BDBE3D0C}"/>
              </a:ext>
            </a:extLst>
          </p:cNvPr>
          <p:cNvCxnSpPr/>
          <p:nvPr/>
        </p:nvCxnSpPr>
        <p:spPr bwMode="auto">
          <a:xfrm>
            <a:off x="3124200" y="5838254"/>
            <a:ext cx="6248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8F2DFCA-9C63-2A7B-4BB0-857AB2DD8ADC}"/>
              </a:ext>
            </a:extLst>
          </p:cNvPr>
          <p:cNvSpPr txBox="1"/>
          <p:nvPr/>
        </p:nvSpPr>
        <p:spPr>
          <a:xfrm>
            <a:off x="2209800" y="4213208"/>
            <a:ext cx="97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 STA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E5FBAB-72D9-6BA0-8B68-6A0B6C931CC3}"/>
              </a:ext>
            </a:extLst>
          </p:cNvPr>
          <p:cNvSpPr txBox="1"/>
          <p:nvPr/>
        </p:nvSpPr>
        <p:spPr>
          <a:xfrm>
            <a:off x="2209800" y="4922903"/>
            <a:ext cx="97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RX STA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6B31D5-9C81-F02D-6CBF-A91836A2264E}"/>
              </a:ext>
            </a:extLst>
          </p:cNvPr>
          <p:cNvSpPr txBox="1"/>
          <p:nvPr/>
        </p:nvSpPr>
        <p:spPr>
          <a:xfrm>
            <a:off x="2377007" y="5521786"/>
            <a:ext cx="975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Third STA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86D8C4-0233-EFCD-BBA4-9845E3A12DB9}"/>
              </a:ext>
            </a:extLst>
          </p:cNvPr>
          <p:cNvSpPr/>
          <p:nvPr/>
        </p:nvSpPr>
        <p:spPr bwMode="auto">
          <a:xfrm>
            <a:off x="3733800" y="4085654"/>
            <a:ext cx="1143000" cy="38099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18DC0-4596-B121-15D0-4FD1CA260B04}"/>
              </a:ext>
            </a:extLst>
          </p:cNvPr>
          <p:cNvSpPr/>
          <p:nvPr/>
        </p:nvSpPr>
        <p:spPr bwMode="auto">
          <a:xfrm>
            <a:off x="5029200" y="4771455"/>
            <a:ext cx="457200" cy="38099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8B9A72-8D63-1D49-B2F4-B54BC5456197}"/>
              </a:ext>
            </a:extLst>
          </p:cNvPr>
          <p:cNvSpPr txBox="1"/>
          <p:nvPr/>
        </p:nvSpPr>
        <p:spPr>
          <a:xfrm>
            <a:off x="3962400" y="408565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395A6D-F226-4CF1-38A6-2FA6BD349A53}"/>
              </a:ext>
            </a:extLst>
          </p:cNvPr>
          <p:cNvSpPr txBox="1"/>
          <p:nvPr/>
        </p:nvSpPr>
        <p:spPr>
          <a:xfrm>
            <a:off x="4981576" y="478312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645468-E963-3DC4-62AF-CCFD4BBF28AF}"/>
              </a:ext>
            </a:extLst>
          </p:cNvPr>
          <p:cNvSpPr txBox="1"/>
          <p:nvPr/>
        </p:nvSpPr>
        <p:spPr>
          <a:xfrm>
            <a:off x="3848100" y="5277559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Error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280CFDC-1218-2589-7436-03E54E48C468}"/>
              </a:ext>
            </a:extLst>
          </p:cNvPr>
          <p:cNvCxnSpPr>
            <a:cxnSpLocks/>
          </p:cNvCxnSpPr>
          <p:nvPr/>
        </p:nvCxnSpPr>
        <p:spPr bwMode="auto">
          <a:xfrm>
            <a:off x="5486400" y="4085654"/>
            <a:ext cx="0" cy="18415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A7E0F81-ABA3-7BA7-89EE-40B6916859AB}"/>
              </a:ext>
            </a:extLst>
          </p:cNvPr>
          <p:cNvCxnSpPr>
            <a:cxnSpLocks/>
          </p:cNvCxnSpPr>
          <p:nvPr/>
        </p:nvCxnSpPr>
        <p:spPr bwMode="auto">
          <a:xfrm>
            <a:off x="6096000" y="4040769"/>
            <a:ext cx="0" cy="19116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13CF130-6578-EBE1-D181-BD01B00272A8}"/>
              </a:ext>
            </a:extLst>
          </p:cNvPr>
          <p:cNvCxnSpPr>
            <a:cxnSpLocks/>
          </p:cNvCxnSpPr>
          <p:nvPr/>
        </p:nvCxnSpPr>
        <p:spPr bwMode="auto">
          <a:xfrm>
            <a:off x="4876800" y="4040769"/>
            <a:ext cx="0" cy="19116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AA98684-74EE-8F80-7A7F-AAB4E338E9B2}"/>
              </a:ext>
            </a:extLst>
          </p:cNvPr>
          <p:cNvCxnSpPr/>
          <p:nvPr/>
        </p:nvCxnSpPr>
        <p:spPr bwMode="auto">
          <a:xfrm>
            <a:off x="5486400" y="5305842"/>
            <a:ext cx="60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1D9CAA3-6A9D-67CC-8D38-0DF3546A155F}"/>
              </a:ext>
            </a:extLst>
          </p:cNvPr>
          <p:cNvCxnSpPr>
            <a:cxnSpLocks/>
          </p:cNvCxnSpPr>
          <p:nvPr/>
        </p:nvCxnSpPr>
        <p:spPr bwMode="auto">
          <a:xfrm>
            <a:off x="4862512" y="5927200"/>
            <a:ext cx="62388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25543C9-37E6-E4B9-6434-5CD22A8720BB}"/>
              </a:ext>
            </a:extLst>
          </p:cNvPr>
          <p:cNvSpPr txBox="1"/>
          <p:nvPr/>
        </p:nvSpPr>
        <p:spPr>
          <a:xfrm>
            <a:off x="5500688" y="5241400"/>
            <a:ext cx="1190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DIFS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FA8248C-9749-EFAF-8C13-FAA2B3CD4985}"/>
              </a:ext>
            </a:extLst>
          </p:cNvPr>
          <p:cNvCxnSpPr>
            <a:cxnSpLocks/>
          </p:cNvCxnSpPr>
          <p:nvPr/>
        </p:nvCxnSpPr>
        <p:spPr bwMode="auto">
          <a:xfrm flipV="1">
            <a:off x="6109225" y="5604691"/>
            <a:ext cx="1433523" cy="72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E60ADF0-45ED-AD0A-5D15-D6C321D8AD8F}"/>
              </a:ext>
            </a:extLst>
          </p:cNvPr>
          <p:cNvSpPr txBox="1"/>
          <p:nvPr/>
        </p:nvSpPr>
        <p:spPr>
          <a:xfrm>
            <a:off x="6225269" y="5533453"/>
            <a:ext cx="1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Random BO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11C0D8-9BFE-54B3-C635-2D0B81CE5E95}"/>
              </a:ext>
            </a:extLst>
          </p:cNvPr>
          <p:cNvSpPr/>
          <p:nvPr/>
        </p:nvSpPr>
        <p:spPr bwMode="auto">
          <a:xfrm>
            <a:off x="7552608" y="5436845"/>
            <a:ext cx="1143000" cy="3809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8D8120-B550-D53F-A887-E2B54CA67A03}"/>
              </a:ext>
            </a:extLst>
          </p:cNvPr>
          <p:cNvSpPr txBox="1"/>
          <p:nvPr/>
        </p:nvSpPr>
        <p:spPr>
          <a:xfrm>
            <a:off x="7807619" y="5457254"/>
            <a:ext cx="781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05EEB70-1BEC-5353-3AE3-111B07DCA775}"/>
              </a:ext>
            </a:extLst>
          </p:cNvPr>
          <p:cNvSpPr txBox="1"/>
          <p:nvPr/>
        </p:nvSpPr>
        <p:spPr>
          <a:xfrm>
            <a:off x="3535869" y="3769187"/>
            <a:ext cx="1711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TXOP_DURATION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FD1988F-DC3A-9E59-1675-6FDBA35F05BE}"/>
              </a:ext>
            </a:extLst>
          </p:cNvPr>
          <p:cNvSpPr txBox="1"/>
          <p:nvPr/>
        </p:nvSpPr>
        <p:spPr>
          <a:xfrm>
            <a:off x="4462698" y="5887061"/>
            <a:ext cx="18290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TXOP_DURATION</a:t>
            </a:r>
          </a:p>
        </p:txBody>
      </p:sp>
    </p:spTree>
    <p:extLst>
      <p:ext uri="{BB962C8B-B14F-4D97-AF65-F5344CB8AC3E}">
        <p14:creationId xmlns:p14="http://schemas.microsoft.com/office/powerpoint/2010/main" val="1884810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36E80-B150-B733-10B4-9A3EA99BD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EC64B-68A5-F6CA-CC6B-6251B203F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51179"/>
            <a:ext cx="10820397" cy="1219199"/>
          </a:xfrm>
        </p:spPr>
        <p:txBody>
          <a:bodyPr/>
          <a:lstStyle/>
          <a:p>
            <a:r>
              <a:rPr lang="en-US" sz="2000" dirty="0"/>
              <a:t>For an ELR PPDU, the EIFS exception rule has a problem. The baseline spec assumes that an HE/EHT/UHR PPDU has a TXOP_DURATION.  For ELR PPDU, an ELR capable STA may not detect a U-SIG and hence may not obtain the TXOP_DURATION.  It is unclear whether an ELR STA will use EIFS or not (since TXOP_DURATION exists but not decoded correctly).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87B7C-E550-7B73-6B1F-AD5A5669BF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A0A1D-4B6F-7FA8-311F-F93CC75254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C1C5BB-AFDD-B71D-BC6E-FF55385432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5B89671-7017-5D8F-07F7-3B5C10194268}"/>
              </a:ext>
            </a:extLst>
          </p:cNvPr>
          <p:cNvCxnSpPr/>
          <p:nvPr/>
        </p:nvCxnSpPr>
        <p:spPr bwMode="auto">
          <a:xfrm>
            <a:off x="3375931" y="4038601"/>
            <a:ext cx="6248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46DA6D5-E406-4FED-FD48-EC43BD68C4C1}"/>
              </a:ext>
            </a:extLst>
          </p:cNvPr>
          <p:cNvCxnSpPr/>
          <p:nvPr/>
        </p:nvCxnSpPr>
        <p:spPr bwMode="auto">
          <a:xfrm>
            <a:off x="3375931" y="4724401"/>
            <a:ext cx="6248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1D8AD6C-3735-9140-F8E3-F696145CB6B1}"/>
              </a:ext>
            </a:extLst>
          </p:cNvPr>
          <p:cNvCxnSpPr/>
          <p:nvPr/>
        </p:nvCxnSpPr>
        <p:spPr bwMode="auto">
          <a:xfrm>
            <a:off x="3375931" y="5410201"/>
            <a:ext cx="6248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3C2085-8135-7FAC-9C9C-B63F174B32E2}"/>
              </a:ext>
            </a:extLst>
          </p:cNvPr>
          <p:cNvSpPr txBox="1"/>
          <p:nvPr/>
        </p:nvSpPr>
        <p:spPr>
          <a:xfrm>
            <a:off x="2461531" y="3785155"/>
            <a:ext cx="97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 STA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FB8012-845A-EF76-7BEB-F0AD60075172}"/>
              </a:ext>
            </a:extLst>
          </p:cNvPr>
          <p:cNvSpPr txBox="1"/>
          <p:nvPr/>
        </p:nvSpPr>
        <p:spPr>
          <a:xfrm>
            <a:off x="2461531" y="4494850"/>
            <a:ext cx="97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RX STA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B4841D-C045-CC5F-709F-11F94E7BED11}"/>
              </a:ext>
            </a:extLst>
          </p:cNvPr>
          <p:cNvSpPr txBox="1"/>
          <p:nvPr/>
        </p:nvSpPr>
        <p:spPr>
          <a:xfrm>
            <a:off x="2628738" y="5093733"/>
            <a:ext cx="975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Third STA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490AB7-E8EB-9C4B-E561-7B647EB8372A}"/>
              </a:ext>
            </a:extLst>
          </p:cNvPr>
          <p:cNvSpPr/>
          <p:nvPr/>
        </p:nvSpPr>
        <p:spPr bwMode="auto">
          <a:xfrm>
            <a:off x="3985531" y="3657601"/>
            <a:ext cx="1143000" cy="38099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66F5C0-2ECC-E72C-EE08-F1152243E4BC}"/>
              </a:ext>
            </a:extLst>
          </p:cNvPr>
          <p:cNvSpPr/>
          <p:nvPr/>
        </p:nvSpPr>
        <p:spPr bwMode="auto">
          <a:xfrm>
            <a:off x="5280931" y="4343402"/>
            <a:ext cx="457200" cy="38099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42455D-D043-E3F9-7E42-D221B61D92C1}"/>
              </a:ext>
            </a:extLst>
          </p:cNvPr>
          <p:cNvSpPr txBox="1"/>
          <p:nvPr/>
        </p:nvSpPr>
        <p:spPr>
          <a:xfrm>
            <a:off x="4214131" y="3657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8F24A3-5E08-E433-7CAE-7EBAB2672786}"/>
              </a:ext>
            </a:extLst>
          </p:cNvPr>
          <p:cNvSpPr txBox="1"/>
          <p:nvPr/>
        </p:nvSpPr>
        <p:spPr>
          <a:xfrm>
            <a:off x="5233307" y="43550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290722-1001-3993-1C52-D042E0AA3323}"/>
              </a:ext>
            </a:extLst>
          </p:cNvPr>
          <p:cNvSpPr txBox="1"/>
          <p:nvPr/>
        </p:nvSpPr>
        <p:spPr>
          <a:xfrm>
            <a:off x="4138084" y="4825023"/>
            <a:ext cx="1295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U-SIG </a:t>
            </a:r>
          </a:p>
          <a:p>
            <a:r>
              <a:rPr lang="en-US" sz="1800" dirty="0">
                <a:solidFill>
                  <a:schemeClr val="tx1"/>
                </a:solidFill>
              </a:rPr>
              <a:t>error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A06CDA7-67BC-94B5-5AF0-F7997DDC970F}"/>
              </a:ext>
            </a:extLst>
          </p:cNvPr>
          <p:cNvCxnSpPr>
            <a:cxnSpLocks/>
          </p:cNvCxnSpPr>
          <p:nvPr/>
        </p:nvCxnSpPr>
        <p:spPr bwMode="auto">
          <a:xfrm>
            <a:off x="5738131" y="4048780"/>
            <a:ext cx="0" cy="14503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0A8EEFC-26EE-EAD5-B994-3327124AFD4D}"/>
              </a:ext>
            </a:extLst>
          </p:cNvPr>
          <p:cNvCxnSpPr>
            <a:cxnSpLocks/>
          </p:cNvCxnSpPr>
          <p:nvPr/>
        </p:nvCxnSpPr>
        <p:spPr bwMode="auto">
          <a:xfrm>
            <a:off x="5128531" y="3612716"/>
            <a:ext cx="0" cy="19116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EE6E315-4F8C-2306-B9F0-0BA0D53CEDFF}"/>
              </a:ext>
            </a:extLst>
          </p:cNvPr>
          <p:cNvCxnSpPr>
            <a:cxnSpLocks/>
          </p:cNvCxnSpPr>
          <p:nvPr/>
        </p:nvCxnSpPr>
        <p:spPr bwMode="auto">
          <a:xfrm>
            <a:off x="5144859" y="5148189"/>
            <a:ext cx="5102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D090CB3-5B2D-0290-A858-94FDA3252D12}"/>
              </a:ext>
            </a:extLst>
          </p:cNvPr>
          <p:cNvSpPr txBox="1"/>
          <p:nvPr/>
        </p:nvSpPr>
        <p:spPr>
          <a:xfrm>
            <a:off x="5037363" y="5138664"/>
            <a:ext cx="8205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DIFS/BO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8E539FA-4651-58A4-D305-2360FC605CA2}"/>
              </a:ext>
            </a:extLst>
          </p:cNvPr>
          <p:cNvSpPr/>
          <p:nvPr/>
        </p:nvSpPr>
        <p:spPr bwMode="auto">
          <a:xfrm>
            <a:off x="5676749" y="5029201"/>
            <a:ext cx="1143000" cy="380999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48A1221-2B88-97DA-5E19-7FB59135F49A}"/>
              </a:ext>
            </a:extLst>
          </p:cNvPr>
          <p:cNvSpPr txBox="1"/>
          <p:nvPr/>
        </p:nvSpPr>
        <p:spPr>
          <a:xfrm>
            <a:off x="5895440" y="5026649"/>
            <a:ext cx="781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DA98C6-A4F2-68CE-B226-FC30B611688A}"/>
              </a:ext>
            </a:extLst>
          </p:cNvPr>
          <p:cNvSpPr txBox="1"/>
          <p:nvPr/>
        </p:nvSpPr>
        <p:spPr>
          <a:xfrm>
            <a:off x="3729312" y="3373210"/>
            <a:ext cx="1711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TXOP_DURATION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E2E0912-B1F5-A18E-EDCC-6C5EEA93DCF1}"/>
              </a:ext>
            </a:extLst>
          </p:cNvPr>
          <p:cNvSpPr txBox="1"/>
          <p:nvPr/>
        </p:nvSpPr>
        <p:spPr>
          <a:xfrm>
            <a:off x="5380668" y="3741003"/>
            <a:ext cx="1711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2039988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419E1-C5A4-9C89-8478-9A52FFF71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CF578-5D35-0F02-07BB-1B423557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2303095"/>
          </a:xfrm>
        </p:spPr>
        <p:txBody>
          <a:bodyPr/>
          <a:lstStyle/>
          <a:p>
            <a:r>
              <a:rPr lang="en-US" dirty="0"/>
              <a:t>Solution 1: To bypass EIFS, require an ELR capable STA to decode the U-SIG (i.e. including TXOP field). This protects the acknowledgement but not longer frame exchanges. (Recommended)</a:t>
            </a:r>
          </a:p>
          <a:p>
            <a:r>
              <a:rPr lang="en-US" dirty="0"/>
              <a:t>Solution 2: Signal TXOP in the ELR-SIG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FAABF-5ACC-BC36-C5CF-2D64A28936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B8442-5835-2225-D609-02E9DCE8CA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E87323-5D5B-1D53-D8A9-0160B53352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949DCBD-EAD5-FEAA-2375-EE4764B876FD}"/>
              </a:ext>
            </a:extLst>
          </p:cNvPr>
          <p:cNvCxnSpPr/>
          <p:nvPr/>
        </p:nvCxnSpPr>
        <p:spPr bwMode="auto">
          <a:xfrm>
            <a:off x="3505200" y="4419600"/>
            <a:ext cx="6248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D22F346-23E7-ED51-1E73-B96662CF4A1A}"/>
              </a:ext>
            </a:extLst>
          </p:cNvPr>
          <p:cNvCxnSpPr/>
          <p:nvPr/>
        </p:nvCxnSpPr>
        <p:spPr bwMode="auto">
          <a:xfrm>
            <a:off x="3505200" y="5105400"/>
            <a:ext cx="6248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56DD421-DFE3-EB4E-441E-43313CE85170}"/>
              </a:ext>
            </a:extLst>
          </p:cNvPr>
          <p:cNvCxnSpPr/>
          <p:nvPr/>
        </p:nvCxnSpPr>
        <p:spPr bwMode="auto">
          <a:xfrm>
            <a:off x="3505200" y="5791200"/>
            <a:ext cx="6248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0430C76-529E-B71A-D370-224502CE6998}"/>
              </a:ext>
            </a:extLst>
          </p:cNvPr>
          <p:cNvSpPr txBox="1"/>
          <p:nvPr/>
        </p:nvSpPr>
        <p:spPr>
          <a:xfrm>
            <a:off x="2590800" y="4166154"/>
            <a:ext cx="97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 STA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7B5DFB-FA9B-EB80-D8B6-A72798C69D0A}"/>
              </a:ext>
            </a:extLst>
          </p:cNvPr>
          <p:cNvSpPr txBox="1"/>
          <p:nvPr/>
        </p:nvSpPr>
        <p:spPr>
          <a:xfrm>
            <a:off x="2590800" y="4875849"/>
            <a:ext cx="97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RX STA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55FCBB-953A-FF4A-6D6E-7FDEC4819D99}"/>
              </a:ext>
            </a:extLst>
          </p:cNvPr>
          <p:cNvSpPr txBox="1"/>
          <p:nvPr/>
        </p:nvSpPr>
        <p:spPr>
          <a:xfrm>
            <a:off x="2381240" y="5571935"/>
            <a:ext cx="1295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Third STA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A5CEDB-92AD-2791-4085-E31068DEF2C4}"/>
              </a:ext>
            </a:extLst>
          </p:cNvPr>
          <p:cNvSpPr/>
          <p:nvPr/>
        </p:nvSpPr>
        <p:spPr bwMode="auto">
          <a:xfrm>
            <a:off x="4114800" y="4038600"/>
            <a:ext cx="1143000" cy="38099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46F841-3356-06D9-9A80-8B9A65E03D76}"/>
              </a:ext>
            </a:extLst>
          </p:cNvPr>
          <p:cNvSpPr/>
          <p:nvPr/>
        </p:nvSpPr>
        <p:spPr bwMode="auto">
          <a:xfrm>
            <a:off x="5410200" y="4724401"/>
            <a:ext cx="457200" cy="38099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2532DD-785C-05CE-107F-64190ABDB1E9}"/>
              </a:ext>
            </a:extLst>
          </p:cNvPr>
          <p:cNvSpPr txBox="1"/>
          <p:nvPr/>
        </p:nvSpPr>
        <p:spPr>
          <a:xfrm>
            <a:off x="4343400" y="403859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55C734-B8A7-5B9F-55E2-98A56A55BA98}"/>
              </a:ext>
            </a:extLst>
          </p:cNvPr>
          <p:cNvSpPr txBox="1"/>
          <p:nvPr/>
        </p:nvSpPr>
        <p:spPr>
          <a:xfrm>
            <a:off x="5362576" y="473606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10CCC61-5993-865D-0D8E-BA817E8AF459}"/>
              </a:ext>
            </a:extLst>
          </p:cNvPr>
          <p:cNvCxnSpPr>
            <a:cxnSpLocks/>
          </p:cNvCxnSpPr>
          <p:nvPr/>
        </p:nvCxnSpPr>
        <p:spPr bwMode="auto">
          <a:xfrm>
            <a:off x="5257800" y="3993715"/>
            <a:ext cx="0" cy="19116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808590A-0200-0F85-6D90-7D4D362B0969}"/>
              </a:ext>
            </a:extLst>
          </p:cNvPr>
          <p:cNvCxnSpPr>
            <a:cxnSpLocks/>
          </p:cNvCxnSpPr>
          <p:nvPr/>
        </p:nvCxnSpPr>
        <p:spPr bwMode="auto">
          <a:xfrm>
            <a:off x="5274128" y="5529188"/>
            <a:ext cx="95114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7EEAAC6-FB49-D3E0-F532-6DE49567C919}"/>
              </a:ext>
            </a:extLst>
          </p:cNvPr>
          <p:cNvSpPr txBox="1"/>
          <p:nvPr/>
        </p:nvSpPr>
        <p:spPr>
          <a:xfrm>
            <a:off x="5465966" y="5494991"/>
            <a:ext cx="8205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EIFS/BO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8EE9AD1-5394-AB28-74DF-B2C3D60CEAC5}"/>
              </a:ext>
            </a:extLst>
          </p:cNvPr>
          <p:cNvSpPr/>
          <p:nvPr/>
        </p:nvSpPr>
        <p:spPr bwMode="auto">
          <a:xfrm>
            <a:off x="6224864" y="5400023"/>
            <a:ext cx="1143000" cy="380999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D27916-7E5B-1DAA-689F-964D4EE78A0E}"/>
              </a:ext>
            </a:extLst>
          </p:cNvPr>
          <p:cNvSpPr txBox="1"/>
          <p:nvPr/>
        </p:nvSpPr>
        <p:spPr>
          <a:xfrm>
            <a:off x="6443555" y="5397471"/>
            <a:ext cx="781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AEC2DE-BC21-B591-EE3B-5D3D959611AA}"/>
              </a:ext>
            </a:extLst>
          </p:cNvPr>
          <p:cNvSpPr txBox="1"/>
          <p:nvPr/>
        </p:nvSpPr>
        <p:spPr>
          <a:xfrm>
            <a:off x="3858581" y="3754209"/>
            <a:ext cx="1711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TXOP_DURATION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A354825-6EAD-57F8-85F9-299CAAE555C5}"/>
              </a:ext>
            </a:extLst>
          </p:cNvPr>
          <p:cNvSpPr txBox="1"/>
          <p:nvPr/>
        </p:nvSpPr>
        <p:spPr>
          <a:xfrm>
            <a:off x="4214689" y="515496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U-SIG error</a:t>
            </a:r>
          </a:p>
        </p:txBody>
      </p:sp>
    </p:spTree>
    <p:extLst>
      <p:ext uri="{BB962C8B-B14F-4D97-AF65-F5344CB8AC3E}">
        <p14:creationId xmlns:p14="http://schemas.microsoft.com/office/powerpoint/2010/main" val="233028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231122-CA1C-953D-6D05-EEB67BA3A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EIFS shall not be invoked for an A-MPDU if one or more of its frames are received correctly. EIFS shall not be invoked if the RXVECTOR parameter TXOP_DURATION of a received HE/</a:t>
            </a:r>
            <a:r>
              <a:rPr lang="en-US" sz="2400" b="0" i="0" u="sng" strike="noStrike" baseline="0" dirty="0">
                <a:solidFill>
                  <a:srgbClr val="000000"/>
                </a:solidFill>
                <a:latin typeface="TimesNewRoman"/>
              </a:rPr>
              <a:t>EHT/UHR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PPDU is </a:t>
            </a:r>
            <a:r>
              <a:rPr lang="en-US" sz="2400" b="0" i="0" u="sng" strike="noStrike" baseline="0" dirty="0">
                <a:solidFill>
                  <a:srgbClr val="000000"/>
                </a:solidFill>
                <a:latin typeface="TimesNewRoman"/>
              </a:rPr>
              <a:t>obtained and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not set to UNSPECIFIED.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C47573-F128-D8BF-2C65-3E657EFFA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baseline spec text change for Solution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3B9A4-5B8C-17C4-6F77-CCCD1DE8D9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E70C2-5890-CCBC-4E04-D6603D770BDE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Leonardo Lanante,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4DCD3-01DD-74A3-EBDA-C3D9784814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866FC0F-9958-4B83-9DDA-F7AD6B9CD0D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52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2BDA-C7BC-4895-02EC-E9CAF1560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D7FF6-0910-75E2-FF57-AC6A1B5A5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adding in the </a:t>
            </a:r>
            <a:r>
              <a:rPr lang="en-US" dirty="0" err="1"/>
              <a:t>TGbn</a:t>
            </a:r>
            <a:r>
              <a:rPr lang="en-US" dirty="0"/>
              <a:t> SFD:</a:t>
            </a:r>
          </a:p>
          <a:p>
            <a:r>
              <a:rPr lang="en-US" dirty="0"/>
              <a:t>An ELR capable STA shall invoke the EIFS for ELR PPDUs when the U-SIG is not decoded with a valid CRC.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D8694-CDA4-25F6-DC3A-804B61EE66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6B11E-2229-8883-2AAB-B63B2C8542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A5A4C1-CCA4-A6AC-96D0-77859EF92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814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1081</TotalTime>
  <Words>733</Words>
  <Application>Microsoft Office PowerPoint</Application>
  <PresentationFormat>Widescreen</PresentationFormat>
  <Paragraphs>113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Arial,Bold</vt:lpstr>
      <vt:lpstr>TimesNewRoman</vt:lpstr>
      <vt:lpstr>Arial</vt:lpstr>
      <vt:lpstr>Times New Roman</vt:lpstr>
      <vt:lpstr>Office Theme</vt:lpstr>
      <vt:lpstr>Document</vt:lpstr>
      <vt:lpstr>TXOP protection for ELR Transmissions</vt:lpstr>
      <vt:lpstr>Abstract</vt:lpstr>
      <vt:lpstr>TXOP_DURATION</vt:lpstr>
      <vt:lpstr>EIFS</vt:lpstr>
      <vt:lpstr>EIFS for HE/EHT/UHR PPDU</vt:lpstr>
      <vt:lpstr>Problem</vt:lpstr>
      <vt:lpstr>Solutions</vt:lpstr>
      <vt:lpstr>Proposed baseline spec text change for Solution 1</vt:lpstr>
      <vt:lpstr>SP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Leonardo Lanante</dc:creator>
  <cp:keywords/>
  <cp:lastModifiedBy>Leonardo Lanante</cp:lastModifiedBy>
  <cp:revision>39</cp:revision>
  <cp:lastPrinted>1601-01-01T00:00:00Z</cp:lastPrinted>
  <dcterms:created xsi:type="dcterms:W3CDTF">2025-05-01T13:52:43Z</dcterms:created>
  <dcterms:modified xsi:type="dcterms:W3CDTF">2025-06-06T21:28:48Z</dcterms:modified>
  <cp:category>Name, Affiliation</cp:category>
</cp:coreProperties>
</file>