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08" r:id="rId2"/>
    <p:sldId id="330" r:id="rId3"/>
    <p:sldId id="333" r:id="rId4"/>
    <p:sldId id="334" r:id="rId5"/>
    <p:sldId id="338" r:id="rId6"/>
    <p:sldId id="335" r:id="rId7"/>
    <p:sldId id="340" r:id="rId8"/>
    <p:sldId id="342" r:id="rId9"/>
    <p:sldId id="341" r:id="rId10"/>
    <p:sldId id="336" r:id="rId11"/>
    <p:sldId id="331" r:id="rId12"/>
    <p:sldId id="339" r:id="rId13"/>
    <p:sldId id="332"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21" autoAdjust="0"/>
    <p:restoredTop sz="94660"/>
  </p:normalViewPr>
  <p:slideViewPr>
    <p:cSldViewPr>
      <p:cViewPr varScale="1">
        <p:scale>
          <a:sx n="140" d="100"/>
          <a:sy n="140" d="100"/>
        </p:scale>
        <p:origin x="936"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802.11-25/0874r1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UHR BSS Parameter Update</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463675"/>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2025-09-08</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CFF9-E458-037E-714F-65C044CF6DFC}"/>
              </a:ext>
            </a:extLst>
          </p:cNvPr>
          <p:cNvSpPr>
            <a:spLocks noGrp="1"/>
          </p:cNvSpPr>
          <p:nvPr>
            <p:ph type="title"/>
          </p:nvPr>
        </p:nvSpPr>
        <p:spPr/>
        <p:txBody>
          <a:bodyPr/>
          <a:lstStyle/>
          <a:p>
            <a:r>
              <a:rPr lang="en-US" dirty="0"/>
              <a:t>Example of UHR mode parameters update</a:t>
            </a:r>
          </a:p>
        </p:txBody>
      </p:sp>
      <p:sp>
        <p:nvSpPr>
          <p:cNvPr id="4" name="Slide Number Placeholder 3">
            <a:extLst>
              <a:ext uri="{FF2B5EF4-FFF2-40B4-BE49-F238E27FC236}">
                <a16:creationId xmlns:a16="http://schemas.microsoft.com/office/drawing/2014/main" id="{8E2FBE0B-CD39-FEB8-F93E-A5176A6CFEF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5E7C78C-A82D-692E-4088-017124CCB13F}"/>
              </a:ext>
            </a:extLst>
          </p:cNvPr>
          <p:cNvSpPr>
            <a:spLocks noGrp="1"/>
          </p:cNvSpPr>
          <p:nvPr>
            <p:ph type="ftr" idx="14"/>
          </p:nvPr>
        </p:nvSpPr>
        <p:spPr>
          <a:xfrm>
            <a:off x="7168329" y="6485941"/>
            <a:ext cx="4246027" cy="180975"/>
          </a:xfrm>
        </p:spPr>
        <p:txBody>
          <a:bodyPr/>
          <a:lstStyle/>
          <a:p>
            <a:r>
              <a:rPr lang="en-GB" dirty="0"/>
              <a:t>Kiseon Ryu, Wilus</a:t>
            </a:r>
          </a:p>
        </p:txBody>
      </p:sp>
      <p:sp>
        <p:nvSpPr>
          <p:cNvPr id="6" name="Date Placeholder 5">
            <a:extLst>
              <a:ext uri="{FF2B5EF4-FFF2-40B4-BE49-F238E27FC236}">
                <a16:creationId xmlns:a16="http://schemas.microsoft.com/office/drawing/2014/main" id="{9092E1AA-792F-230D-E331-07A024D3FCC6}"/>
              </a:ext>
            </a:extLst>
          </p:cNvPr>
          <p:cNvSpPr>
            <a:spLocks noGrp="1"/>
          </p:cNvSpPr>
          <p:nvPr>
            <p:ph type="dt" idx="15"/>
          </p:nvPr>
        </p:nvSpPr>
        <p:spPr/>
        <p:txBody>
          <a:bodyPr/>
          <a:lstStyle/>
          <a:p>
            <a:r>
              <a:rPr lang="en-US" dirty="0"/>
              <a:t>September 2025</a:t>
            </a:r>
            <a:endParaRPr lang="en-GB" dirty="0"/>
          </a:p>
        </p:txBody>
      </p:sp>
      <p:cxnSp>
        <p:nvCxnSpPr>
          <p:cNvPr id="7" name="Straight Connector 6">
            <a:extLst>
              <a:ext uri="{FF2B5EF4-FFF2-40B4-BE49-F238E27FC236}">
                <a16:creationId xmlns:a16="http://schemas.microsoft.com/office/drawing/2014/main" id="{9AB6E812-0901-A337-4B6D-B2885105EF47}"/>
              </a:ext>
            </a:extLst>
          </p:cNvPr>
          <p:cNvCxnSpPr/>
          <p:nvPr/>
        </p:nvCxnSpPr>
        <p:spPr>
          <a:xfrm>
            <a:off x="1492719" y="3234090"/>
            <a:ext cx="10298229" cy="0"/>
          </a:xfrm>
          <a:prstGeom prst="line">
            <a:avLst/>
          </a:prstGeom>
        </p:spPr>
        <p:style>
          <a:lnRef idx="2">
            <a:schemeClr val="dk1"/>
          </a:lnRef>
          <a:fillRef idx="0">
            <a:schemeClr val="dk1"/>
          </a:fillRef>
          <a:effectRef idx="1">
            <a:schemeClr val="dk1"/>
          </a:effectRef>
          <a:fontRef idx="minor">
            <a:schemeClr val="tx1"/>
          </a:fontRef>
        </p:style>
      </p:cxnSp>
      <p:sp>
        <p:nvSpPr>
          <p:cNvPr id="8" name="TextBox 7">
            <a:extLst>
              <a:ext uri="{FF2B5EF4-FFF2-40B4-BE49-F238E27FC236}">
                <a16:creationId xmlns:a16="http://schemas.microsoft.com/office/drawing/2014/main" id="{012F8FBA-633E-0269-87B2-BB1861786C20}"/>
              </a:ext>
            </a:extLst>
          </p:cNvPr>
          <p:cNvSpPr txBox="1"/>
          <p:nvPr/>
        </p:nvSpPr>
        <p:spPr>
          <a:xfrm>
            <a:off x="625163" y="3095258"/>
            <a:ext cx="1010653" cy="276999"/>
          </a:xfrm>
          <a:prstGeom prst="rect">
            <a:avLst/>
          </a:prstGeom>
          <a:noFill/>
        </p:spPr>
        <p:txBody>
          <a:bodyPr wrap="square" rtlCol="0">
            <a:spAutoFit/>
          </a:bodyPr>
          <a:lstStyle/>
          <a:p>
            <a:pPr algn="ctr"/>
            <a:r>
              <a:rPr lang="en-US" sz="1200" dirty="0">
                <a:solidFill>
                  <a:schemeClr val="tx1"/>
                </a:solidFill>
              </a:rPr>
              <a:t>UHR AP</a:t>
            </a:r>
          </a:p>
        </p:txBody>
      </p:sp>
      <p:cxnSp>
        <p:nvCxnSpPr>
          <p:cNvPr id="9" name="Straight Connector 8">
            <a:extLst>
              <a:ext uri="{FF2B5EF4-FFF2-40B4-BE49-F238E27FC236}">
                <a16:creationId xmlns:a16="http://schemas.microsoft.com/office/drawing/2014/main" id="{FD381FB1-1218-F7DD-B096-E2A16E178DF5}"/>
              </a:ext>
            </a:extLst>
          </p:cNvPr>
          <p:cNvCxnSpPr/>
          <p:nvPr/>
        </p:nvCxnSpPr>
        <p:spPr>
          <a:xfrm>
            <a:off x="1492719" y="4154543"/>
            <a:ext cx="10298229" cy="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33EA9F31-C6FE-1305-6150-69C07A74C43D}"/>
              </a:ext>
            </a:extLst>
          </p:cNvPr>
          <p:cNvSpPr txBox="1"/>
          <p:nvPr/>
        </p:nvSpPr>
        <p:spPr>
          <a:xfrm>
            <a:off x="325496" y="3899749"/>
            <a:ext cx="1194070" cy="646331"/>
          </a:xfrm>
          <a:prstGeom prst="rect">
            <a:avLst/>
          </a:prstGeom>
          <a:noFill/>
        </p:spPr>
        <p:txBody>
          <a:bodyPr wrap="square" rtlCol="0">
            <a:spAutoFit/>
          </a:bodyPr>
          <a:lstStyle/>
          <a:p>
            <a:pPr algn="ctr"/>
            <a:r>
              <a:rPr lang="en-US" sz="1200" dirty="0">
                <a:solidFill>
                  <a:schemeClr val="tx1"/>
                </a:solidFill>
              </a:rPr>
              <a:t>UHR STA1</a:t>
            </a:r>
          </a:p>
          <a:p>
            <a:pPr algn="ctr"/>
            <a:r>
              <a:rPr lang="en-US" sz="1200" dirty="0">
                <a:solidFill>
                  <a:schemeClr val="tx1"/>
                </a:solidFill>
              </a:rPr>
              <a:t>(w/ NPCA support)</a:t>
            </a:r>
          </a:p>
        </p:txBody>
      </p:sp>
      <p:sp>
        <p:nvSpPr>
          <p:cNvPr id="11" name="Rectangle 10">
            <a:extLst>
              <a:ext uri="{FF2B5EF4-FFF2-40B4-BE49-F238E27FC236}">
                <a16:creationId xmlns:a16="http://schemas.microsoft.com/office/drawing/2014/main" id="{F20E9063-AD1D-3D95-3111-83B7032995B9}"/>
              </a:ext>
            </a:extLst>
          </p:cNvPr>
          <p:cNvSpPr/>
          <p:nvPr/>
        </p:nvSpPr>
        <p:spPr>
          <a:xfrm>
            <a:off x="1761422" y="2637325"/>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A5E39B8A-B3BF-2DF4-0384-611E84A5B652}"/>
              </a:ext>
            </a:extLst>
          </p:cNvPr>
          <p:cNvSpPr/>
          <p:nvPr/>
        </p:nvSpPr>
        <p:spPr>
          <a:xfrm>
            <a:off x="2818597" y="2641185"/>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le 12">
            <a:extLst>
              <a:ext uri="{FF2B5EF4-FFF2-40B4-BE49-F238E27FC236}">
                <a16:creationId xmlns:a16="http://schemas.microsoft.com/office/drawing/2014/main" id="{D61F45A1-B3FE-2E7D-90F8-ACED0FC8AC33}"/>
              </a:ext>
            </a:extLst>
          </p:cNvPr>
          <p:cNvSpPr/>
          <p:nvPr/>
        </p:nvSpPr>
        <p:spPr>
          <a:xfrm>
            <a:off x="3875772" y="2637324"/>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a:extLst>
              <a:ext uri="{FF2B5EF4-FFF2-40B4-BE49-F238E27FC236}">
                <a16:creationId xmlns:a16="http://schemas.microsoft.com/office/drawing/2014/main" id="{76036C76-502A-D7FB-7E13-72C7751C3D3C}"/>
              </a:ext>
            </a:extLst>
          </p:cNvPr>
          <p:cNvSpPr/>
          <p:nvPr/>
        </p:nvSpPr>
        <p:spPr>
          <a:xfrm>
            <a:off x="4932947" y="2636992"/>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DE2FB824-1B9D-59BC-3C15-ABE697290E7C}"/>
              </a:ext>
            </a:extLst>
          </p:cNvPr>
          <p:cNvSpPr/>
          <p:nvPr/>
        </p:nvSpPr>
        <p:spPr>
          <a:xfrm>
            <a:off x="5970872" y="2641654"/>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15">
            <a:extLst>
              <a:ext uri="{FF2B5EF4-FFF2-40B4-BE49-F238E27FC236}">
                <a16:creationId xmlns:a16="http://schemas.microsoft.com/office/drawing/2014/main" id="{849E5D17-7709-DC08-F23B-523E95F5C226}"/>
              </a:ext>
            </a:extLst>
          </p:cNvPr>
          <p:cNvSpPr/>
          <p:nvPr/>
        </p:nvSpPr>
        <p:spPr>
          <a:xfrm>
            <a:off x="7028047" y="2633699"/>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C64BD48E-5331-8D4C-DAFE-44B4E9F6984B}"/>
              </a:ext>
            </a:extLst>
          </p:cNvPr>
          <p:cNvSpPr/>
          <p:nvPr/>
        </p:nvSpPr>
        <p:spPr>
          <a:xfrm>
            <a:off x="8065972" y="2641185"/>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a:extLst>
              <a:ext uri="{FF2B5EF4-FFF2-40B4-BE49-F238E27FC236}">
                <a16:creationId xmlns:a16="http://schemas.microsoft.com/office/drawing/2014/main" id="{B0E5FEE0-15EC-E66A-6E34-97B69DBFD531}"/>
              </a:ext>
            </a:extLst>
          </p:cNvPr>
          <p:cNvSpPr/>
          <p:nvPr/>
        </p:nvSpPr>
        <p:spPr>
          <a:xfrm>
            <a:off x="9142397" y="2641185"/>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A3C72706-E096-8473-E360-94C72DC08892}"/>
              </a:ext>
            </a:extLst>
          </p:cNvPr>
          <p:cNvSpPr txBox="1"/>
          <p:nvPr/>
        </p:nvSpPr>
        <p:spPr>
          <a:xfrm>
            <a:off x="11165551" y="2596118"/>
            <a:ext cx="752450" cy="430887"/>
          </a:xfrm>
          <a:prstGeom prst="rect">
            <a:avLst/>
          </a:prstGeom>
          <a:noFill/>
        </p:spPr>
        <p:txBody>
          <a:bodyPr wrap="square" rtlCol="0">
            <a:spAutoFit/>
          </a:bodyPr>
          <a:lstStyle/>
          <a:p>
            <a:pPr algn="ctr"/>
            <a:r>
              <a:rPr lang="en-US" sz="1100" dirty="0">
                <a:solidFill>
                  <a:schemeClr val="tx1"/>
                </a:solidFill>
              </a:rPr>
              <a:t>DTIM Beacon</a:t>
            </a:r>
          </a:p>
        </p:txBody>
      </p:sp>
      <p:sp>
        <p:nvSpPr>
          <p:cNvPr id="20" name="TextBox 19">
            <a:extLst>
              <a:ext uri="{FF2B5EF4-FFF2-40B4-BE49-F238E27FC236}">
                <a16:creationId xmlns:a16="http://schemas.microsoft.com/office/drawing/2014/main" id="{A2823B81-EA8C-4DEB-453B-2041A4A5AA94}"/>
              </a:ext>
            </a:extLst>
          </p:cNvPr>
          <p:cNvSpPr txBox="1"/>
          <p:nvPr/>
        </p:nvSpPr>
        <p:spPr>
          <a:xfrm>
            <a:off x="11174127" y="2084474"/>
            <a:ext cx="802168" cy="261610"/>
          </a:xfrm>
          <a:prstGeom prst="rect">
            <a:avLst/>
          </a:prstGeom>
          <a:noFill/>
        </p:spPr>
        <p:txBody>
          <a:bodyPr wrap="square" rtlCol="0">
            <a:spAutoFit/>
          </a:bodyPr>
          <a:lstStyle/>
          <a:p>
            <a:pPr algn="ctr"/>
            <a:r>
              <a:rPr lang="en-US" sz="1100" dirty="0">
                <a:solidFill>
                  <a:schemeClr val="tx1"/>
                </a:solidFill>
              </a:rPr>
              <a:t>Beacon</a:t>
            </a:r>
          </a:p>
        </p:txBody>
      </p:sp>
      <p:sp>
        <p:nvSpPr>
          <p:cNvPr id="21" name="Rectangle 20">
            <a:extLst>
              <a:ext uri="{FF2B5EF4-FFF2-40B4-BE49-F238E27FC236}">
                <a16:creationId xmlns:a16="http://schemas.microsoft.com/office/drawing/2014/main" id="{367720AF-B4B5-3EDA-AA6B-363E615AECD2}"/>
              </a:ext>
            </a:extLst>
          </p:cNvPr>
          <p:cNvSpPr/>
          <p:nvPr/>
        </p:nvSpPr>
        <p:spPr>
          <a:xfrm>
            <a:off x="11049000" y="2594827"/>
            <a:ext cx="190396" cy="40074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9626B090-9753-40D1-3F96-6EC4778BC50B}"/>
              </a:ext>
            </a:extLst>
          </p:cNvPr>
          <p:cNvSpPr/>
          <p:nvPr/>
        </p:nvSpPr>
        <p:spPr>
          <a:xfrm>
            <a:off x="11049000" y="2057400"/>
            <a:ext cx="190396" cy="409393"/>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4EA95BF7-054D-475B-3BE5-2A727FAC1813}"/>
              </a:ext>
            </a:extLst>
          </p:cNvPr>
          <p:cNvSpPr/>
          <p:nvPr/>
        </p:nvSpPr>
        <p:spPr>
          <a:xfrm>
            <a:off x="10199572" y="2637929"/>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a:extLst>
              <a:ext uri="{FF2B5EF4-FFF2-40B4-BE49-F238E27FC236}">
                <a16:creationId xmlns:a16="http://schemas.microsoft.com/office/drawing/2014/main" id="{2A64929E-4FC9-C421-8136-BA080CA240E4}"/>
              </a:ext>
            </a:extLst>
          </p:cNvPr>
          <p:cNvSpPr txBox="1"/>
          <p:nvPr/>
        </p:nvSpPr>
        <p:spPr>
          <a:xfrm>
            <a:off x="1507143" y="1920689"/>
            <a:ext cx="950160" cy="738664"/>
          </a:xfrm>
          <a:prstGeom prst="rect">
            <a:avLst/>
          </a:prstGeom>
          <a:noFill/>
        </p:spPr>
        <p:txBody>
          <a:bodyPr wrap="square" rtlCol="0">
            <a:spAutoFit/>
          </a:bodyPr>
          <a:lstStyle/>
          <a:p>
            <a:pPr algn="ctr"/>
            <a:r>
              <a:rPr lang="en-US" sz="1050" dirty="0">
                <a:solidFill>
                  <a:schemeClr val="tx1"/>
                </a:solidFill>
              </a:rPr>
              <a:t>ECUF = 0</a:t>
            </a:r>
          </a:p>
          <a:p>
            <a:pPr algn="ctr"/>
            <a:r>
              <a:rPr lang="en-US" sz="1050" dirty="0">
                <a:solidFill>
                  <a:schemeClr val="tx1"/>
                </a:solidFill>
              </a:rPr>
              <a:t>EBPCC = 5</a:t>
            </a:r>
          </a:p>
          <a:p>
            <a:pPr algn="ctr"/>
            <a:r>
              <a:rPr lang="en-US" sz="1050" dirty="0">
                <a:solidFill>
                  <a:srgbClr val="FF0000"/>
                </a:solidFill>
              </a:rPr>
              <a:t>NCC = 2</a:t>
            </a:r>
          </a:p>
          <a:p>
            <a:pPr algn="ctr"/>
            <a:r>
              <a:rPr lang="en-US" sz="1050" dirty="0">
                <a:solidFill>
                  <a:schemeClr val="tx1"/>
                </a:solidFill>
              </a:rPr>
              <a:t>PCC = 3</a:t>
            </a:r>
          </a:p>
        </p:txBody>
      </p:sp>
      <p:sp>
        <p:nvSpPr>
          <p:cNvPr id="28" name="Rectangle 27">
            <a:extLst>
              <a:ext uri="{FF2B5EF4-FFF2-40B4-BE49-F238E27FC236}">
                <a16:creationId xmlns:a16="http://schemas.microsoft.com/office/drawing/2014/main" id="{27DA5D6D-B128-E6D0-F4E9-A2F38B8EC289}"/>
              </a:ext>
            </a:extLst>
          </p:cNvPr>
          <p:cNvSpPr/>
          <p:nvPr/>
        </p:nvSpPr>
        <p:spPr>
          <a:xfrm>
            <a:off x="9673324" y="3767335"/>
            <a:ext cx="250256" cy="39011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Rectangle 28">
            <a:extLst>
              <a:ext uri="{FF2B5EF4-FFF2-40B4-BE49-F238E27FC236}">
                <a16:creationId xmlns:a16="http://schemas.microsoft.com/office/drawing/2014/main" id="{785761DE-758A-CB7F-5B35-60B61E557B6C}"/>
              </a:ext>
            </a:extLst>
          </p:cNvPr>
          <p:cNvSpPr/>
          <p:nvPr/>
        </p:nvSpPr>
        <p:spPr>
          <a:xfrm>
            <a:off x="10016694" y="4155250"/>
            <a:ext cx="250256" cy="40460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a:extLst>
              <a:ext uri="{FF2B5EF4-FFF2-40B4-BE49-F238E27FC236}">
                <a16:creationId xmlns:a16="http://schemas.microsoft.com/office/drawing/2014/main" id="{C8665E48-2FB6-9C99-9A86-D89041F4261A}"/>
              </a:ext>
            </a:extLst>
          </p:cNvPr>
          <p:cNvSpPr txBox="1"/>
          <p:nvPr/>
        </p:nvSpPr>
        <p:spPr>
          <a:xfrm>
            <a:off x="9329938" y="3516657"/>
            <a:ext cx="981543" cy="276999"/>
          </a:xfrm>
          <a:prstGeom prst="rect">
            <a:avLst/>
          </a:prstGeom>
          <a:noFill/>
        </p:spPr>
        <p:txBody>
          <a:bodyPr wrap="square" rtlCol="0">
            <a:spAutoFit/>
          </a:bodyPr>
          <a:lstStyle/>
          <a:p>
            <a:pPr algn="ctr"/>
            <a:r>
              <a:rPr lang="en-US" sz="1200" dirty="0">
                <a:solidFill>
                  <a:schemeClr val="tx1"/>
                </a:solidFill>
              </a:rPr>
              <a:t>Probe Req</a:t>
            </a:r>
          </a:p>
        </p:txBody>
      </p:sp>
      <p:sp>
        <p:nvSpPr>
          <p:cNvPr id="31" name="TextBox 30">
            <a:extLst>
              <a:ext uri="{FF2B5EF4-FFF2-40B4-BE49-F238E27FC236}">
                <a16:creationId xmlns:a16="http://schemas.microsoft.com/office/drawing/2014/main" id="{2DE6ADE3-D3AF-A91E-5FE7-04FA16964907}"/>
              </a:ext>
            </a:extLst>
          </p:cNvPr>
          <p:cNvSpPr txBox="1"/>
          <p:nvPr/>
        </p:nvSpPr>
        <p:spPr>
          <a:xfrm>
            <a:off x="9803711" y="4526857"/>
            <a:ext cx="1697286" cy="461665"/>
          </a:xfrm>
          <a:prstGeom prst="rect">
            <a:avLst/>
          </a:prstGeom>
          <a:noFill/>
        </p:spPr>
        <p:txBody>
          <a:bodyPr wrap="square" rtlCol="0">
            <a:spAutoFit/>
          </a:bodyPr>
          <a:lstStyle/>
          <a:p>
            <a:pPr algn="ctr"/>
            <a:r>
              <a:rPr lang="en-US" sz="1200" dirty="0">
                <a:solidFill>
                  <a:schemeClr val="tx1"/>
                </a:solidFill>
              </a:rPr>
              <a:t>Probe </a:t>
            </a:r>
            <a:r>
              <a:rPr lang="en-US" sz="1200" dirty="0" err="1">
                <a:solidFill>
                  <a:schemeClr val="tx1"/>
                </a:solidFill>
              </a:rPr>
              <a:t>Rsp</a:t>
            </a:r>
            <a:r>
              <a:rPr lang="en-US" sz="1200" dirty="0">
                <a:solidFill>
                  <a:schemeClr val="tx1"/>
                </a:solidFill>
              </a:rPr>
              <a:t> (w/ updated NPCA params)</a:t>
            </a:r>
          </a:p>
        </p:txBody>
      </p:sp>
      <p:cxnSp>
        <p:nvCxnSpPr>
          <p:cNvPr id="33" name="Straight Arrow Connector 32">
            <a:extLst>
              <a:ext uri="{FF2B5EF4-FFF2-40B4-BE49-F238E27FC236}">
                <a16:creationId xmlns:a16="http://schemas.microsoft.com/office/drawing/2014/main" id="{1936DF62-0813-2238-F7EE-0EC56B5908F3}"/>
              </a:ext>
            </a:extLst>
          </p:cNvPr>
          <p:cNvCxnSpPr>
            <a:cxnSpLocks/>
          </p:cNvCxnSpPr>
          <p:nvPr/>
        </p:nvCxnSpPr>
        <p:spPr>
          <a:xfrm>
            <a:off x="9265852" y="3220034"/>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4B6BCB90-18ED-BB9B-82A9-A40F62FE8CC3}"/>
              </a:ext>
            </a:extLst>
          </p:cNvPr>
          <p:cNvSpPr txBox="1"/>
          <p:nvPr/>
        </p:nvSpPr>
        <p:spPr>
          <a:xfrm>
            <a:off x="9532334" y="2760440"/>
            <a:ext cx="342946" cy="461665"/>
          </a:xfrm>
          <a:prstGeom prst="rect">
            <a:avLst/>
          </a:prstGeom>
          <a:noFill/>
        </p:spPr>
        <p:txBody>
          <a:bodyPr wrap="square" rtlCol="0">
            <a:spAutoFit/>
          </a:bodyPr>
          <a:lstStyle/>
          <a:p>
            <a:r>
              <a:rPr lang="en-US" dirty="0">
                <a:solidFill>
                  <a:schemeClr val="tx1"/>
                </a:solidFill>
              </a:rPr>
              <a:t>…</a:t>
            </a:r>
          </a:p>
        </p:txBody>
      </p:sp>
      <p:cxnSp>
        <p:nvCxnSpPr>
          <p:cNvPr id="35" name="Straight Connector 34">
            <a:extLst>
              <a:ext uri="{FF2B5EF4-FFF2-40B4-BE49-F238E27FC236}">
                <a16:creationId xmlns:a16="http://schemas.microsoft.com/office/drawing/2014/main" id="{0889FABF-A6CC-597A-6F85-B1DFD1E13BEB}"/>
              </a:ext>
            </a:extLst>
          </p:cNvPr>
          <p:cNvCxnSpPr/>
          <p:nvPr/>
        </p:nvCxnSpPr>
        <p:spPr>
          <a:xfrm>
            <a:off x="1544064" y="5448890"/>
            <a:ext cx="10298229" cy="0"/>
          </a:xfrm>
          <a:prstGeom prst="line">
            <a:avLst/>
          </a:prstGeom>
        </p:spPr>
        <p:style>
          <a:lnRef idx="2">
            <a:schemeClr val="dk1"/>
          </a:lnRef>
          <a:fillRef idx="0">
            <a:schemeClr val="dk1"/>
          </a:fillRef>
          <a:effectRef idx="1">
            <a:schemeClr val="dk1"/>
          </a:effectRef>
          <a:fontRef idx="minor">
            <a:schemeClr val="tx1"/>
          </a:fontRef>
        </p:style>
      </p:cxnSp>
      <p:sp>
        <p:nvSpPr>
          <p:cNvPr id="36" name="TextBox 35">
            <a:extLst>
              <a:ext uri="{FF2B5EF4-FFF2-40B4-BE49-F238E27FC236}">
                <a16:creationId xmlns:a16="http://schemas.microsoft.com/office/drawing/2014/main" id="{39252342-601E-35B9-2329-BC731073AA3D}"/>
              </a:ext>
            </a:extLst>
          </p:cNvPr>
          <p:cNvSpPr txBox="1"/>
          <p:nvPr/>
        </p:nvSpPr>
        <p:spPr>
          <a:xfrm>
            <a:off x="207883" y="5120703"/>
            <a:ext cx="1420126" cy="646331"/>
          </a:xfrm>
          <a:prstGeom prst="rect">
            <a:avLst/>
          </a:prstGeom>
          <a:noFill/>
        </p:spPr>
        <p:txBody>
          <a:bodyPr wrap="square" rtlCol="0">
            <a:spAutoFit/>
          </a:bodyPr>
          <a:lstStyle/>
          <a:p>
            <a:pPr algn="ctr"/>
            <a:r>
              <a:rPr lang="en-US" sz="1200" dirty="0">
                <a:solidFill>
                  <a:schemeClr val="tx1"/>
                </a:solidFill>
              </a:rPr>
              <a:t>UHR STA2</a:t>
            </a:r>
          </a:p>
          <a:p>
            <a:pPr algn="ctr"/>
            <a:r>
              <a:rPr lang="en-US" sz="1200" dirty="0">
                <a:solidFill>
                  <a:schemeClr val="tx1"/>
                </a:solidFill>
              </a:rPr>
              <a:t>(w/ P-EDCA support)</a:t>
            </a:r>
          </a:p>
        </p:txBody>
      </p:sp>
      <p:sp>
        <p:nvSpPr>
          <p:cNvPr id="40" name="TextBox 39">
            <a:extLst>
              <a:ext uri="{FF2B5EF4-FFF2-40B4-BE49-F238E27FC236}">
                <a16:creationId xmlns:a16="http://schemas.microsoft.com/office/drawing/2014/main" id="{969A0968-13AB-23DB-22B9-DAE8686375F3}"/>
              </a:ext>
            </a:extLst>
          </p:cNvPr>
          <p:cNvSpPr txBox="1"/>
          <p:nvPr/>
        </p:nvSpPr>
        <p:spPr>
          <a:xfrm>
            <a:off x="1344563" y="5027437"/>
            <a:ext cx="1047823" cy="415498"/>
          </a:xfrm>
          <a:prstGeom prst="rect">
            <a:avLst/>
          </a:prstGeom>
          <a:noFill/>
        </p:spPr>
        <p:txBody>
          <a:bodyPr wrap="square" rtlCol="0">
            <a:spAutoFit/>
          </a:bodyPr>
          <a:lstStyle/>
          <a:p>
            <a:pPr algn="ctr"/>
            <a:r>
              <a:rPr lang="en-US" sz="1050" dirty="0">
                <a:solidFill>
                  <a:schemeClr val="tx1"/>
                </a:solidFill>
              </a:rPr>
              <a:t>w/ EBPCC=5, </a:t>
            </a:r>
          </a:p>
          <a:p>
            <a:pPr algn="ctr"/>
            <a:r>
              <a:rPr lang="en-US" sz="1050" dirty="0">
                <a:solidFill>
                  <a:schemeClr val="tx1"/>
                </a:solidFill>
              </a:rPr>
              <a:t>PCC=3</a:t>
            </a:r>
          </a:p>
        </p:txBody>
      </p:sp>
      <p:sp>
        <p:nvSpPr>
          <p:cNvPr id="41" name="TextBox 40">
            <a:extLst>
              <a:ext uri="{FF2B5EF4-FFF2-40B4-BE49-F238E27FC236}">
                <a16:creationId xmlns:a16="http://schemas.microsoft.com/office/drawing/2014/main" id="{7D173373-0299-AC17-7876-8A58DBC651B3}"/>
              </a:ext>
            </a:extLst>
          </p:cNvPr>
          <p:cNvSpPr txBox="1"/>
          <p:nvPr/>
        </p:nvSpPr>
        <p:spPr>
          <a:xfrm>
            <a:off x="8384429" y="5492698"/>
            <a:ext cx="1697288" cy="600164"/>
          </a:xfrm>
          <a:prstGeom prst="rect">
            <a:avLst/>
          </a:prstGeom>
          <a:noFill/>
        </p:spPr>
        <p:txBody>
          <a:bodyPr wrap="square" rtlCol="0">
            <a:spAutoFit/>
          </a:bodyPr>
          <a:lstStyle/>
          <a:p>
            <a:pPr algn="ctr"/>
            <a:r>
              <a:rPr lang="en-US" sz="1100" dirty="0">
                <a:solidFill>
                  <a:schemeClr val="tx1"/>
                </a:solidFill>
              </a:rPr>
              <a:t>Detecting mismatched EBPCC, but matched P-EDCA CC</a:t>
            </a:r>
          </a:p>
        </p:txBody>
      </p:sp>
      <p:cxnSp>
        <p:nvCxnSpPr>
          <p:cNvPr id="42" name="Straight Arrow Connector 41">
            <a:extLst>
              <a:ext uri="{FF2B5EF4-FFF2-40B4-BE49-F238E27FC236}">
                <a16:creationId xmlns:a16="http://schemas.microsoft.com/office/drawing/2014/main" id="{EE19351B-E18C-D9FE-F71C-4D0E399FB921}"/>
              </a:ext>
            </a:extLst>
          </p:cNvPr>
          <p:cNvCxnSpPr>
            <a:cxnSpLocks/>
          </p:cNvCxnSpPr>
          <p:nvPr/>
        </p:nvCxnSpPr>
        <p:spPr>
          <a:xfrm>
            <a:off x="9265852" y="4105720"/>
            <a:ext cx="0" cy="1331259"/>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57C42CF8-A021-3301-14D1-EED7693C23D7}"/>
              </a:ext>
            </a:extLst>
          </p:cNvPr>
          <p:cNvSpPr txBox="1"/>
          <p:nvPr/>
        </p:nvSpPr>
        <p:spPr>
          <a:xfrm>
            <a:off x="221298" y="2224196"/>
            <a:ext cx="1194070" cy="707886"/>
          </a:xfrm>
          <a:prstGeom prst="rect">
            <a:avLst/>
          </a:prstGeom>
          <a:noFill/>
        </p:spPr>
        <p:txBody>
          <a:bodyPr wrap="square" rtlCol="0">
            <a:spAutoFit/>
          </a:bodyPr>
          <a:lstStyle/>
          <a:p>
            <a:r>
              <a:rPr lang="en-US" sz="1000" dirty="0">
                <a:solidFill>
                  <a:schemeClr val="tx1"/>
                </a:solidFill>
              </a:rPr>
              <a:t>ECUF</a:t>
            </a:r>
          </a:p>
          <a:p>
            <a:r>
              <a:rPr lang="en-US" sz="1000" dirty="0">
                <a:solidFill>
                  <a:schemeClr val="tx1"/>
                </a:solidFill>
              </a:rPr>
              <a:t>EBPCC</a:t>
            </a:r>
          </a:p>
          <a:p>
            <a:r>
              <a:rPr lang="en-US" sz="1000" dirty="0">
                <a:solidFill>
                  <a:schemeClr val="tx1"/>
                </a:solidFill>
              </a:rPr>
              <a:t>NPCA CC: NCC</a:t>
            </a:r>
          </a:p>
          <a:p>
            <a:r>
              <a:rPr lang="en-US" sz="1000" dirty="0">
                <a:solidFill>
                  <a:schemeClr val="tx1"/>
                </a:solidFill>
              </a:rPr>
              <a:t>P-EDCA CC: PCC</a:t>
            </a:r>
          </a:p>
        </p:txBody>
      </p:sp>
      <p:sp>
        <p:nvSpPr>
          <p:cNvPr id="44" name="TextBox 43">
            <a:extLst>
              <a:ext uri="{FF2B5EF4-FFF2-40B4-BE49-F238E27FC236}">
                <a16:creationId xmlns:a16="http://schemas.microsoft.com/office/drawing/2014/main" id="{E943CE02-CB03-B95A-CA4A-15D96DD290B6}"/>
              </a:ext>
            </a:extLst>
          </p:cNvPr>
          <p:cNvSpPr txBox="1"/>
          <p:nvPr/>
        </p:nvSpPr>
        <p:spPr>
          <a:xfrm>
            <a:off x="2457303" y="1938644"/>
            <a:ext cx="847996" cy="738664"/>
          </a:xfrm>
          <a:prstGeom prst="rect">
            <a:avLst/>
          </a:prstGeom>
          <a:noFill/>
        </p:spPr>
        <p:txBody>
          <a:bodyPr wrap="square" rtlCol="0">
            <a:spAutoFit/>
          </a:bodyPr>
          <a:lstStyle/>
          <a:p>
            <a:pPr algn="ctr"/>
            <a:r>
              <a:rPr lang="en-US" sz="1050" dirty="0">
                <a:solidFill>
                  <a:schemeClr val="tx1"/>
                </a:solidFill>
              </a:rPr>
              <a:t>ECUF = 1</a:t>
            </a:r>
          </a:p>
          <a:p>
            <a:pPr algn="ctr"/>
            <a:r>
              <a:rPr lang="en-US" sz="1050" dirty="0">
                <a:solidFill>
                  <a:schemeClr val="tx1"/>
                </a:solidFill>
              </a:rPr>
              <a:t>EBPCC = 6</a:t>
            </a:r>
          </a:p>
          <a:p>
            <a:pPr algn="ctr"/>
            <a:r>
              <a:rPr lang="en-US" sz="1050" dirty="0">
                <a:solidFill>
                  <a:schemeClr val="tx1"/>
                </a:solidFill>
              </a:rPr>
              <a:t>NCC = 3</a:t>
            </a:r>
          </a:p>
          <a:p>
            <a:pPr algn="ctr"/>
            <a:r>
              <a:rPr lang="en-US" sz="1050" dirty="0">
                <a:solidFill>
                  <a:schemeClr val="tx1"/>
                </a:solidFill>
              </a:rPr>
              <a:t>PCC = 3</a:t>
            </a:r>
          </a:p>
        </p:txBody>
      </p:sp>
      <p:sp>
        <p:nvSpPr>
          <p:cNvPr id="48" name="TextBox 47">
            <a:extLst>
              <a:ext uri="{FF2B5EF4-FFF2-40B4-BE49-F238E27FC236}">
                <a16:creationId xmlns:a16="http://schemas.microsoft.com/office/drawing/2014/main" id="{33048276-A804-3F39-5A15-987832C4B050}"/>
              </a:ext>
            </a:extLst>
          </p:cNvPr>
          <p:cNvSpPr txBox="1"/>
          <p:nvPr/>
        </p:nvSpPr>
        <p:spPr>
          <a:xfrm>
            <a:off x="6695804" y="1928336"/>
            <a:ext cx="847996" cy="738664"/>
          </a:xfrm>
          <a:prstGeom prst="rect">
            <a:avLst/>
          </a:prstGeom>
          <a:noFill/>
        </p:spPr>
        <p:txBody>
          <a:bodyPr wrap="square" rtlCol="0">
            <a:spAutoFit/>
          </a:bodyPr>
          <a:lstStyle/>
          <a:p>
            <a:pPr algn="ctr"/>
            <a:r>
              <a:rPr lang="en-US" sz="1050" dirty="0">
                <a:solidFill>
                  <a:schemeClr val="tx1"/>
                </a:solidFill>
              </a:rPr>
              <a:t>ECUF = 0</a:t>
            </a:r>
          </a:p>
          <a:p>
            <a:pPr algn="ctr"/>
            <a:r>
              <a:rPr lang="en-US" sz="1050" dirty="0">
                <a:solidFill>
                  <a:schemeClr val="tx1"/>
                </a:solidFill>
              </a:rPr>
              <a:t>EBPCC = 6</a:t>
            </a:r>
          </a:p>
          <a:p>
            <a:pPr algn="ctr"/>
            <a:r>
              <a:rPr lang="en-US" sz="1050" dirty="0">
                <a:solidFill>
                  <a:schemeClr val="tx1"/>
                </a:solidFill>
              </a:rPr>
              <a:t>NCC = 3</a:t>
            </a:r>
          </a:p>
          <a:p>
            <a:pPr algn="ctr"/>
            <a:r>
              <a:rPr lang="en-US" sz="1050" dirty="0">
                <a:solidFill>
                  <a:schemeClr val="tx1"/>
                </a:solidFill>
              </a:rPr>
              <a:t>PCC = 3</a:t>
            </a:r>
          </a:p>
        </p:txBody>
      </p:sp>
      <p:sp>
        <p:nvSpPr>
          <p:cNvPr id="52" name="TextBox 51">
            <a:extLst>
              <a:ext uri="{FF2B5EF4-FFF2-40B4-BE49-F238E27FC236}">
                <a16:creationId xmlns:a16="http://schemas.microsoft.com/office/drawing/2014/main" id="{20498AB4-5FB6-9B79-673F-F6A9E54FB516}"/>
              </a:ext>
            </a:extLst>
          </p:cNvPr>
          <p:cNvSpPr txBox="1"/>
          <p:nvPr/>
        </p:nvSpPr>
        <p:spPr>
          <a:xfrm>
            <a:off x="1345784" y="3713404"/>
            <a:ext cx="981581" cy="415498"/>
          </a:xfrm>
          <a:prstGeom prst="rect">
            <a:avLst/>
          </a:prstGeom>
          <a:noFill/>
        </p:spPr>
        <p:txBody>
          <a:bodyPr wrap="square" rtlCol="0">
            <a:spAutoFit/>
          </a:bodyPr>
          <a:lstStyle/>
          <a:p>
            <a:pPr algn="ctr"/>
            <a:r>
              <a:rPr lang="en-US" sz="1050" dirty="0">
                <a:solidFill>
                  <a:schemeClr val="tx1"/>
                </a:solidFill>
              </a:rPr>
              <a:t>w/ EBPCC=5, </a:t>
            </a:r>
          </a:p>
          <a:p>
            <a:pPr algn="ctr"/>
            <a:r>
              <a:rPr lang="en-US" sz="1050" dirty="0">
                <a:solidFill>
                  <a:srgbClr val="FF0000"/>
                </a:solidFill>
              </a:rPr>
              <a:t>NCC=2</a:t>
            </a:r>
          </a:p>
        </p:txBody>
      </p:sp>
      <p:sp>
        <p:nvSpPr>
          <p:cNvPr id="53" name="TextBox 52">
            <a:extLst>
              <a:ext uri="{FF2B5EF4-FFF2-40B4-BE49-F238E27FC236}">
                <a16:creationId xmlns:a16="http://schemas.microsoft.com/office/drawing/2014/main" id="{ACE52851-EB59-2319-3A9A-0218B6811A33}"/>
              </a:ext>
            </a:extLst>
          </p:cNvPr>
          <p:cNvSpPr txBox="1"/>
          <p:nvPr/>
        </p:nvSpPr>
        <p:spPr>
          <a:xfrm>
            <a:off x="8175698" y="4171412"/>
            <a:ext cx="1697288" cy="430887"/>
          </a:xfrm>
          <a:prstGeom prst="rect">
            <a:avLst/>
          </a:prstGeom>
          <a:noFill/>
        </p:spPr>
        <p:txBody>
          <a:bodyPr wrap="square" rtlCol="0">
            <a:spAutoFit/>
          </a:bodyPr>
          <a:lstStyle/>
          <a:p>
            <a:pPr algn="ctr"/>
            <a:r>
              <a:rPr lang="en-US" sz="1100" dirty="0">
                <a:solidFill>
                  <a:schemeClr val="tx1"/>
                </a:solidFill>
              </a:rPr>
              <a:t>Detecting mismatched EBPCC and NPCA CC</a:t>
            </a:r>
          </a:p>
        </p:txBody>
      </p:sp>
      <p:sp>
        <p:nvSpPr>
          <p:cNvPr id="54" name="TextBox 53">
            <a:extLst>
              <a:ext uri="{FF2B5EF4-FFF2-40B4-BE49-F238E27FC236}">
                <a16:creationId xmlns:a16="http://schemas.microsoft.com/office/drawing/2014/main" id="{55E3F323-8010-D89C-4591-8924AA1296E3}"/>
              </a:ext>
            </a:extLst>
          </p:cNvPr>
          <p:cNvSpPr txBox="1"/>
          <p:nvPr/>
        </p:nvSpPr>
        <p:spPr>
          <a:xfrm>
            <a:off x="9506319" y="5159980"/>
            <a:ext cx="1310194" cy="276999"/>
          </a:xfrm>
          <a:prstGeom prst="rect">
            <a:avLst/>
          </a:prstGeom>
          <a:noFill/>
        </p:spPr>
        <p:txBody>
          <a:bodyPr wrap="square" rtlCol="0">
            <a:spAutoFit/>
          </a:bodyPr>
          <a:lstStyle/>
          <a:p>
            <a:pPr algn="ctr"/>
            <a:r>
              <a:rPr lang="en-US" sz="1200" dirty="0">
                <a:solidFill>
                  <a:schemeClr val="tx1"/>
                </a:solidFill>
              </a:rPr>
              <a:t>No Probe Req Tx</a:t>
            </a:r>
          </a:p>
        </p:txBody>
      </p:sp>
      <p:sp>
        <p:nvSpPr>
          <p:cNvPr id="73" name="TextBox 72">
            <a:extLst>
              <a:ext uri="{FF2B5EF4-FFF2-40B4-BE49-F238E27FC236}">
                <a16:creationId xmlns:a16="http://schemas.microsoft.com/office/drawing/2014/main" id="{454C567C-7A50-AC5C-3569-642D9EA85F9D}"/>
              </a:ext>
            </a:extLst>
          </p:cNvPr>
          <p:cNvSpPr txBox="1"/>
          <p:nvPr/>
        </p:nvSpPr>
        <p:spPr>
          <a:xfrm>
            <a:off x="2356550" y="3212206"/>
            <a:ext cx="1170109" cy="419695"/>
          </a:xfrm>
          <a:prstGeom prst="rect">
            <a:avLst/>
          </a:prstGeom>
          <a:noFill/>
        </p:spPr>
        <p:txBody>
          <a:bodyPr wrap="square" rtlCol="0">
            <a:spAutoFit/>
          </a:bodyPr>
          <a:lstStyle/>
          <a:p>
            <a:pPr algn="ctr"/>
            <a:r>
              <a:rPr lang="en-US" sz="1200" dirty="0">
                <a:solidFill>
                  <a:schemeClr val="tx1"/>
                </a:solidFill>
              </a:rPr>
              <a:t>w/ updated NPCA params</a:t>
            </a:r>
          </a:p>
        </p:txBody>
      </p:sp>
      <p:cxnSp>
        <p:nvCxnSpPr>
          <p:cNvPr id="74" name="Straight Arrow Connector 73">
            <a:extLst>
              <a:ext uri="{FF2B5EF4-FFF2-40B4-BE49-F238E27FC236}">
                <a16:creationId xmlns:a16="http://schemas.microsoft.com/office/drawing/2014/main" id="{CDB5D8E2-5E0C-9656-10CB-05FD64A43650}"/>
              </a:ext>
            </a:extLst>
          </p:cNvPr>
          <p:cNvCxnSpPr>
            <a:cxnSpLocks/>
          </p:cNvCxnSpPr>
          <p:nvPr/>
        </p:nvCxnSpPr>
        <p:spPr>
          <a:xfrm>
            <a:off x="2966821" y="3245392"/>
            <a:ext cx="0" cy="815973"/>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75" name="Straight Arrow Connector 74">
            <a:extLst>
              <a:ext uri="{FF2B5EF4-FFF2-40B4-BE49-F238E27FC236}">
                <a16:creationId xmlns:a16="http://schemas.microsoft.com/office/drawing/2014/main" id="{62515D78-85ED-BD54-0B64-160DC75865C2}"/>
              </a:ext>
            </a:extLst>
          </p:cNvPr>
          <p:cNvCxnSpPr>
            <a:cxnSpLocks/>
          </p:cNvCxnSpPr>
          <p:nvPr/>
        </p:nvCxnSpPr>
        <p:spPr>
          <a:xfrm>
            <a:off x="4027806" y="3253403"/>
            <a:ext cx="0" cy="815973"/>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76" name="Straight Arrow Connector 75">
            <a:extLst>
              <a:ext uri="{FF2B5EF4-FFF2-40B4-BE49-F238E27FC236}">
                <a16:creationId xmlns:a16="http://schemas.microsoft.com/office/drawing/2014/main" id="{4F458DE6-DB37-29AF-409D-AB5BD148E776}"/>
              </a:ext>
            </a:extLst>
          </p:cNvPr>
          <p:cNvCxnSpPr>
            <a:cxnSpLocks/>
          </p:cNvCxnSpPr>
          <p:nvPr/>
        </p:nvCxnSpPr>
        <p:spPr>
          <a:xfrm>
            <a:off x="5075355" y="3250148"/>
            <a:ext cx="0" cy="815973"/>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77" name="Straight Arrow Connector 76">
            <a:extLst>
              <a:ext uri="{FF2B5EF4-FFF2-40B4-BE49-F238E27FC236}">
                <a16:creationId xmlns:a16="http://schemas.microsoft.com/office/drawing/2014/main" id="{95778F78-DA4F-4EAB-F338-157552A5481A}"/>
              </a:ext>
            </a:extLst>
          </p:cNvPr>
          <p:cNvCxnSpPr>
            <a:cxnSpLocks/>
          </p:cNvCxnSpPr>
          <p:nvPr/>
        </p:nvCxnSpPr>
        <p:spPr>
          <a:xfrm>
            <a:off x="6102057" y="3255402"/>
            <a:ext cx="0" cy="815973"/>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78" name="Straight Connector 77">
            <a:extLst>
              <a:ext uri="{FF2B5EF4-FFF2-40B4-BE49-F238E27FC236}">
                <a16:creationId xmlns:a16="http://schemas.microsoft.com/office/drawing/2014/main" id="{51EF4931-AA73-B2AE-AF00-BC429081C36E}"/>
              </a:ext>
            </a:extLst>
          </p:cNvPr>
          <p:cNvCxnSpPr/>
          <p:nvPr/>
        </p:nvCxnSpPr>
        <p:spPr>
          <a:xfrm flipH="1">
            <a:off x="2788116" y="3768989"/>
            <a:ext cx="353566" cy="173821"/>
          </a:xfrm>
          <a:prstGeom prst="line">
            <a:avLst/>
          </a:prstGeom>
          <a:ln w="12700"/>
        </p:spPr>
        <p:style>
          <a:lnRef idx="2">
            <a:schemeClr val="dk1"/>
          </a:lnRef>
          <a:fillRef idx="0">
            <a:schemeClr val="dk1"/>
          </a:fillRef>
          <a:effectRef idx="1">
            <a:schemeClr val="dk1"/>
          </a:effectRef>
          <a:fontRef idx="minor">
            <a:schemeClr val="tx1"/>
          </a:fontRef>
        </p:style>
      </p:cxnSp>
      <p:cxnSp>
        <p:nvCxnSpPr>
          <p:cNvPr id="79" name="Straight Connector 78">
            <a:extLst>
              <a:ext uri="{FF2B5EF4-FFF2-40B4-BE49-F238E27FC236}">
                <a16:creationId xmlns:a16="http://schemas.microsoft.com/office/drawing/2014/main" id="{3FF5919E-D984-08A8-25D6-AEA9D3CB9BE5}"/>
              </a:ext>
            </a:extLst>
          </p:cNvPr>
          <p:cNvCxnSpPr/>
          <p:nvPr/>
        </p:nvCxnSpPr>
        <p:spPr>
          <a:xfrm>
            <a:off x="2778491" y="3743865"/>
            <a:ext cx="353566" cy="197749"/>
          </a:xfrm>
          <a:prstGeom prst="line">
            <a:avLst/>
          </a:prstGeom>
          <a:ln w="12700"/>
        </p:spPr>
        <p:style>
          <a:lnRef idx="2">
            <a:schemeClr val="dk1"/>
          </a:lnRef>
          <a:fillRef idx="0">
            <a:schemeClr val="dk1"/>
          </a:fillRef>
          <a:effectRef idx="1">
            <a:schemeClr val="dk1"/>
          </a:effectRef>
          <a:fontRef idx="minor">
            <a:schemeClr val="tx1"/>
          </a:fontRef>
        </p:style>
      </p:cxnSp>
      <p:cxnSp>
        <p:nvCxnSpPr>
          <p:cNvPr id="80" name="Straight Connector 79">
            <a:extLst>
              <a:ext uri="{FF2B5EF4-FFF2-40B4-BE49-F238E27FC236}">
                <a16:creationId xmlns:a16="http://schemas.microsoft.com/office/drawing/2014/main" id="{2CC22161-CDC8-92AB-E7AE-CAC3C4366981}"/>
              </a:ext>
            </a:extLst>
          </p:cNvPr>
          <p:cNvCxnSpPr/>
          <p:nvPr/>
        </p:nvCxnSpPr>
        <p:spPr>
          <a:xfrm flipH="1">
            <a:off x="3835668" y="3767384"/>
            <a:ext cx="353566" cy="173821"/>
          </a:xfrm>
          <a:prstGeom prst="line">
            <a:avLst/>
          </a:prstGeom>
          <a:ln w="12700"/>
        </p:spPr>
        <p:style>
          <a:lnRef idx="2">
            <a:schemeClr val="dk1"/>
          </a:lnRef>
          <a:fillRef idx="0">
            <a:schemeClr val="dk1"/>
          </a:fillRef>
          <a:effectRef idx="1">
            <a:schemeClr val="dk1"/>
          </a:effectRef>
          <a:fontRef idx="minor">
            <a:schemeClr val="tx1"/>
          </a:fontRef>
        </p:style>
      </p:cxnSp>
      <p:cxnSp>
        <p:nvCxnSpPr>
          <p:cNvPr id="81" name="Straight Connector 80">
            <a:extLst>
              <a:ext uri="{FF2B5EF4-FFF2-40B4-BE49-F238E27FC236}">
                <a16:creationId xmlns:a16="http://schemas.microsoft.com/office/drawing/2014/main" id="{579EF709-232E-9794-941D-03283ADF18E7}"/>
              </a:ext>
            </a:extLst>
          </p:cNvPr>
          <p:cNvCxnSpPr/>
          <p:nvPr/>
        </p:nvCxnSpPr>
        <p:spPr>
          <a:xfrm>
            <a:off x="3826043" y="3742260"/>
            <a:ext cx="353566" cy="197749"/>
          </a:xfrm>
          <a:prstGeom prst="line">
            <a:avLst/>
          </a:prstGeom>
          <a:ln w="12700"/>
        </p:spPr>
        <p:style>
          <a:lnRef idx="2">
            <a:schemeClr val="dk1"/>
          </a:lnRef>
          <a:fillRef idx="0">
            <a:schemeClr val="dk1"/>
          </a:fillRef>
          <a:effectRef idx="1">
            <a:schemeClr val="dk1"/>
          </a:effectRef>
          <a:fontRef idx="minor">
            <a:schemeClr val="tx1"/>
          </a:fontRef>
        </p:style>
      </p:cxnSp>
      <p:cxnSp>
        <p:nvCxnSpPr>
          <p:cNvPr id="82" name="Straight Connector 81">
            <a:extLst>
              <a:ext uri="{FF2B5EF4-FFF2-40B4-BE49-F238E27FC236}">
                <a16:creationId xmlns:a16="http://schemas.microsoft.com/office/drawing/2014/main" id="{FDCC11D6-6CC1-9B57-F1DB-28DD5191EA57}"/>
              </a:ext>
            </a:extLst>
          </p:cNvPr>
          <p:cNvCxnSpPr/>
          <p:nvPr/>
        </p:nvCxnSpPr>
        <p:spPr>
          <a:xfrm flipH="1">
            <a:off x="4883219" y="3765777"/>
            <a:ext cx="353566" cy="173821"/>
          </a:xfrm>
          <a:prstGeom prst="line">
            <a:avLst/>
          </a:prstGeom>
          <a:ln w="12700"/>
        </p:spPr>
        <p:style>
          <a:lnRef idx="2">
            <a:schemeClr val="dk1"/>
          </a:lnRef>
          <a:fillRef idx="0">
            <a:schemeClr val="dk1"/>
          </a:fillRef>
          <a:effectRef idx="1">
            <a:schemeClr val="dk1"/>
          </a:effectRef>
          <a:fontRef idx="minor">
            <a:schemeClr val="tx1"/>
          </a:fontRef>
        </p:style>
      </p:cxnSp>
      <p:cxnSp>
        <p:nvCxnSpPr>
          <p:cNvPr id="83" name="Straight Connector 82">
            <a:extLst>
              <a:ext uri="{FF2B5EF4-FFF2-40B4-BE49-F238E27FC236}">
                <a16:creationId xmlns:a16="http://schemas.microsoft.com/office/drawing/2014/main" id="{FB743C8F-552F-CD36-7EBF-3C6B1E86F92F}"/>
              </a:ext>
            </a:extLst>
          </p:cNvPr>
          <p:cNvCxnSpPr/>
          <p:nvPr/>
        </p:nvCxnSpPr>
        <p:spPr>
          <a:xfrm>
            <a:off x="4873594" y="3740653"/>
            <a:ext cx="353566" cy="197749"/>
          </a:xfrm>
          <a:prstGeom prst="line">
            <a:avLst/>
          </a:prstGeom>
          <a:ln w="12700"/>
        </p:spPr>
        <p:style>
          <a:lnRef idx="2">
            <a:schemeClr val="dk1"/>
          </a:lnRef>
          <a:fillRef idx="0">
            <a:schemeClr val="dk1"/>
          </a:fillRef>
          <a:effectRef idx="1">
            <a:schemeClr val="dk1"/>
          </a:effectRef>
          <a:fontRef idx="minor">
            <a:schemeClr val="tx1"/>
          </a:fontRef>
        </p:style>
      </p:cxnSp>
      <p:cxnSp>
        <p:nvCxnSpPr>
          <p:cNvPr id="84" name="Straight Connector 83">
            <a:extLst>
              <a:ext uri="{FF2B5EF4-FFF2-40B4-BE49-F238E27FC236}">
                <a16:creationId xmlns:a16="http://schemas.microsoft.com/office/drawing/2014/main" id="{47B69374-F304-AB24-AA13-E2FE6226CAB5}"/>
              </a:ext>
            </a:extLst>
          </p:cNvPr>
          <p:cNvCxnSpPr/>
          <p:nvPr/>
        </p:nvCxnSpPr>
        <p:spPr>
          <a:xfrm flipH="1">
            <a:off x="5911520" y="3773797"/>
            <a:ext cx="353566" cy="173821"/>
          </a:xfrm>
          <a:prstGeom prst="line">
            <a:avLst/>
          </a:prstGeom>
          <a:ln w="12700"/>
        </p:spPr>
        <p:style>
          <a:lnRef idx="2">
            <a:schemeClr val="dk1"/>
          </a:lnRef>
          <a:fillRef idx="0">
            <a:schemeClr val="dk1"/>
          </a:fillRef>
          <a:effectRef idx="1">
            <a:schemeClr val="dk1"/>
          </a:effectRef>
          <a:fontRef idx="minor">
            <a:schemeClr val="tx1"/>
          </a:fontRef>
        </p:style>
      </p:cxnSp>
      <p:cxnSp>
        <p:nvCxnSpPr>
          <p:cNvPr id="85" name="Straight Connector 84">
            <a:extLst>
              <a:ext uri="{FF2B5EF4-FFF2-40B4-BE49-F238E27FC236}">
                <a16:creationId xmlns:a16="http://schemas.microsoft.com/office/drawing/2014/main" id="{235AF309-EAF9-8856-2B46-C5029286E408}"/>
              </a:ext>
            </a:extLst>
          </p:cNvPr>
          <p:cNvCxnSpPr/>
          <p:nvPr/>
        </p:nvCxnSpPr>
        <p:spPr>
          <a:xfrm>
            <a:off x="5901895" y="3748673"/>
            <a:ext cx="353566" cy="197749"/>
          </a:xfrm>
          <a:prstGeom prst="line">
            <a:avLst/>
          </a:prstGeom>
          <a:ln w="12700"/>
        </p:spPr>
        <p:style>
          <a:lnRef idx="2">
            <a:schemeClr val="dk1"/>
          </a:lnRef>
          <a:fillRef idx="0">
            <a:schemeClr val="dk1"/>
          </a:fillRef>
          <a:effectRef idx="1">
            <a:schemeClr val="dk1"/>
          </a:effectRef>
          <a:fontRef idx="minor">
            <a:schemeClr val="tx1"/>
          </a:fontRef>
        </p:style>
      </p:cxnSp>
      <p:sp>
        <p:nvSpPr>
          <p:cNvPr id="86" name="TextBox 85">
            <a:extLst>
              <a:ext uri="{FF2B5EF4-FFF2-40B4-BE49-F238E27FC236}">
                <a16:creationId xmlns:a16="http://schemas.microsoft.com/office/drawing/2014/main" id="{85B2D811-465C-A4F6-BCB1-04CAA0B5E9E5}"/>
              </a:ext>
            </a:extLst>
          </p:cNvPr>
          <p:cNvSpPr txBox="1"/>
          <p:nvPr/>
        </p:nvSpPr>
        <p:spPr>
          <a:xfrm>
            <a:off x="3451864" y="3241694"/>
            <a:ext cx="1135771" cy="419695"/>
          </a:xfrm>
          <a:prstGeom prst="rect">
            <a:avLst/>
          </a:prstGeom>
          <a:noFill/>
        </p:spPr>
        <p:txBody>
          <a:bodyPr wrap="square" rtlCol="0">
            <a:spAutoFit/>
          </a:bodyPr>
          <a:lstStyle/>
          <a:p>
            <a:pPr algn="ctr"/>
            <a:r>
              <a:rPr lang="en-US" sz="1200" dirty="0">
                <a:solidFill>
                  <a:schemeClr val="tx1"/>
                </a:solidFill>
              </a:rPr>
              <a:t>w/ updated NPCA params</a:t>
            </a:r>
          </a:p>
        </p:txBody>
      </p:sp>
      <p:sp>
        <p:nvSpPr>
          <p:cNvPr id="87" name="TextBox 86">
            <a:extLst>
              <a:ext uri="{FF2B5EF4-FFF2-40B4-BE49-F238E27FC236}">
                <a16:creationId xmlns:a16="http://schemas.microsoft.com/office/drawing/2014/main" id="{551E8B0B-F7F4-7E2F-1873-97E0D42E38A8}"/>
              </a:ext>
            </a:extLst>
          </p:cNvPr>
          <p:cNvSpPr txBox="1"/>
          <p:nvPr/>
        </p:nvSpPr>
        <p:spPr>
          <a:xfrm>
            <a:off x="4570894" y="3260787"/>
            <a:ext cx="1135771" cy="419695"/>
          </a:xfrm>
          <a:prstGeom prst="rect">
            <a:avLst/>
          </a:prstGeom>
          <a:noFill/>
        </p:spPr>
        <p:txBody>
          <a:bodyPr wrap="square" rtlCol="0">
            <a:spAutoFit/>
          </a:bodyPr>
          <a:lstStyle/>
          <a:p>
            <a:pPr algn="ctr"/>
            <a:r>
              <a:rPr lang="en-US" sz="1200" dirty="0">
                <a:solidFill>
                  <a:schemeClr val="tx1"/>
                </a:solidFill>
              </a:rPr>
              <a:t>w/ updated NPCA params</a:t>
            </a:r>
          </a:p>
        </p:txBody>
      </p:sp>
      <p:sp>
        <p:nvSpPr>
          <p:cNvPr id="88" name="TextBox 87">
            <a:extLst>
              <a:ext uri="{FF2B5EF4-FFF2-40B4-BE49-F238E27FC236}">
                <a16:creationId xmlns:a16="http://schemas.microsoft.com/office/drawing/2014/main" id="{58F8219E-DDC7-7670-BC2F-AFE70816650D}"/>
              </a:ext>
            </a:extLst>
          </p:cNvPr>
          <p:cNvSpPr txBox="1"/>
          <p:nvPr/>
        </p:nvSpPr>
        <p:spPr>
          <a:xfrm>
            <a:off x="5649968" y="3247709"/>
            <a:ext cx="1178329" cy="419695"/>
          </a:xfrm>
          <a:prstGeom prst="rect">
            <a:avLst/>
          </a:prstGeom>
          <a:noFill/>
        </p:spPr>
        <p:txBody>
          <a:bodyPr wrap="square" rtlCol="0">
            <a:spAutoFit/>
          </a:bodyPr>
          <a:lstStyle/>
          <a:p>
            <a:pPr algn="ctr"/>
            <a:r>
              <a:rPr lang="en-US" sz="1200" dirty="0">
                <a:solidFill>
                  <a:schemeClr val="tx1"/>
                </a:solidFill>
              </a:rPr>
              <a:t>w/ updated NPCA params</a:t>
            </a:r>
          </a:p>
        </p:txBody>
      </p:sp>
      <p:sp>
        <p:nvSpPr>
          <p:cNvPr id="89" name="TextBox 88">
            <a:extLst>
              <a:ext uri="{FF2B5EF4-FFF2-40B4-BE49-F238E27FC236}">
                <a16:creationId xmlns:a16="http://schemas.microsoft.com/office/drawing/2014/main" id="{2DBD9135-190B-FA04-BEB2-F673F419B482}"/>
              </a:ext>
            </a:extLst>
          </p:cNvPr>
          <p:cNvSpPr txBox="1"/>
          <p:nvPr/>
        </p:nvSpPr>
        <p:spPr>
          <a:xfrm>
            <a:off x="3580102" y="1917279"/>
            <a:ext cx="847996" cy="738664"/>
          </a:xfrm>
          <a:prstGeom prst="rect">
            <a:avLst/>
          </a:prstGeom>
          <a:noFill/>
        </p:spPr>
        <p:txBody>
          <a:bodyPr wrap="square" rtlCol="0">
            <a:spAutoFit/>
          </a:bodyPr>
          <a:lstStyle/>
          <a:p>
            <a:pPr algn="ctr"/>
            <a:r>
              <a:rPr lang="en-US" sz="1050" dirty="0">
                <a:solidFill>
                  <a:schemeClr val="tx1"/>
                </a:solidFill>
              </a:rPr>
              <a:t>ECUF = 1</a:t>
            </a:r>
          </a:p>
          <a:p>
            <a:pPr algn="ctr"/>
            <a:r>
              <a:rPr lang="en-US" sz="1050" dirty="0">
                <a:solidFill>
                  <a:schemeClr val="tx1"/>
                </a:solidFill>
              </a:rPr>
              <a:t>EBPCC = 6</a:t>
            </a:r>
          </a:p>
          <a:p>
            <a:pPr algn="ctr"/>
            <a:r>
              <a:rPr lang="en-US" sz="1050" dirty="0">
                <a:solidFill>
                  <a:schemeClr val="tx1"/>
                </a:solidFill>
              </a:rPr>
              <a:t>NCC = 3</a:t>
            </a:r>
          </a:p>
          <a:p>
            <a:pPr algn="ctr"/>
            <a:r>
              <a:rPr lang="en-US" sz="1050" dirty="0">
                <a:solidFill>
                  <a:schemeClr val="tx1"/>
                </a:solidFill>
              </a:rPr>
              <a:t>PCC = 3</a:t>
            </a:r>
          </a:p>
        </p:txBody>
      </p:sp>
      <p:sp>
        <p:nvSpPr>
          <p:cNvPr id="90" name="TextBox 89">
            <a:extLst>
              <a:ext uri="{FF2B5EF4-FFF2-40B4-BE49-F238E27FC236}">
                <a16:creationId xmlns:a16="http://schemas.microsoft.com/office/drawing/2014/main" id="{AF6F1F12-3F5C-B490-F451-2DF64BBBB4F1}"/>
              </a:ext>
            </a:extLst>
          </p:cNvPr>
          <p:cNvSpPr txBox="1"/>
          <p:nvPr/>
        </p:nvSpPr>
        <p:spPr>
          <a:xfrm>
            <a:off x="4594374" y="1920689"/>
            <a:ext cx="847996" cy="738664"/>
          </a:xfrm>
          <a:prstGeom prst="rect">
            <a:avLst/>
          </a:prstGeom>
          <a:noFill/>
        </p:spPr>
        <p:txBody>
          <a:bodyPr wrap="square" rtlCol="0">
            <a:spAutoFit/>
          </a:bodyPr>
          <a:lstStyle/>
          <a:p>
            <a:pPr algn="ctr"/>
            <a:r>
              <a:rPr lang="en-US" sz="1050" dirty="0">
                <a:solidFill>
                  <a:schemeClr val="tx1"/>
                </a:solidFill>
              </a:rPr>
              <a:t>ECUF = 1</a:t>
            </a:r>
          </a:p>
          <a:p>
            <a:pPr algn="ctr"/>
            <a:r>
              <a:rPr lang="en-US" sz="1050" dirty="0">
                <a:solidFill>
                  <a:schemeClr val="tx1"/>
                </a:solidFill>
              </a:rPr>
              <a:t>EBPCC = 6</a:t>
            </a:r>
          </a:p>
          <a:p>
            <a:pPr algn="ctr"/>
            <a:r>
              <a:rPr lang="en-US" sz="1050" dirty="0">
                <a:solidFill>
                  <a:schemeClr val="tx1"/>
                </a:solidFill>
              </a:rPr>
              <a:t>NCC = 3</a:t>
            </a:r>
          </a:p>
          <a:p>
            <a:pPr algn="ctr"/>
            <a:r>
              <a:rPr lang="en-US" sz="1050" dirty="0">
                <a:solidFill>
                  <a:schemeClr val="tx1"/>
                </a:solidFill>
              </a:rPr>
              <a:t>PCC = 3</a:t>
            </a:r>
          </a:p>
        </p:txBody>
      </p:sp>
      <p:sp>
        <p:nvSpPr>
          <p:cNvPr id="91" name="TextBox 90">
            <a:extLst>
              <a:ext uri="{FF2B5EF4-FFF2-40B4-BE49-F238E27FC236}">
                <a16:creationId xmlns:a16="http://schemas.microsoft.com/office/drawing/2014/main" id="{586F1C6B-17A8-8F92-6428-9A7B55C1798D}"/>
              </a:ext>
            </a:extLst>
          </p:cNvPr>
          <p:cNvSpPr txBox="1"/>
          <p:nvPr/>
        </p:nvSpPr>
        <p:spPr>
          <a:xfrm>
            <a:off x="5652745" y="1926781"/>
            <a:ext cx="847996" cy="738664"/>
          </a:xfrm>
          <a:prstGeom prst="rect">
            <a:avLst/>
          </a:prstGeom>
          <a:noFill/>
        </p:spPr>
        <p:txBody>
          <a:bodyPr wrap="square" rtlCol="0">
            <a:spAutoFit/>
          </a:bodyPr>
          <a:lstStyle/>
          <a:p>
            <a:pPr algn="ctr"/>
            <a:r>
              <a:rPr lang="en-US" sz="1050" dirty="0">
                <a:solidFill>
                  <a:schemeClr val="tx1"/>
                </a:solidFill>
              </a:rPr>
              <a:t>ECUF = 1</a:t>
            </a:r>
          </a:p>
          <a:p>
            <a:pPr algn="ctr"/>
            <a:r>
              <a:rPr lang="en-US" sz="1050" dirty="0">
                <a:solidFill>
                  <a:schemeClr val="tx1"/>
                </a:solidFill>
              </a:rPr>
              <a:t>EBPCC = 6</a:t>
            </a:r>
          </a:p>
          <a:p>
            <a:pPr algn="ctr"/>
            <a:r>
              <a:rPr lang="en-US" sz="1050" dirty="0">
                <a:solidFill>
                  <a:schemeClr val="tx1"/>
                </a:solidFill>
              </a:rPr>
              <a:t>NCC = 3</a:t>
            </a:r>
          </a:p>
          <a:p>
            <a:pPr algn="ctr"/>
            <a:r>
              <a:rPr lang="en-US" sz="1050" dirty="0">
                <a:solidFill>
                  <a:schemeClr val="tx1"/>
                </a:solidFill>
              </a:rPr>
              <a:t>PCC = 3</a:t>
            </a:r>
          </a:p>
        </p:txBody>
      </p:sp>
      <p:sp>
        <p:nvSpPr>
          <p:cNvPr id="92" name="TextBox 91">
            <a:extLst>
              <a:ext uri="{FF2B5EF4-FFF2-40B4-BE49-F238E27FC236}">
                <a16:creationId xmlns:a16="http://schemas.microsoft.com/office/drawing/2014/main" id="{F62BDB1D-3576-5460-EB63-C39EB3E95883}"/>
              </a:ext>
            </a:extLst>
          </p:cNvPr>
          <p:cNvSpPr txBox="1"/>
          <p:nvPr/>
        </p:nvSpPr>
        <p:spPr>
          <a:xfrm>
            <a:off x="7744833" y="1926781"/>
            <a:ext cx="847996" cy="738664"/>
          </a:xfrm>
          <a:prstGeom prst="rect">
            <a:avLst/>
          </a:prstGeom>
          <a:noFill/>
        </p:spPr>
        <p:txBody>
          <a:bodyPr wrap="square" rtlCol="0">
            <a:spAutoFit/>
          </a:bodyPr>
          <a:lstStyle/>
          <a:p>
            <a:pPr algn="ctr"/>
            <a:r>
              <a:rPr lang="en-US" sz="1050" dirty="0">
                <a:solidFill>
                  <a:schemeClr val="tx1"/>
                </a:solidFill>
              </a:rPr>
              <a:t>ECUF = 0</a:t>
            </a:r>
          </a:p>
          <a:p>
            <a:pPr algn="ctr"/>
            <a:r>
              <a:rPr lang="en-US" sz="1050" dirty="0">
                <a:solidFill>
                  <a:schemeClr val="tx1"/>
                </a:solidFill>
              </a:rPr>
              <a:t>EBPCC = 6</a:t>
            </a:r>
          </a:p>
          <a:p>
            <a:pPr algn="ctr"/>
            <a:r>
              <a:rPr lang="en-US" sz="1050" dirty="0">
                <a:solidFill>
                  <a:schemeClr val="tx1"/>
                </a:solidFill>
              </a:rPr>
              <a:t>NCC = 3</a:t>
            </a:r>
          </a:p>
          <a:p>
            <a:pPr algn="ctr"/>
            <a:r>
              <a:rPr lang="en-US" sz="1050" dirty="0">
                <a:solidFill>
                  <a:schemeClr val="tx1"/>
                </a:solidFill>
              </a:rPr>
              <a:t>PCC = 3</a:t>
            </a:r>
          </a:p>
        </p:txBody>
      </p:sp>
      <p:sp>
        <p:nvSpPr>
          <p:cNvPr id="93" name="TextBox 92">
            <a:extLst>
              <a:ext uri="{FF2B5EF4-FFF2-40B4-BE49-F238E27FC236}">
                <a16:creationId xmlns:a16="http://schemas.microsoft.com/office/drawing/2014/main" id="{1BC32B45-9192-329C-14CA-EC4E68F13756}"/>
              </a:ext>
            </a:extLst>
          </p:cNvPr>
          <p:cNvSpPr txBox="1"/>
          <p:nvPr/>
        </p:nvSpPr>
        <p:spPr>
          <a:xfrm>
            <a:off x="8858452" y="1943048"/>
            <a:ext cx="847996" cy="738664"/>
          </a:xfrm>
          <a:prstGeom prst="rect">
            <a:avLst/>
          </a:prstGeom>
          <a:noFill/>
        </p:spPr>
        <p:txBody>
          <a:bodyPr wrap="square" rtlCol="0">
            <a:spAutoFit/>
          </a:bodyPr>
          <a:lstStyle/>
          <a:p>
            <a:pPr algn="ctr"/>
            <a:r>
              <a:rPr lang="en-US" sz="1050" dirty="0">
                <a:solidFill>
                  <a:schemeClr val="tx1"/>
                </a:solidFill>
              </a:rPr>
              <a:t>ECUF = 0</a:t>
            </a:r>
          </a:p>
          <a:p>
            <a:pPr algn="ctr"/>
            <a:r>
              <a:rPr lang="en-US" sz="1050" dirty="0">
                <a:solidFill>
                  <a:schemeClr val="tx1"/>
                </a:solidFill>
              </a:rPr>
              <a:t>EBPCC = 6</a:t>
            </a:r>
          </a:p>
          <a:p>
            <a:pPr algn="ctr"/>
            <a:r>
              <a:rPr lang="en-US" sz="1050" dirty="0">
                <a:solidFill>
                  <a:srgbClr val="FF0000"/>
                </a:solidFill>
              </a:rPr>
              <a:t>NCC = 3</a:t>
            </a:r>
          </a:p>
          <a:p>
            <a:pPr algn="ctr"/>
            <a:r>
              <a:rPr lang="en-US" sz="1050" dirty="0">
                <a:solidFill>
                  <a:schemeClr val="tx1"/>
                </a:solidFill>
              </a:rPr>
              <a:t>PCC = 3</a:t>
            </a:r>
          </a:p>
        </p:txBody>
      </p:sp>
      <p:sp>
        <p:nvSpPr>
          <p:cNvPr id="94" name="TextBox 93">
            <a:extLst>
              <a:ext uri="{FF2B5EF4-FFF2-40B4-BE49-F238E27FC236}">
                <a16:creationId xmlns:a16="http://schemas.microsoft.com/office/drawing/2014/main" id="{0EF665B8-9313-C2DC-16F0-137CC44C8297}"/>
              </a:ext>
            </a:extLst>
          </p:cNvPr>
          <p:cNvSpPr txBox="1"/>
          <p:nvPr/>
        </p:nvSpPr>
        <p:spPr>
          <a:xfrm>
            <a:off x="9923580" y="1924748"/>
            <a:ext cx="847996" cy="738664"/>
          </a:xfrm>
          <a:prstGeom prst="rect">
            <a:avLst/>
          </a:prstGeom>
          <a:noFill/>
        </p:spPr>
        <p:txBody>
          <a:bodyPr wrap="square" rtlCol="0">
            <a:spAutoFit/>
          </a:bodyPr>
          <a:lstStyle/>
          <a:p>
            <a:pPr algn="ctr"/>
            <a:r>
              <a:rPr lang="en-US" sz="1050" dirty="0">
                <a:solidFill>
                  <a:schemeClr val="tx1"/>
                </a:solidFill>
              </a:rPr>
              <a:t>ECUF = 0</a:t>
            </a:r>
          </a:p>
          <a:p>
            <a:pPr algn="ctr"/>
            <a:r>
              <a:rPr lang="en-US" sz="1050" dirty="0">
                <a:solidFill>
                  <a:schemeClr val="tx1"/>
                </a:solidFill>
              </a:rPr>
              <a:t>EBPCC = 6</a:t>
            </a:r>
          </a:p>
          <a:p>
            <a:pPr algn="ctr"/>
            <a:r>
              <a:rPr lang="en-US" sz="1050" dirty="0">
                <a:solidFill>
                  <a:schemeClr val="tx1"/>
                </a:solidFill>
              </a:rPr>
              <a:t>NCC = 3</a:t>
            </a:r>
          </a:p>
          <a:p>
            <a:pPr algn="ctr"/>
            <a:r>
              <a:rPr lang="en-US" sz="1050" dirty="0">
                <a:solidFill>
                  <a:schemeClr val="tx1"/>
                </a:solidFill>
              </a:rPr>
              <a:t>PCC = 3</a:t>
            </a:r>
          </a:p>
        </p:txBody>
      </p:sp>
      <p:sp>
        <p:nvSpPr>
          <p:cNvPr id="3" name="Oval 2">
            <a:extLst>
              <a:ext uri="{FF2B5EF4-FFF2-40B4-BE49-F238E27FC236}">
                <a16:creationId xmlns:a16="http://schemas.microsoft.com/office/drawing/2014/main" id="{2D10AC06-82FB-CA99-E087-265ECA699DB3}"/>
              </a:ext>
            </a:extLst>
          </p:cNvPr>
          <p:cNvSpPr/>
          <p:nvPr/>
        </p:nvSpPr>
        <p:spPr bwMode="auto">
          <a:xfrm>
            <a:off x="4334512" y="29260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Oval 24">
            <a:extLst>
              <a:ext uri="{FF2B5EF4-FFF2-40B4-BE49-F238E27FC236}">
                <a16:creationId xmlns:a16="http://schemas.microsoft.com/office/drawing/2014/main" id="{A812F06B-2A93-8C99-C03E-6F81A2E3D195}"/>
              </a:ext>
            </a:extLst>
          </p:cNvPr>
          <p:cNvSpPr/>
          <p:nvPr/>
        </p:nvSpPr>
        <p:spPr bwMode="auto">
          <a:xfrm>
            <a:off x="4486912" y="29260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Oval 25">
            <a:extLst>
              <a:ext uri="{FF2B5EF4-FFF2-40B4-BE49-F238E27FC236}">
                <a16:creationId xmlns:a16="http://schemas.microsoft.com/office/drawing/2014/main" id="{C1742AEF-3968-A717-DF10-235BCE93EB2B}"/>
              </a:ext>
            </a:extLst>
          </p:cNvPr>
          <p:cNvSpPr/>
          <p:nvPr/>
        </p:nvSpPr>
        <p:spPr bwMode="auto">
          <a:xfrm>
            <a:off x="4639312" y="29260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834643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sz="2300" dirty="0"/>
              <a:t>When a specific UHR mode parameter has been changed and indicated with the enhanced BPCC, a UHR STA not supporting the UHR mode also shall perform unnecessary UHR mode parameter update when detecting the mismatched enhanced BPCC. </a:t>
            </a:r>
          </a:p>
          <a:p>
            <a:pPr>
              <a:buFont typeface="Arial" panose="020B0604020202020204" pitchFamily="34" charset="0"/>
              <a:buChar char="•"/>
            </a:pPr>
            <a:r>
              <a:rPr lang="en-US" sz="2300" dirty="0"/>
              <a:t> To prevent unnecessary update of UHR mode parameters by UHR STAs, we propose to define the UHR mode specific change count in addition to the enhanced BPCC.</a:t>
            </a:r>
          </a:p>
          <a:p>
            <a:pPr>
              <a:buFont typeface="Arial" panose="020B0604020202020204" pitchFamily="34" charset="0"/>
              <a:buChar char="•"/>
            </a:pPr>
            <a:endParaRPr lang="en-US" sz="2300"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9E285-6A77-DAEE-BB01-90439616D00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1F4FD9A-6038-AED8-5925-0AFAF6CDA70E}"/>
              </a:ext>
            </a:extLst>
          </p:cNvPr>
          <p:cNvSpPr>
            <a:spLocks noGrp="1"/>
          </p:cNvSpPr>
          <p:nvPr>
            <p:ph idx="1"/>
          </p:nvPr>
        </p:nvSpPr>
        <p:spPr/>
        <p:txBody>
          <a:bodyPr/>
          <a:lstStyle/>
          <a:p>
            <a:pPr>
              <a:buFont typeface="Arial" panose="020B0604020202020204" pitchFamily="34" charset="0"/>
              <a:buChar char="•"/>
            </a:pPr>
            <a:r>
              <a:rPr lang="en-US" dirty="0"/>
              <a:t>Do you agree that a UHR non-AP STA may retrieve the updated UHR mode specific parameters when detecting the mismatched UHR mode specific change count carried in the Beacon frame or in the broadcast Probe Response frame</a:t>
            </a:r>
            <a:r>
              <a:rPr lang="en-US" altLang="ko-KR" dirty="0"/>
              <a:t>?</a:t>
            </a:r>
            <a:endParaRPr lang="en-US" dirty="0"/>
          </a:p>
        </p:txBody>
      </p:sp>
      <p:sp>
        <p:nvSpPr>
          <p:cNvPr id="4" name="Slide Number Placeholder 3">
            <a:extLst>
              <a:ext uri="{FF2B5EF4-FFF2-40B4-BE49-F238E27FC236}">
                <a16:creationId xmlns:a16="http://schemas.microsoft.com/office/drawing/2014/main" id="{33DED9F9-0F87-CF3B-0FDD-59F7C10787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F037150-4AA0-7531-0B62-8B54B31AF9C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E87E9AB-1197-018B-BA04-BDBE018A04A5}"/>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28629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a:t>Reference</a:t>
            </a:r>
            <a:endParaRPr lang="en-US" dirty="0"/>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IEEE 802.11bn Draft 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lstStyle/>
          <a:p>
            <a:pPr>
              <a:buFont typeface="Arial" panose="020B0604020202020204" pitchFamily="34" charset="0"/>
              <a:buChar char="•"/>
            </a:pPr>
            <a:r>
              <a:rPr lang="en-US" sz="1800" dirty="0"/>
              <a:t>In D1.0, enhanced BSS parameter critical update procedure is defined.</a:t>
            </a:r>
          </a:p>
          <a:p>
            <a:pPr lvl="1">
              <a:buFont typeface="Arial" panose="020B0604020202020204" pitchFamily="34" charset="0"/>
              <a:buChar char="•"/>
            </a:pPr>
            <a:r>
              <a:rPr lang="en-US" sz="1600" dirty="0"/>
              <a:t>The following events about the BSS parameters of an AP shall classify as an enhanced critical update:</a:t>
            </a:r>
          </a:p>
          <a:p>
            <a:pPr lvl="2">
              <a:buFont typeface="Arial" panose="020B0604020202020204" pitchFamily="34" charset="0"/>
              <a:buChar char="•"/>
            </a:pPr>
            <a:r>
              <a:rPr lang="en-US" sz="1400" dirty="0"/>
              <a:t>Insertion of the UHR Parameters Update element.</a:t>
            </a:r>
          </a:p>
          <a:p>
            <a:pPr lvl="1">
              <a:buFont typeface="Arial" panose="020B0604020202020204" pitchFamily="34" charset="0"/>
              <a:buChar char="•"/>
            </a:pPr>
            <a:r>
              <a:rPr lang="en-US" sz="1600" dirty="0"/>
              <a:t>The following operations, when intended to be performed by an AP, require an advance notification procedure as enhanced critical update:</a:t>
            </a:r>
          </a:p>
          <a:p>
            <a:pPr lvl="2">
              <a:buFont typeface="Arial" panose="020B0604020202020204" pitchFamily="34" charset="0"/>
              <a:buChar char="•"/>
            </a:pPr>
            <a:r>
              <a:rPr lang="en-US" sz="1400" dirty="0"/>
              <a:t>Enable, disable, or update one or more parameters for DPS operation on the mobile AP, or</a:t>
            </a:r>
          </a:p>
          <a:p>
            <a:pPr lvl="2">
              <a:buFont typeface="Arial" panose="020B0604020202020204" pitchFamily="34" charset="0"/>
              <a:buChar char="•"/>
            </a:pPr>
            <a:r>
              <a:rPr lang="en-US" sz="1400" dirty="0"/>
              <a:t>Enable, disable, or update one or more parameters for NPCA, or</a:t>
            </a:r>
          </a:p>
          <a:p>
            <a:pPr lvl="2">
              <a:buFont typeface="Arial" panose="020B0604020202020204" pitchFamily="34" charset="0"/>
              <a:buChar char="•"/>
            </a:pPr>
            <a:r>
              <a:rPr lang="en-US" sz="1400" dirty="0"/>
              <a:t>Enable, disable, or update one or more parameters for DBE, or</a:t>
            </a:r>
          </a:p>
          <a:p>
            <a:pPr lvl="2">
              <a:buFont typeface="Arial" panose="020B0604020202020204" pitchFamily="34" charset="0"/>
              <a:buChar char="•"/>
            </a:pPr>
            <a:r>
              <a:rPr lang="en-US" sz="1400" dirty="0"/>
              <a:t>Update the parameter </a:t>
            </a:r>
            <a:r>
              <a:rPr lang="en-US" sz="1400" dirty="0" err="1"/>
              <a:t>MaxStandaloneDuoBSRP</a:t>
            </a:r>
            <a:r>
              <a:rPr lang="en-US" sz="1400" dirty="0"/>
              <a:t> for the DUO mode</a:t>
            </a:r>
          </a:p>
          <a:p>
            <a:pPr lvl="2">
              <a:buFont typeface="Arial" panose="020B0604020202020204" pitchFamily="34" charset="0"/>
              <a:buChar char="•"/>
            </a:pPr>
            <a:r>
              <a:rPr lang="en-US" sz="1400" dirty="0"/>
              <a:t>Enable, disable, or update one or more parameters for P-EDCA, or</a:t>
            </a:r>
          </a:p>
          <a:p>
            <a:pPr lvl="2">
              <a:buFont typeface="Arial" panose="020B0604020202020204" pitchFamily="34" charset="0"/>
              <a:buChar char="•"/>
            </a:pPr>
            <a:r>
              <a:rPr lang="en-US" sz="1400" dirty="0"/>
              <a:t>Enable, disable, or update one or more parameters for AP PUO, or</a:t>
            </a:r>
          </a:p>
          <a:p>
            <a:pPr lvl="2">
              <a:buFont typeface="Arial" panose="020B0604020202020204" pitchFamily="34" charset="0"/>
              <a:buChar char="•"/>
            </a:pPr>
            <a:r>
              <a:rPr lang="en-US" sz="1400" dirty="0"/>
              <a:t>Enable or disable reception of ELR PPDUs.</a:t>
            </a:r>
          </a:p>
          <a:p>
            <a:pPr>
              <a:buFont typeface="Arial" panose="020B0604020202020204" pitchFamily="34" charset="0"/>
              <a:buChar char="•"/>
            </a:pPr>
            <a:r>
              <a:rPr lang="en-US" sz="1800" dirty="0"/>
              <a:t>In this contribution, we discuss a mechanism about how to update UHR mode specific parameters. </a:t>
            </a:r>
            <a:endParaRPr lang="en-US" sz="1600" dirty="0"/>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8645-B133-86B1-3C42-17F6AC97F380}"/>
              </a:ext>
            </a:extLst>
          </p:cNvPr>
          <p:cNvSpPr>
            <a:spLocks noGrp="1"/>
          </p:cNvSpPr>
          <p:nvPr>
            <p:ph type="title"/>
          </p:nvPr>
        </p:nvSpPr>
        <p:spPr/>
        <p:txBody>
          <a:bodyPr/>
          <a:lstStyle/>
          <a:p>
            <a:r>
              <a:rPr lang="en-US" dirty="0"/>
              <a:t>Recap) Procedure for advance notification in D1.0</a:t>
            </a:r>
          </a:p>
        </p:txBody>
      </p:sp>
      <p:sp>
        <p:nvSpPr>
          <p:cNvPr id="3" name="Content Placeholder 2">
            <a:extLst>
              <a:ext uri="{FF2B5EF4-FFF2-40B4-BE49-F238E27FC236}">
                <a16:creationId xmlns:a16="http://schemas.microsoft.com/office/drawing/2014/main" id="{D021B748-FD72-EEFD-4A7A-31EC6C70A3CE}"/>
              </a:ext>
            </a:extLst>
          </p:cNvPr>
          <p:cNvSpPr>
            <a:spLocks noGrp="1"/>
          </p:cNvSpPr>
          <p:nvPr>
            <p:ph idx="1"/>
          </p:nvPr>
        </p:nvSpPr>
        <p:spPr>
          <a:xfrm>
            <a:off x="914400" y="1981201"/>
            <a:ext cx="10361084" cy="4113213"/>
          </a:xfrm>
        </p:spPr>
        <p:txBody>
          <a:bodyPr>
            <a:noAutofit/>
          </a:bodyPr>
          <a:lstStyle/>
          <a:p>
            <a:pPr>
              <a:buFont typeface="Arial" panose="020B0604020202020204" pitchFamily="34" charset="0"/>
              <a:buChar char="•"/>
            </a:pPr>
            <a:r>
              <a:rPr lang="en-US" sz="1600" dirty="0"/>
              <a:t>In the UHR Parameters Update element, the AP shall include a Mode Tuple field corresponding to each UHR mode and for which the AP intends to enable, disable, or update the parameters. </a:t>
            </a:r>
          </a:p>
          <a:p>
            <a:pPr lvl="1">
              <a:buFont typeface="Arial" panose="020B0604020202020204" pitchFamily="34" charset="0"/>
              <a:buChar char="•"/>
            </a:pPr>
            <a:r>
              <a:rPr lang="en-US" sz="1400" dirty="0"/>
              <a:t>When applicable for an operation, in the Mode Tuple field, the AP shall include the parameters corresponding to the mode in the applicable Mode Specific Parameters field. </a:t>
            </a:r>
          </a:p>
          <a:p>
            <a:pPr lvl="1">
              <a:buFont typeface="Arial" panose="020B0604020202020204" pitchFamily="34" charset="0"/>
              <a:buChar char="•"/>
            </a:pPr>
            <a:r>
              <a:rPr lang="en-US" sz="1400" dirty="0"/>
              <a:t>The AP shall not include a Mode Tuple field corresponding to a mode that is not enabled, disabled, or for which no parameter is updated.</a:t>
            </a:r>
          </a:p>
          <a:p>
            <a:pPr>
              <a:buFont typeface="Arial" panose="020B0604020202020204" pitchFamily="34" charset="0"/>
              <a:buChar char="•"/>
            </a:pPr>
            <a:r>
              <a:rPr lang="en-US" sz="1600" dirty="0"/>
              <a:t>In case of the enhanced critical update, Beacons carry the UHR Parameters Update element for the duration of dot11UHRParamUpdateAdvNotificationInterval before the operation is scheduled to occur.</a:t>
            </a:r>
          </a:p>
          <a:p>
            <a:pPr lvl="1">
              <a:buFont typeface="Arial" panose="020B0604020202020204" pitchFamily="34" charset="0"/>
              <a:buChar char="•"/>
            </a:pPr>
            <a:r>
              <a:rPr lang="en-US" sz="1400" dirty="0"/>
              <a:t>dot11UHRParamUpdateAdvNotificationInterval should be sufficiently large to make sure associated STAs that may be in power save also obtain the UHR Parameters Update element before the updates take effect. </a:t>
            </a:r>
          </a:p>
          <a:p>
            <a:pPr lvl="1">
              <a:buFont typeface="Arial" panose="020B0604020202020204" pitchFamily="34" charset="0"/>
              <a:buChar char="•"/>
            </a:pPr>
            <a:r>
              <a:rPr lang="en-US" sz="1400" dirty="0"/>
              <a:t>The enhanced critical update flag (ECUF) and the enhanced BSS parameters change count (EBPCC) can be used to indicate that there is any critical update on the UHR mode BSS parameters.</a:t>
            </a:r>
          </a:p>
          <a:p>
            <a:pPr lvl="1">
              <a:buFont typeface="Arial" panose="020B0604020202020204" pitchFamily="34" charset="0"/>
              <a:buChar char="•"/>
            </a:pPr>
            <a:r>
              <a:rPr lang="en-US" sz="1400" dirty="0"/>
              <a:t>A non-AP STA shall maintain a record for the most recently received enhanced BSS parameters change count value and shall retrieve the most recent UHR operational parameters for an associated AP’s BSS when the value of the enhanced BSS parameters change count for that AP is different from the previously received value.</a:t>
            </a:r>
          </a:p>
        </p:txBody>
      </p:sp>
      <p:sp>
        <p:nvSpPr>
          <p:cNvPr id="4" name="Slide Number Placeholder 3">
            <a:extLst>
              <a:ext uri="{FF2B5EF4-FFF2-40B4-BE49-F238E27FC236}">
                <a16:creationId xmlns:a16="http://schemas.microsoft.com/office/drawing/2014/main" id="{1116D44E-13C6-CDEB-BE4E-5949D4E5BEF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3575E88-AEEB-2727-0134-6CDC2A63BD3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49DFEABD-B8F9-CD3E-35F3-5F3246EEFF7E}"/>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259339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F2EE-A5C3-6F63-EB37-3AE7AAB3614A}"/>
              </a:ext>
            </a:extLst>
          </p:cNvPr>
          <p:cNvSpPr>
            <a:spLocks noGrp="1"/>
          </p:cNvSpPr>
          <p:nvPr>
            <p:ph type="title"/>
          </p:nvPr>
        </p:nvSpPr>
        <p:spPr/>
        <p:txBody>
          <a:bodyPr/>
          <a:lstStyle/>
          <a:p>
            <a:r>
              <a:rPr lang="en-US" dirty="0"/>
              <a:t>Announcement of UHR mode parameters update</a:t>
            </a:r>
          </a:p>
        </p:txBody>
      </p:sp>
      <p:sp>
        <p:nvSpPr>
          <p:cNvPr id="3" name="Content Placeholder 2">
            <a:extLst>
              <a:ext uri="{FF2B5EF4-FFF2-40B4-BE49-F238E27FC236}">
                <a16:creationId xmlns:a16="http://schemas.microsoft.com/office/drawing/2014/main" id="{22DA8247-FDE4-66BA-481B-DC7A8D0422FF}"/>
              </a:ext>
            </a:extLst>
          </p:cNvPr>
          <p:cNvSpPr>
            <a:spLocks noGrp="1"/>
          </p:cNvSpPr>
          <p:nvPr>
            <p:ph idx="1"/>
          </p:nvPr>
        </p:nvSpPr>
        <p:spPr>
          <a:xfrm>
            <a:off x="914400" y="1830387"/>
            <a:ext cx="10361084" cy="4570413"/>
          </a:xfrm>
        </p:spPr>
        <p:txBody>
          <a:bodyPr>
            <a:normAutofit/>
          </a:bodyPr>
          <a:lstStyle/>
          <a:p>
            <a:pPr>
              <a:buFont typeface="Arial" panose="020B0604020202020204" pitchFamily="34" charset="0"/>
              <a:buChar char="•"/>
            </a:pPr>
            <a:r>
              <a:rPr lang="en-US" sz="1800" dirty="0"/>
              <a:t>Background</a:t>
            </a:r>
          </a:p>
          <a:p>
            <a:pPr lvl="1">
              <a:buFont typeface="Arial" panose="020B0604020202020204" pitchFamily="34" charset="0"/>
              <a:buChar char="•"/>
            </a:pPr>
            <a:r>
              <a:rPr lang="en-US" sz="1400" dirty="0"/>
              <a:t>UHR modes can be enabled/disabled through AP announcement.</a:t>
            </a:r>
          </a:p>
          <a:p>
            <a:pPr lvl="2">
              <a:buFont typeface="Arial" panose="020B0604020202020204" pitchFamily="34" charset="0"/>
              <a:buChar char="•"/>
            </a:pPr>
            <a:r>
              <a:rPr lang="en-US" sz="1400" dirty="0"/>
              <a:t>E.g., Enablement/disablement of NPCA, DPS, P-EDCA, DBE, etc.</a:t>
            </a:r>
          </a:p>
          <a:p>
            <a:pPr lvl="2">
              <a:buFont typeface="Arial" panose="020B0604020202020204" pitchFamily="34" charset="0"/>
              <a:buChar char="•"/>
            </a:pPr>
            <a:r>
              <a:rPr lang="en-US" sz="1400" dirty="0"/>
              <a:t>The UHR Parameters Update element can be included temporarily in Beacons for non-AP STAs to get updates of the UHR mode status through advance notification.</a:t>
            </a:r>
          </a:p>
          <a:p>
            <a:pPr lvl="2">
              <a:buFont typeface="Arial" panose="020B0604020202020204" pitchFamily="34" charset="0"/>
              <a:buChar char="•"/>
            </a:pPr>
            <a:r>
              <a:rPr lang="en-US" sz="1400" dirty="0"/>
              <a:t>The UHR Operation element in Beacons can indicate each UHR mode enablement/disablement status currently in effect.</a:t>
            </a:r>
          </a:p>
          <a:p>
            <a:pPr lvl="1">
              <a:buFont typeface="Arial" panose="020B0604020202020204" pitchFamily="34" charset="0"/>
              <a:buChar char="•"/>
            </a:pPr>
            <a:r>
              <a:rPr lang="en-US" sz="1400" dirty="0"/>
              <a:t>Some UHR mode specific parameters can be updated through AP announcement.</a:t>
            </a:r>
          </a:p>
          <a:p>
            <a:pPr lvl="2">
              <a:buFont typeface="Arial" panose="020B0604020202020204" pitchFamily="34" charset="0"/>
              <a:buChar char="•"/>
            </a:pPr>
            <a:r>
              <a:rPr lang="en-US" sz="1400" dirty="0"/>
              <a:t>E.g., NPCA parameters, DBE BW, P-EDCA parameters, DPS operation parameters, DUO parameter, etc.</a:t>
            </a:r>
          </a:p>
          <a:p>
            <a:pPr lvl="2">
              <a:buFont typeface="Arial" panose="020B0604020202020204" pitchFamily="34" charset="0"/>
              <a:buChar char="•"/>
            </a:pPr>
            <a:r>
              <a:rPr lang="en-US" sz="1400" dirty="0"/>
              <a:t>The UHR Parameter Update element with these parameter changes can be included temporarily in Beacon frames for advance notification.</a:t>
            </a:r>
          </a:p>
          <a:p>
            <a:pPr lvl="1">
              <a:buFont typeface="Arial" panose="020B0604020202020204" pitchFamily="34" charset="0"/>
              <a:buChar char="•"/>
            </a:pPr>
            <a:r>
              <a:rPr lang="en-US" sz="1400" dirty="0"/>
              <a:t>Parameter changes for a specific UHR mode is considered as enhanced critical update to all associated UHR STAs.</a:t>
            </a:r>
          </a:p>
          <a:p>
            <a:pPr>
              <a:buFont typeface="Arial" panose="020B0604020202020204" pitchFamily="34" charset="0"/>
              <a:buChar char="•"/>
            </a:pPr>
            <a:r>
              <a:rPr lang="en-US" sz="1800" dirty="0"/>
              <a:t>Problem</a:t>
            </a:r>
          </a:p>
          <a:p>
            <a:pPr lvl="1">
              <a:buFont typeface="Arial" panose="020B0604020202020204" pitchFamily="34" charset="0"/>
              <a:buChar char="•"/>
            </a:pPr>
            <a:r>
              <a:rPr lang="en-US" sz="1400" dirty="0"/>
              <a:t>If a certain UHR mode parameter has been changed and indicated as enhanced critical update using enhanced BPCC, a UHR STA not supporting the UHR mode shall retrieve the updated UHR mode parameters when detecting the mismatched enhanced BPCC. </a:t>
            </a:r>
          </a:p>
          <a:p>
            <a:pPr lvl="2">
              <a:buFont typeface="Arial" panose="020B0604020202020204" pitchFamily="34" charset="0"/>
              <a:buChar char="•"/>
            </a:pPr>
            <a:r>
              <a:rPr lang="en-US" sz="1400" dirty="0"/>
              <a:t>It incurs unnecessary management frame exchanges initiated by the UHR STA, which increases both the UHR STA's power consumption and the signaling overhead on the wireless medium.</a:t>
            </a:r>
          </a:p>
        </p:txBody>
      </p:sp>
      <p:sp>
        <p:nvSpPr>
          <p:cNvPr id="4" name="Slide Number Placeholder 3">
            <a:extLst>
              <a:ext uri="{FF2B5EF4-FFF2-40B4-BE49-F238E27FC236}">
                <a16:creationId xmlns:a16="http://schemas.microsoft.com/office/drawing/2014/main" id="{70D86A85-0D72-AE48-1E67-C1758E0E52C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CD6D59A-C167-90E2-6356-04DBF9F3D97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A9BF8BDB-B5E7-4366-37BB-5152B69AAEB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20918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95FF2-D556-1338-FEEE-B8C03BD7D25C}"/>
              </a:ext>
            </a:extLst>
          </p:cNvPr>
          <p:cNvSpPr>
            <a:spLocks noGrp="1"/>
          </p:cNvSpPr>
          <p:nvPr>
            <p:ph type="title"/>
          </p:nvPr>
        </p:nvSpPr>
        <p:spPr/>
        <p:txBody>
          <a:bodyPr/>
          <a:lstStyle/>
          <a:p>
            <a:r>
              <a:rPr lang="en-US" dirty="0"/>
              <a:t>Example of unnecessary UHR BSS parameter update</a:t>
            </a:r>
          </a:p>
        </p:txBody>
      </p:sp>
      <p:sp>
        <p:nvSpPr>
          <p:cNvPr id="4" name="Slide Number Placeholder 3">
            <a:extLst>
              <a:ext uri="{FF2B5EF4-FFF2-40B4-BE49-F238E27FC236}">
                <a16:creationId xmlns:a16="http://schemas.microsoft.com/office/drawing/2014/main" id="{3879C0C2-5192-92E0-91A6-815C53EBA31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463925-4D1A-3CF3-77DE-F02FE3CEC013}"/>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50A4636A-18B4-9296-EEC9-1DD3FD8C2D71}"/>
              </a:ext>
            </a:extLst>
          </p:cNvPr>
          <p:cNvSpPr>
            <a:spLocks noGrp="1"/>
          </p:cNvSpPr>
          <p:nvPr>
            <p:ph type="dt" idx="15"/>
          </p:nvPr>
        </p:nvSpPr>
        <p:spPr/>
        <p:txBody>
          <a:bodyPr/>
          <a:lstStyle/>
          <a:p>
            <a:r>
              <a:rPr lang="en-US" dirty="0"/>
              <a:t>September 2025</a:t>
            </a:r>
            <a:endParaRPr lang="en-GB" dirty="0"/>
          </a:p>
        </p:txBody>
      </p:sp>
      <p:cxnSp>
        <p:nvCxnSpPr>
          <p:cNvPr id="7" name="Straight Connector 6">
            <a:extLst>
              <a:ext uri="{FF2B5EF4-FFF2-40B4-BE49-F238E27FC236}">
                <a16:creationId xmlns:a16="http://schemas.microsoft.com/office/drawing/2014/main" id="{2F028D49-3FB2-A1F8-E433-40CD7F87EFE6}"/>
              </a:ext>
            </a:extLst>
          </p:cNvPr>
          <p:cNvCxnSpPr/>
          <p:nvPr/>
        </p:nvCxnSpPr>
        <p:spPr>
          <a:xfrm>
            <a:off x="1418858" y="3928302"/>
            <a:ext cx="10298229" cy="0"/>
          </a:xfrm>
          <a:prstGeom prst="line">
            <a:avLst/>
          </a:prstGeom>
        </p:spPr>
        <p:style>
          <a:lnRef idx="2">
            <a:schemeClr val="dk1"/>
          </a:lnRef>
          <a:fillRef idx="0">
            <a:schemeClr val="dk1"/>
          </a:fillRef>
          <a:effectRef idx="1">
            <a:schemeClr val="dk1"/>
          </a:effectRef>
          <a:fontRef idx="minor">
            <a:schemeClr val="tx1"/>
          </a:fontRef>
        </p:style>
      </p:cxnSp>
      <p:sp>
        <p:nvSpPr>
          <p:cNvPr id="8" name="TextBox 7">
            <a:extLst>
              <a:ext uri="{FF2B5EF4-FFF2-40B4-BE49-F238E27FC236}">
                <a16:creationId xmlns:a16="http://schemas.microsoft.com/office/drawing/2014/main" id="{9CB792AB-52A6-2094-62DD-2C3B12F90B6B}"/>
              </a:ext>
            </a:extLst>
          </p:cNvPr>
          <p:cNvSpPr txBox="1"/>
          <p:nvPr/>
        </p:nvSpPr>
        <p:spPr>
          <a:xfrm>
            <a:off x="408205" y="3743636"/>
            <a:ext cx="1010653" cy="307777"/>
          </a:xfrm>
          <a:prstGeom prst="rect">
            <a:avLst/>
          </a:prstGeom>
          <a:noFill/>
        </p:spPr>
        <p:txBody>
          <a:bodyPr wrap="square" rtlCol="0">
            <a:spAutoFit/>
          </a:bodyPr>
          <a:lstStyle/>
          <a:p>
            <a:pPr algn="ctr"/>
            <a:r>
              <a:rPr lang="en-US" sz="1400" dirty="0">
                <a:solidFill>
                  <a:schemeClr val="tx1"/>
                </a:solidFill>
              </a:rPr>
              <a:t>UHR AP</a:t>
            </a:r>
          </a:p>
        </p:txBody>
      </p:sp>
      <p:cxnSp>
        <p:nvCxnSpPr>
          <p:cNvPr id="9" name="Straight Connector 8">
            <a:extLst>
              <a:ext uri="{FF2B5EF4-FFF2-40B4-BE49-F238E27FC236}">
                <a16:creationId xmlns:a16="http://schemas.microsoft.com/office/drawing/2014/main" id="{5246D903-9393-2798-0F96-28035E093E60}"/>
              </a:ext>
            </a:extLst>
          </p:cNvPr>
          <p:cNvCxnSpPr/>
          <p:nvPr/>
        </p:nvCxnSpPr>
        <p:spPr>
          <a:xfrm>
            <a:off x="1418858" y="4848755"/>
            <a:ext cx="10298229" cy="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0A5B91E4-D8B7-9E07-60A8-62C9FCA3863A}"/>
              </a:ext>
            </a:extLst>
          </p:cNvPr>
          <p:cNvSpPr txBox="1"/>
          <p:nvPr/>
        </p:nvSpPr>
        <p:spPr>
          <a:xfrm>
            <a:off x="73282" y="4506100"/>
            <a:ext cx="1420126" cy="738664"/>
          </a:xfrm>
          <a:prstGeom prst="rect">
            <a:avLst/>
          </a:prstGeom>
          <a:noFill/>
        </p:spPr>
        <p:txBody>
          <a:bodyPr wrap="square" rtlCol="0">
            <a:spAutoFit/>
          </a:bodyPr>
          <a:lstStyle/>
          <a:p>
            <a:pPr algn="ctr"/>
            <a:r>
              <a:rPr lang="en-US" sz="1400" dirty="0">
                <a:solidFill>
                  <a:schemeClr val="tx1"/>
                </a:solidFill>
              </a:rPr>
              <a:t>UHR STA</a:t>
            </a:r>
          </a:p>
          <a:p>
            <a:pPr algn="ctr"/>
            <a:r>
              <a:rPr lang="en-US" sz="1400" dirty="0">
                <a:solidFill>
                  <a:schemeClr val="tx1"/>
                </a:solidFill>
              </a:rPr>
              <a:t>(w/ P-EDCA support)</a:t>
            </a:r>
          </a:p>
        </p:txBody>
      </p:sp>
      <p:sp>
        <p:nvSpPr>
          <p:cNvPr id="11" name="Rectangle 10">
            <a:extLst>
              <a:ext uri="{FF2B5EF4-FFF2-40B4-BE49-F238E27FC236}">
                <a16:creationId xmlns:a16="http://schemas.microsoft.com/office/drawing/2014/main" id="{38D0AC6E-6673-CD46-BAC6-2E8489FB4016}"/>
              </a:ext>
            </a:extLst>
          </p:cNvPr>
          <p:cNvSpPr/>
          <p:nvPr/>
        </p:nvSpPr>
        <p:spPr>
          <a:xfrm>
            <a:off x="1687561" y="3331537"/>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631EA639-EA0A-CE6B-1C46-88FE4EEFF501}"/>
              </a:ext>
            </a:extLst>
          </p:cNvPr>
          <p:cNvSpPr/>
          <p:nvPr/>
        </p:nvSpPr>
        <p:spPr>
          <a:xfrm>
            <a:off x="2744736" y="3335397"/>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le 12">
            <a:extLst>
              <a:ext uri="{FF2B5EF4-FFF2-40B4-BE49-F238E27FC236}">
                <a16:creationId xmlns:a16="http://schemas.microsoft.com/office/drawing/2014/main" id="{1B6385AD-DFE3-B46B-7963-051E28E5DAD7}"/>
              </a:ext>
            </a:extLst>
          </p:cNvPr>
          <p:cNvSpPr/>
          <p:nvPr/>
        </p:nvSpPr>
        <p:spPr>
          <a:xfrm>
            <a:off x="3801911" y="3331536"/>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a:extLst>
              <a:ext uri="{FF2B5EF4-FFF2-40B4-BE49-F238E27FC236}">
                <a16:creationId xmlns:a16="http://schemas.microsoft.com/office/drawing/2014/main" id="{60752881-2AA5-D565-2495-941052A9AF95}"/>
              </a:ext>
            </a:extLst>
          </p:cNvPr>
          <p:cNvSpPr/>
          <p:nvPr/>
        </p:nvSpPr>
        <p:spPr>
          <a:xfrm>
            <a:off x="4859086" y="3331204"/>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90CD8968-DB71-ADF8-E84F-9E14EE59A8B8}"/>
              </a:ext>
            </a:extLst>
          </p:cNvPr>
          <p:cNvSpPr/>
          <p:nvPr/>
        </p:nvSpPr>
        <p:spPr>
          <a:xfrm>
            <a:off x="5897011" y="3335866"/>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15">
            <a:extLst>
              <a:ext uri="{FF2B5EF4-FFF2-40B4-BE49-F238E27FC236}">
                <a16:creationId xmlns:a16="http://schemas.microsoft.com/office/drawing/2014/main" id="{8B03DBE5-DDB4-A662-8CEC-2C09E8BD2F5E}"/>
              </a:ext>
            </a:extLst>
          </p:cNvPr>
          <p:cNvSpPr/>
          <p:nvPr/>
        </p:nvSpPr>
        <p:spPr>
          <a:xfrm>
            <a:off x="6954186" y="3327911"/>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927CDE5B-81F8-E375-ED7D-D5DA6B83597C}"/>
              </a:ext>
            </a:extLst>
          </p:cNvPr>
          <p:cNvSpPr/>
          <p:nvPr/>
        </p:nvSpPr>
        <p:spPr>
          <a:xfrm>
            <a:off x="7992111" y="3335397"/>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a:extLst>
              <a:ext uri="{FF2B5EF4-FFF2-40B4-BE49-F238E27FC236}">
                <a16:creationId xmlns:a16="http://schemas.microsoft.com/office/drawing/2014/main" id="{BF776CDF-3B00-5A67-ED81-C2ED04F324FA}"/>
              </a:ext>
            </a:extLst>
          </p:cNvPr>
          <p:cNvSpPr/>
          <p:nvPr/>
        </p:nvSpPr>
        <p:spPr>
          <a:xfrm>
            <a:off x="9068536" y="3335397"/>
            <a:ext cx="250256" cy="59676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00D71C31-FF2D-6A10-0916-135EE4B979DE}"/>
              </a:ext>
            </a:extLst>
          </p:cNvPr>
          <p:cNvSpPr txBox="1"/>
          <p:nvPr/>
        </p:nvSpPr>
        <p:spPr>
          <a:xfrm>
            <a:off x="11186242" y="2821789"/>
            <a:ext cx="929558" cy="523220"/>
          </a:xfrm>
          <a:prstGeom prst="rect">
            <a:avLst/>
          </a:prstGeom>
          <a:noFill/>
        </p:spPr>
        <p:txBody>
          <a:bodyPr wrap="square" rtlCol="0">
            <a:spAutoFit/>
          </a:bodyPr>
          <a:lstStyle/>
          <a:p>
            <a:pPr algn="ctr"/>
            <a:r>
              <a:rPr lang="en-US" sz="1400" dirty="0">
                <a:solidFill>
                  <a:schemeClr val="tx1"/>
                </a:solidFill>
              </a:rPr>
              <a:t>DTIM Beacon</a:t>
            </a:r>
          </a:p>
        </p:txBody>
      </p:sp>
      <p:sp>
        <p:nvSpPr>
          <p:cNvPr id="20" name="TextBox 19">
            <a:extLst>
              <a:ext uri="{FF2B5EF4-FFF2-40B4-BE49-F238E27FC236}">
                <a16:creationId xmlns:a16="http://schemas.microsoft.com/office/drawing/2014/main" id="{BD4FADBC-D937-19D4-5424-CB0BC253F194}"/>
              </a:ext>
            </a:extLst>
          </p:cNvPr>
          <p:cNvSpPr txBox="1"/>
          <p:nvPr/>
        </p:nvSpPr>
        <p:spPr>
          <a:xfrm>
            <a:off x="11249936" y="2368483"/>
            <a:ext cx="802168" cy="307777"/>
          </a:xfrm>
          <a:prstGeom prst="rect">
            <a:avLst/>
          </a:prstGeom>
          <a:noFill/>
        </p:spPr>
        <p:txBody>
          <a:bodyPr wrap="square" rtlCol="0">
            <a:spAutoFit/>
          </a:bodyPr>
          <a:lstStyle/>
          <a:p>
            <a:pPr algn="ctr"/>
            <a:r>
              <a:rPr lang="en-US" sz="1400" dirty="0">
                <a:solidFill>
                  <a:schemeClr val="tx1"/>
                </a:solidFill>
              </a:rPr>
              <a:t>Beacon</a:t>
            </a:r>
          </a:p>
        </p:txBody>
      </p:sp>
      <p:sp>
        <p:nvSpPr>
          <p:cNvPr id="21" name="Rectangle 20">
            <a:extLst>
              <a:ext uri="{FF2B5EF4-FFF2-40B4-BE49-F238E27FC236}">
                <a16:creationId xmlns:a16="http://schemas.microsoft.com/office/drawing/2014/main" id="{85D49446-8250-6CF9-4E58-26E29958A8D6}"/>
              </a:ext>
            </a:extLst>
          </p:cNvPr>
          <p:cNvSpPr/>
          <p:nvPr/>
        </p:nvSpPr>
        <p:spPr>
          <a:xfrm>
            <a:off x="11124809" y="2878836"/>
            <a:ext cx="190396" cy="40074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E7FF54E3-752A-AE00-6391-0748B7026E91}"/>
              </a:ext>
            </a:extLst>
          </p:cNvPr>
          <p:cNvSpPr/>
          <p:nvPr/>
        </p:nvSpPr>
        <p:spPr>
          <a:xfrm>
            <a:off x="11124809" y="2341409"/>
            <a:ext cx="190396" cy="409393"/>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0D766617-8DFE-163A-FC7C-C405B71D93C7}"/>
              </a:ext>
            </a:extLst>
          </p:cNvPr>
          <p:cNvSpPr/>
          <p:nvPr/>
        </p:nvSpPr>
        <p:spPr>
          <a:xfrm>
            <a:off x="10125711" y="3332141"/>
            <a:ext cx="250256" cy="59676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a:extLst>
              <a:ext uri="{FF2B5EF4-FFF2-40B4-BE49-F238E27FC236}">
                <a16:creationId xmlns:a16="http://schemas.microsoft.com/office/drawing/2014/main" id="{214263E4-B0F1-2E1F-107B-B348CB1054C6}"/>
              </a:ext>
            </a:extLst>
          </p:cNvPr>
          <p:cNvSpPr txBox="1"/>
          <p:nvPr/>
        </p:nvSpPr>
        <p:spPr>
          <a:xfrm>
            <a:off x="2221761" y="2860851"/>
            <a:ext cx="1315455" cy="461665"/>
          </a:xfrm>
          <a:prstGeom prst="rect">
            <a:avLst/>
          </a:prstGeom>
          <a:noFill/>
        </p:spPr>
        <p:txBody>
          <a:bodyPr wrap="square" rtlCol="0">
            <a:spAutoFit/>
          </a:bodyPr>
          <a:lstStyle/>
          <a:p>
            <a:pPr algn="ctr"/>
            <a:r>
              <a:rPr lang="en-US" sz="1200" dirty="0">
                <a:solidFill>
                  <a:schemeClr val="tx1"/>
                </a:solidFill>
              </a:rPr>
              <a:t>ECUF = 1</a:t>
            </a:r>
          </a:p>
          <a:p>
            <a:pPr algn="ctr"/>
            <a:r>
              <a:rPr lang="en-US" sz="1200" dirty="0">
                <a:solidFill>
                  <a:schemeClr val="tx1"/>
                </a:solidFill>
              </a:rPr>
              <a:t>EBPCC = 3</a:t>
            </a:r>
          </a:p>
        </p:txBody>
      </p:sp>
      <p:sp>
        <p:nvSpPr>
          <p:cNvPr id="25" name="TextBox 24">
            <a:extLst>
              <a:ext uri="{FF2B5EF4-FFF2-40B4-BE49-F238E27FC236}">
                <a16:creationId xmlns:a16="http://schemas.microsoft.com/office/drawing/2014/main" id="{1C8BCBBD-DC9B-3FB6-8E35-E9F58CEE9F63}"/>
              </a:ext>
            </a:extLst>
          </p:cNvPr>
          <p:cNvSpPr txBox="1"/>
          <p:nvPr/>
        </p:nvSpPr>
        <p:spPr>
          <a:xfrm>
            <a:off x="1154961" y="2861759"/>
            <a:ext cx="1315455" cy="461665"/>
          </a:xfrm>
          <a:prstGeom prst="rect">
            <a:avLst/>
          </a:prstGeom>
          <a:noFill/>
        </p:spPr>
        <p:txBody>
          <a:bodyPr wrap="square" rtlCol="0">
            <a:spAutoFit/>
          </a:bodyPr>
          <a:lstStyle/>
          <a:p>
            <a:pPr algn="ctr"/>
            <a:r>
              <a:rPr lang="en-US" sz="1200" dirty="0">
                <a:solidFill>
                  <a:schemeClr val="tx1"/>
                </a:solidFill>
              </a:rPr>
              <a:t>ECUF = 0</a:t>
            </a:r>
          </a:p>
          <a:p>
            <a:pPr algn="ctr"/>
            <a:r>
              <a:rPr lang="en-US" sz="1200" dirty="0">
                <a:solidFill>
                  <a:schemeClr val="tx1"/>
                </a:solidFill>
              </a:rPr>
              <a:t>EBPCC = 2</a:t>
            </a:r>
          </a:p>
        </p:txBody>
      </p:sp>
      <p:sp>
        <p:nvSpPr>
          <p:cNvPr id="26" name="TextBox 25">
            <a:extLst>
              <a:ext uri="{FF2B5EF4-FFF2-40B4-BE49-F238E27FC236}">
                <a16:creationId xmlns:a16="http://schemas.microsoft.com/office/drawing/2014/main" id="{6F9CE7AD-B526-6D96-CE8A-C88A996D4983}"/>
              </a:ext>
            </a:extLst>
          </p:cNvPr>
          <p:cNvSpPr txBox="1"/>
          <p:nvPr/>
        </p:nvSpPr>
        <p:spPr>
          <a:xfrm>
            <a:off x="3286960" y="2869288"/>
            <a:ext cx="1315455" cy="461665"/>
          </a:xfrm>
          <a:prstGeom prst="rect">
            <a:avLst/>
          </a:prstGeom>
          <a:noFill/>
        </p:spPr>
        <p:txBody>
          <a:bodyPr wrap="square" rtlCol="0">
            <a:spAutoFit/>
          </a:bodyPr>
          <a:lstStyle/>
          <a:p>
            <a:pPr algn="ctr"/>
            <a:r>
              <a:rPr lang="en-US" sz="1200" dirty="0">
                <a:solidFill>
                  <a:schemeClr val="tx1"/>
                </a:solidFill>
              </a:rPr>
              <a:t>ECUF = 1</a:t>
            </a:r>
          </a:p>
          <a:p>
            <a:pPr algn="ctr"/>
            <a:r>
              <a:rPr lang="en-US" sz="1200" dirty="0">
                <a:solidFill>
                  <a:schemeClr val="tx1"/>
                </a:solidFill>
              </a:rPr>
              <a:t>EBPCC = 3</a:t>
            </a:r>
          </a:p>
        </p:txBody>
      </p:sp>
      <p:sp>
        <p:nvSpPr>
          <p:cNvPr id="27" name="TextBox 26">
            <a:extLst>
              <a:ext uri="{FF2B5EF4-FFF2-40B4-BE49-F238E27FC236}">
                <a16:creationId xmlns:a16="http://schemas.microsoft.com/office/drawing/2014/main" id="{E0FC0622-4FF1-EBF1-FE13-F758DB38C200}"/>
              </a:ext>
            </a:extLst>
          </p:cNvPr>
          <p:cNvSpPr txBox="1"/>
          <p:nvPr/>
        </p:nvSpPr>
        <p:spPr>
          <a:xfrm>
            <a:off x="4334512" y="2867682"/>
            <a:ext cx="1315455" cy="461665"/>
          </a:xfrm>
          <a:prstGeom prst="rect">
            <a:avLst/>
          </a:prstGeom>
          <a:noFill/>
        </p:spPr>
        <p:txBody>
          <a:bodyPr wrap="square" rtlCol="0">
            <a:spAutoFit/>
          </a:bodyPr>
          <a:lstStyle/>
          <a:p>
            <a:pPr algn="ctr"/>
            <a:r>
              <a:rPr lang="en-US" sz="1200" dirty="0">
                <a:solidFill>
                  <a:schemeClr val="tx1"/>
                </a:solidFill>
              </a:rPr>
              <a:t>ECUF = 1</a:t>
            </a:r>
          </a:p>
          <a:p>
            <a:pPr algn="ctr"/>
            <a:r>
              <a:rPr lang="en-US" sz="1200" dirty="0">
                <a:solidFill>
                  <a:schemeClr val="tx1"/>
                </a:solidFill>
              </a:rPr>
              <a:t>EBPCC = 3</a:t>
            </a:r>
          </a:p>
        </p:txBody>
      </p:sp>
      <p:sp>
        <p:nvSpPr>
          <p:cNvPr id="28" name="TextBox 27">
            <a:extLst>
              <a:ext uri="{FF2B5EF4-FFF2-40B4-BE49-F238E27FC236}">
                <a16:creationId xmlns:a16="http://schemas.microsoft.com/office/drawing/2014/main" id="{D72640D3-825D-EC0B-1321-2DEED6830336}"/>
              </a:ext>
            </a:extLst>
          </p:cNvPr>
          <p:cNvSpPr txBox="1"/>
          <p:nvPr/>
        </p:nvSpPr>
        <p:spPr>
          <a:xfrm>
            <a:off x="5372438" y="2866078"/>
            <a:ext cx="1315455" cy="461665"/>
          </a:xfrm>
          <a:prstGeom prst="rect">
            <a:avLst/>
          </a:prstGeom>
          <a:noFill/>
        </p:spPr>
        <p:txBody>
          <a:bodyPr wrap="square" rtlCol="0">
            <a:spAutoFit/>
          </a:bodyPr>
          <a:lstStyle/>
          <a:p>
            <a:pPr algn="ctr"/>
            <a:r>
              <a:rPr lang="en-US" sz="1200" dirty="0">
                <a:solidFill>
                  <a:schemeClr val="tx1"/>
                </a:solidFill>
              </a:rPr>
              <a:t>ECUF = 1</a:t>
            </a:r>
          </a:p>
          <a:p>
            <a:pPr algn="ctr"/>
            <a:r>
              <a:rPr lang="en-US" sz="1200" dirty="0">
                <a:solidFill>
                  <a:schemeClr val="tx1"/>
                </a:solidFill>
              </a:rPr>
              <a:t>EBPCC = 3</a:t>
            </a:r>
          </a:p>
        </p:txBody>
      </p:sp>
      <p:sp>
        <p:nvSpPr>
          <p:cNvPr id="29" name="TextBox 28">
            <a:extLst>
              <a:ext uri="{FF2B5EF4-FFF2-40B4-BE49-F238E27FC236}">
                <a16:creationId xmlns:a16="http://schemas.microsoft.com/office/drawing/2014/main" id="{89E5F282-9684-92B7-32D9-BC1D3BABA8B7}"/>
              </a:ext>
            </a:extLst>
          </p:cNvPr>
          <p:cNvSpPr txBox="1"/>
          <p:nvPr/>
        </p:nvSpPr>
        <p:spPr>
          <a:xfrm>
            <a:off x="6419986" y="2864473"/>
            <a:ext cx="1315455" cy="461665"/>
          </a:xfrm>
          <a:prstGeom prst="rect">
            <a:avLst/>
          </a:prstGeom>
          <a:noFill/>
        </p:spPr>
        <p:txBody>
          <a:bodyPr wrap="square" rtlCol="0">
            <a:spAutoFit/>
          </a:bodyPr>
          <a:lstStyle/>
          <a:p>
            <a:pPr algn="ctr"/>
            <a:r>
              <a:rPr lang="en-US" sz="1200" dirty="0">
                <a:solidFill>
                  <a:schemeClr val="tx1"/>
                </a:solidFill>
              </a:rPr>
              <a:t>ECUF = 0</a:t>
            </a:r>
          </a:p>
          <a:p>
            <a:pPr algn="ctr"/>
            <a:r>
              <a:rPr lang="en-US" sz="1200" dirty="0">
                <a:solidFill>
                  <a:schemeClr val="tx1"/>
                </a:solidFill>
              </a:rPr>
              <a:t>EBPCC = 3</a:t>
            </a:r>
          </a:p>
        </p:txBody>
      </p:sp>
      <p:sp>
        <p:nvSpPr>
          <p:cNvPr id="30" name="TextBox 29">
            <a:extLst>
              <a:ext uri="{FF2B5EF4-FFF2-40B4-BE49-F238E27FC236}">
                <a16:creationId xmlns:a16="http://schemas.microsoft.com/office/drawing/2014/main" id="{577C54A6-939A-1D7E-F0F0-B45C24D3036A}"/>
              </a:ext>
            </a:extLst>
          </p:cNvPr>
          <p:cNvSpPr txBox="1"/>
          <p:nvPr/>
        </p:nvSpPr>
        <p:spPr>
          <a:xfrm>
            <a:off x="7485185" y="2860851"/>
            <a:ext cx="1315455" cy="461665"/>
          </a:xfrm>
          <a:prstGeom prst="rect">
            <a:avLst/>
          </a:prstGeom>
          <a:noFill/>
        </p:spPr>
        <p:txBody>
          <a:bodyPr wrap="square" rtlCol="0">
            <a:spAutoFit/>
          </a:bodyPr>
          <a:lstStyle/>
          <a:p>
            <a:pPr algn="ctr"/>
            <a:r>
              <a:rPr lang="en-US" sz="1200" dirty="0">
                <a:solidFill>
                  <a:schemeClr val="tx1"/>
                </a:solidFill>
              </a:rPr>
              <a:t>ECUF = 0</a:t>
            </a:r>
          </a:p>
          <a:p>
            <a:pPr algn="ctr"/>
            <a:r>
              <a:rPr lang="en-US" sz="1200" dirty="0">
                <a:solidFill>
                  <a:schemeClr val="tx1"/>
                </a:solidFill>
              </a:rPr>
              <a:t>EBPCC = 3</a:t>
            </a:r>
          </a:p>
        </p:txBody>
      </p:sp>
      <p:sp>
        <p:nvSpPr>
          <p:cNvPr id="31" name="TextBox 30">
            <a:extLst>
              <a:ext uri="{FF2B5EF4-FFF2-40B4-BE49-F238E27FC236}">
                <a16:creationId xmlns:a16="http://schemas.microsoft.com/office/drawing/2014/main" id="{2836C975-6A9B-8CDD-21A9-7C85D5F691A6}"/>
              </a:ext>
            </a:extLst>
          </p:cNvPr>
          <p:cNvSpPr txBox="1"/>
          <p:nvPr/>
        </p:nvSpPr>
        <p:spPr>
          <a:xfrm>
            <a:off x="8534264" y="2874201"/>
            <a:ext cx="1315455" cy="461665"/>
          </a:xfrm>
          <a:prstGeom prst="rect">
            <a:avLst/>
          </a:prstGeom>
          <a:noFill/>
        </p:spPr>
        <p:txBody>
          <a:bodyPr wrap="square" rtlCol="0">
            <a:spAutoFit/>
          </a:bodyPr>
          <a:lstStyle/>
          <a:p>
            <a:pPr algn="ctr"/>
            <a:r>
              <a:rPr lang="en-US" sz="1200" dirty="0">
                <a:solidFill>
                  <a:schemeClr val="tx1"/>
                </a:solidFill>
              </a:rPr>
              <a:t>ECUF = 0</a:t>
            </a:r>
          </a:p>
          <a:p>
            <a:pPr algn="ctr"/>
            <a:r>
              <a:rPr lang="en-US" sz="1200" dirty="0">
                <a:solidFill>
                  <a:schemeClr val="tx1"/>
                </a:solidFill>
              </a:rPr>
              <a:t>EBPCC = 3</a:t>
            </a:r>
          </a:p>
        </p:txBody>
      </p:sp>
      <p:sp>
        <p:nvSpPr>
          <p:cNvPr id="35" name="Rectangle 34">
            <a:extLst>
              <a:ext uri="{FF2B5EF4-FFF2-40B4-BE49-F238E27FC236}">
                <a16:creationId xmlns:a16="http://schemas.microsoft.com/office/drawing/2014/main" id="{15F7B04E-9CA4-25E0-CBD1-D2812259C229}"/>
              </a:ext>
            </a:extLst>
          </p:cNvPr>
          <p:cNvSpPr/>
          <p:nvPr/>
        </p:nvSpPr>
        <p:spPr>
          <a:xfrm>
            <a:off x="9599463" y="4461547"/>
            <a:ext cx="250256" cy="39011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Rectangle 35">
            <a:extLst>
              <a:ext uri="{FF2B5EF4-FFF2-40B4-BE49-F238E27FC236}">
                <a16:creationId xmlns:a16="http://schemas.microsoft.com/office/drawing/2014/main" id="{58D53330-753A-2AEA-7D82-5F6C6B480D45}"/>
              </a:ext>
            </a:extLst>
          </p:cNvPr>
          <p:cNvSpPr/>
          <p:nvPr/>
        </p:nvSpPr>
        <p:spPr>
          <a:xfrm>
            <a:off x="9942833" y="4849462"/>
            <a:ext cx="250256" cy="40460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a:extLst>
              <a:ext uri="{FF2B5EF4-FFF2-40B4-BE49-F238E27FC236}">
                <a16:creationId xmlns:a16="http://schemas.microsoft.com/office/drawing/2014/main" id="{0AEEA381-F959-D8C4-2CA7-CB4878E034CD}"/>
              </a:ext>
            </a:extLst>
          </p:cNvPr>
          <p:cNvSpPr txBox="1"/>
          <p:nvPr/>
        </p:nvSpPr>
        <p:spPr>
          <a:xfrm>
            <a:off x="9256077" y="4210869"/>
            <a:ext cx="981543" cy="276999"/>
          </a:xfrm>
          <a:prstGeom prst="rect">
            <a:avLst/>
          </a:prstGeom>
          <a:noFill/>
        </p:spPr>
        <p:txBody>
          <a:bodyPr wrap="square" rtlCol="0">
            <a:spAutoFit/>
          </a:bodyPr>
          <a:lstStyle/>
          <a:p>
            <a:pPr algn="ctr"/>
            <a:r>
              <a:rPr lang="en-US" sz="1200" dirty="0">
                <a:solidFill>
                  <a:schemeClr val="tx1"/>
                </a:solidFill>
              </a:rPr>
              <a:t>Probe Req</a:t>
            </a:r>
          </a:p>
        </p:txBody>
      </p:sp>
      <p:sp>
        <p:nvSpPr>
          <p:cNvPr id="38" name="TextBox 37">
            <a:extLst>
              <a:ext uri="{FF2B5EF4-FFF2-40B4-BE49-F238E27FC236}">
                <a16:creationId xmlns:a16="http://schemas.microsoft.com/office/drawing/2014/main" id="{768CD349-52C5-1246-390B-9F3BEC58DDF2}"/>
              </a:ext>
            </a:extLst>
          </p:cNvPr>
          <p:cNvSpPr txBox="1"/>
          <p:nvPr/>
        </p:nvSpPr>
        <p:spPr>
          <a:xfrm>
            <a:off x="9729851" y="5221069"/>
            <a:ext cx="1310194" cy="646331"/>
          </a:xfrm>
          <a:prstGeom prst="rect">
            <a:avLst/>
          </a:prstGeom>
          <a:noFill/>
        </p:spPr>
        <p:txBody>
          <a:bodyPr wrap="square" rtlCol="0">
            <a:spAutoFit/>
          </a:bodyPr>
          <a:lstStyle/>
          <a:p>
            <a:pPr algn="ctr"/>
            <a:r>
              <a:rPr lang="en-US" sz="1200" dirty="0">
                <a:solidFill>
                  <a:schemeClr val="tx1"/>
                </a:solidFill>
              </a:rPr>
              <a:t>Probe </a:t>
            </a:r>
            <a:r>
              <a:rPr lang="en-US" sz="1200" dirty="0" err="1">
                <a:solidFill>
                  <a:schemeClr val="tx1"/>
                </a:solidFill>
              </a:rPr>
              <a:t>Rsp</a:t>
            </a:r>
            <a:r>
              <a:rPr lang="en-US" sz="1200" dirty="0">
                <a:solidFill>
                  <a:schemeClr val="tx1"/>
                </a:solidFill>
              </a:rPr>
              <a:t> (w/ updated NPCA params)</a:t>
            </a:r>
          </a:p>
        </p:txBody>
      </p:sp>
      <p:sp>
        <p:nvSpPr>
          <p:cNvPr id="39" name="TextBox 38">
            <a:extLst>
              <a:ext uri="{FF2B5EF4-FFF2-40B4-BE49-F238E27FC236}">
                <a16:creationId xmlns:a16="http://schemas.microsoft.com/office/drawing/2014/main" id="{FBC5F9F9-B6AF-41A2-CFFB-71A34D6A0D4B}"/>
              </a:ext>
            </a:extLst>
          </p:cNvPr>
          <p:cNvSpPr txBox="1"/>
          <p:nvPr/>
        </p:nvSpPr>
        <p:spPr>
          <a:xfrm>
            <a:off x="2112843" y="3927970"/>
            <a:ext cx="1170109" cy="461665"/>
          </a:xfrm>
          <a:prstGeom prst="rect">
            <a:avLst/>
          </a:prstGeom>
          <a:noFill/>
        </p:spPr>
        <p:txBody>
          <a:bodyPr wrap="square" rtlCol="0">
            <a:spAutoFit/>
          </a:bodyPr>
          <a:lstStyle/>
          <a:p>
            <a:pPr algn="ctr"/>
            <a:r>
              <a:rPr lang="en-US" sz="1200" dirty="0">
                <a:solidFill>
                  <a:schemeClr val="tx1"/>
                </a:solidFill>
              </a:rPr>
              <a:t>w/ updated NPCA params</a:t>
            </a:r>
          </a:p>
        </p:txBody>
      </p:sp>
      <p:cxnSp>
        <p:nvCxnSpPr>
          <p:cNvPr id="40" name="Straight Arrow Connector 39">
            <a:extLst>
              <a:ext uri="{FF2B5EF4-FFF2-40B4-BE49-F238E27FC236}">
                <a16:creationId xmlns:a16="http://schemas.microsoft.com/office/drawing/2014/main" id="{BA2A1357-6E77-94D5-566E-D253340C554D}"/>
              </a:ext>
            </a:extLst>
          </p:cNvPr>
          <p:cNvCxnSpPr>
            <a:cxnSpLocks/>
            <a:stCxn id="12" idx="2"/>
          </p:cNvCxnSpPr>
          <p:nvPr/>
        </p:nvCxnSpPr>
        <p:spPr>
          <a:xfrm>
            <a:off x="2869864" y="3932163"/>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1" name="TextBox 40">
            <a:extLst>
              <a:ext uri="{FF2B5EF4-FFF2-40B4-BE49-F238E27FC236}">
                <a16:creationId xmlns:a16="http://schemas.microsoft.com/office/drawing/2014/main" id="{F0E0396E-79C6-0113-D733-ED0A327D3342}"/>
              </a:ext>
            </a:extLst>
          </p:cNvPr>
          <p:cNvSpPr txBox="1"/>
          <p:nvPr/>
        </p:nvSpPr>
        <p:spPr>
          <a:xfrm>
            <a:off x="9973215" y="4383230"/>
            <a:ext cx="1435440" cy="461665"/>
          </a:xfrm>
          <a:prstGeom prst="rect">
            <a:avLst/>
          </a:prstGeom>
          <a:noFill/>
        </p:spPr>
        <p:txBody>
          <a:bodyPr wrap="square" rtlCol="0">
            <a:spAutoFit/>
          </a:bodyPr>
          <a:lstStyle/>
          <a:p>
            <a:pPr algn="ctr"/>
            <a:r>
              <a:rPr lang="en-US" sz="1200" dirty="0">
                <a:solidFill>
                  <a:schemeClr val="tx1"/>
                </a:solidFill>
              </a:rPr>
              <a:t>Unnecessary probing execution</a:t>
            </a:r>
          </a:p>
        </p:txBody>
      </p:sp>
      <p:sp>
        <p:nvSpPr>
          <p:cNvPr id="42" name="TextBox 41">
            <a:extLst>
              <a:ext uri="{FF2B5EF4-FFF2-40B4-BE49-F238E27FC236}">
                <a16:creationId xmlns:a16="http://schemas.microsoft.com/office/drawing/2014/main" id="{12E2DAF8-B692-F34F-6D19-09F739699591}"/>
              </a:ext>
            </a:extLst>
          </p:cNvPr>
          <p:cNvSpPr txBox="1"/>
          <p:nvPr/>
        </p:nvSpPr>
        <p:spPr>
          <a:xfrm>
            <a:off x="7914621" y="4955942"/>
            <a:ext cx="1921721" cy="646331"/>
          </a:xfrm>
          <a:prstGeom prst="rect">
            <a:avLst/>
          </a:prstGeom>
          <a:noFill/>
        </p:spPr>
        <p:txBody>
          <a:bodyPr wrap="square" rtlCol="0">
            <a:spAutoFit/>
          </a:bodyPr>
          <a:lstStyle/>
          <a:p>
            <a:pPr algn="ctr"/>
            <a:r>
              <a:rPr lang="en-US" sz="1200" dirty="0">
                <a:solidFill>
                  <a:schemeClr val="tx1"/>
                </a:solidFill>
              </a:rPr>
              <a:t>Detecting mismatched EBPCC (EBPCC 2 vs. EBPCC 3)</a:t>
            </a:r>
          </a:p>
        </p:txBody>
      </p:sp>
      <p:sp>
        <p:nvSpPr>
          <p:cNvPr id="43" name="TextBox 42">
            <a:extLst>
              <a:ext uri="{FF2B5EF4-FFF2-40B4-BE49-F238E27FC236}">
                <a16:creationId xmlns:a16="http://schemas.microsoft.com/office/drawing/2014/main" id="{532F5A5F-D881-AA6E-30E9-629108A5461C}"/>
              </a:ext>
            </a:extLst>
          </p:cNvPr>
          <p:cNvSpPr txBox="1"/>
          <p:nvPr/>
        </p:nvSpPr>
        <p:spPr>
          <a:xfrm>
            <a:off x="1043170" y="4892977"/>
            <a:ext cx="952270" cy="461665"/>
          </a:xfrm>
          <a:prstGeom prst="rect">
            <a:avLst/>
          </a:prstGeom>
          <a:noFill/>
        </p:spPr>
        <p:txBody>
          <a:bodyPr wrap="square" rtlCol="0">
            <a:spAutoFit/>
          </a:bodyPr>
          <a:lstStyle/>
          <a:p>
            <a:pPr algn="ctr"/>
            <a:r>
              <a:rPr lang="en-US" sz="1200" dirty="0">
                <a:solidFill>
                  <a:schemeClr val="tx1"/>
                </a:solidFill>
              </a:rPr>
              <a:t>w/ EBPCC=2</a:t>
            </a:r>
          </a:p>
        </p:txBody>
      </p:sp>
      <p:sp>
        <p:nvSpPr>
          <p:cNvPr id="44" name="TextBox 43">
            <a:extLst>
              <a:ext uri="{FF2B5EF4-FFF2-40B4-BE49-F238E27FC236}">
                <a16:creationId xmlns:a16="http://schemas.microsoft.com/office/drawing/2014/main" id="{CB14F818-1FAC-D71F-CE7A-FCF888423F90}"/>
              </a:ext>
            </a:extLst>
          </p:cNvPr>
          <p:cNvSpPr txBox="1"/>
          <p:nvPr/>
        </p:nvSpPr>
        <p:spPr>
          <a:xfrm>
            <a:off x="9629946" y="2864472"/>
            <a:ext cx="1315455" cy="461665"/>
          </a:xfrm>
          <a:prstGeom prst="rect">
            <a:avLst/>
          </a:prstGeom>
          <a:noFill/>
        </p:spPr>
        <p:txBody>
          <a:bodyPr wrap="square" rtlCol="0">
            <a:spAutoFit/>
          </a:bodyPr>
          <a:lstStyle/>
          <a:p>
            <a:pPr algn="ctr"/>
            <a:r>
              <a:rPr lang="en-US" sz="1200" dirty="0">
                <a:solidFill>
                  <a:schemeClr val="tx1"/>
                </a:solidFill>
              </a:rPr>
              <a:t>ECUF = 0</a:t>
            </a:r>
          </a:p>
          <a:p>
            <a:pPr algn="ctr"/>
            <a:r>
              <a:rPr lang="en-US" sz="1200" dirty="0">
                <a:solidFill>
                  <a:schemeClr val="tx1"/>
                </a:solidFill>
              </a:rPr>
              <a:t>EBPCC = 3</a:t>
            </a:r>
          </a:p>
        </p:txBody>
      </p:sp>
      <p:cxnSp>
        <p:nvCxnSpPr>
          <p:cNvPr id="45" name="Straight Arrow Connector 44">
            <a:extLst>
              <a:ext uri="{FF2B5EF4-FFF2-40B4-BE49-F238E27FC236}">
                <a16:creationId xmlns:a16="http://schemas.microsoft.com/office/drawing/2014/main" id="{2A1DF4BF-BFA5-5547-2278-D304A13D296A}"/>
              </a:ext>
            </a:extLst>
          </p:cNvPr>
          <p:cNvCxnSpPr>
            <a:cxnSpLocks/>
          </p:cNvCxnSpPr>
          <p:nvPr/>
        </p:nvCxnSpPr>
        <p:spPr>
          <a:xfrm>
            <a:off x="3930849" y="3940174"/>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3CC56736-75EB-A253-0F25-F049ED8E2BD4}"/>
              </a:ext>
            </a:extLst>
          </p:cNvPr>
          <p:cNvCxnSpPr>
            <a:cxnSpLocks/>
          </p:cNvCxnSpPr>
          <p:nvPr/>
        </p:nvCxnSpPr>
        <p:spPr>
          <a:xfrm>
            <a:off x="4978398" y="3936919"/>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15D0ABCB-6262-2151-AC80-C6D17282AAA9}"/>
              </a:ext>
            </a:extLst>
          </p:cNvPr>
          <p:cNvCxnSpPr>
            <a:cxnSpLocks/>
          </p:cNvCxnSpPr>
          <p:nvPr/>
        </p:nvCxnSpPr>
        <p:spPr>
          <a:xfrm>
            <a:off x="6005100" y="3942173"/>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113E4E8E-9895-E445-CE9A-9091262FB615}"/>
              </a:ext>
            </a:extLst>
          </p:cNvPr>
          <p:cNvCxnSpPr>
            <a:cxnSpLocks/>
          </p:cNvCxnSpPr>
          <p:nvPr/>
        </p:nvCxnSpPr>
        <p:spPr>
          <a:xfrm>
            <a:off x="9191991" y="3914246"/>
            <a:ext cx="0" cy="897570"/>
          </a:xfrm>
          <a:prstGeom prst="straightConnector1">
            <a:avLst/>
          </a:prstGeom>
          <a:ln w="12700">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B9E4C2D5-69F9-54D0-4817-F7380B855094}"/>
              </a:ext>
            </a:extLst>
          </p:cNvPr>
          <p:cNvSpPr txBox="1"/>
          <p:nvPr/>
        </p:nvSpPr>
        <p:spPr>
          <a:xfrm>
            <a:off x="9458473" y="3454652"/>
            <a:ext cx="342946" cy="461665"/>
          </a:xfrm>
          <a:prstGeom prst="rect">
            <a:avLst/>
          </a:prstGeom>
          <a:noFill/>
        </p:spPr>
        <p:txBody>
          <a:bodyPr wrap="square" rtlCol="0">
            <a:spAutoFit/>
          </a:bodyPr>
          <a:lstStyle/>
          <a:p>
            <a:r>
              <a:rPr lang="en-US" dirty="0">
                <a:solidFill>
                  <a:schemeClr val="tx1"/>
                </a:solidFill>
              </a:rPr>
              <a:t>…</a:t>
            </a:r>
          </a:p>
        </p:txBody>
      </p:sp>
      <p:cxnSp>
        <p:nvCxnSpPr>
          <p:cNvPr id="50" name="Straight Connector 49">
            <a:extLst>
              <a:ext uri="{FF2B5EF4-FFF2-40B4-BE49-F238E27FC236}">
                <a16:creationId xmlns:a16="http://schemas.microsoft.com/office/drawing/2014/main" id="{7BBED4DF-CEE0-CA40-6A0D-41414D17A515}"/>
              </a:ext>
            </a:extLst>
          </p:cNvPr>
          <p:cNvCxnSpPr/>
          <p:nvPr/>
        </p:nvCxnSpPr>
        <p:spPr>
          <a:xfrm flipH="1">
            <a:off x="2691159" y="4487868"/>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1" name="Straight Connector 50">
            <a:extLst>
              <a:ext uri="{FF2B5EF4-FFF2-40B4-BE49-F238E27FC236}">
                <a16:creationId xmlns:a16="http://schemas.microsoft.com/office/drawing/2014/main" id="{C3351E1B-2A32-6993-AF07-670EE34E02D3}"/>
              </a:ext>
            </a:extLst>
          </p:cNvPr>
          <p:cNvCxnSpPr/>
          <p:nvPr/>
        </p:nvCxnSpPr>
        <p:spPr>
          <a:xfrm>
            <a:off x="2681534" y="4461547"/>
            <a:ext cx="353566" cy="217524"/>
          </a:xfrm>
          <a:prstGeom prst="line">
            <a:avLst/>
          </a:prstGeom>
          <a:ln w="12700"/>
        </p:spPr>
        <p:style>
          <a:lnRef idx="2">
            <a:schemeClr val="dk1"/>
          </a:lnRef>
          <a:fillRef idx="0">
            <a:schemeClr val="dk1"/>
          </a:fillRef>
          <a:effectRef idx="1">
            <a:schemeClr val="dk1"/>
          </a:effectRef>
          <a:fontRef idx="minor">
            <a:schemeClr val="tx1"/>
          </a:fontRef>
        </p:style>
      </p:cxnSp>
      <p:cxnSp>
        <p:nvCxnSpPr>
          <p:cNvPr id="52" name="Straight Connector 51">
            <a:extLst>
              <a:ext uri="{FF2B5EF4-FFF2-40B4-BE49-F238E27FC236}">
                <a16:creationId xmlns:a16="http://schemas.microsoft.com/office/drawing/2014/main" id="{0628618F-9D36-13AE-3428-5FD11FB0CBDB}"/>
              </a:ext>
            </a:extLst>
          </p:cNvPr>
          <p:cNvCxnSpPr/>
          <p:nvPr/>
        </p:nvCxnSpPr>
        <p:spPr>
          <a:xfrm flipH="1">
            <a:off x="3738711" y="4486263"/>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3" name="Straight Connector 52">
            <a:extLst>
              <a:ext uri="{FF2B5EF4-FFF2-40B4-BE49-F238E27FC236}">
                <a16:creationId xmlns:a16="http://schemas.microsoft.com/office/drawing/2014/main" id="{3318FB45-DBF6-0844-6B38-35AFEFA67CC5}"/>
              </a:ext>
            </a:extLst>
          </p:cNvPr>
          <p:cNvCxnSpPr/>
          <p:nvPr/>
        </p:nvCxnSpPr>
        <p:spPr>
          <a:xfrm>
            <a:off x="3729086" y="4459942"/>
            <a:ext cx="353566" cy="217524"/>
          </a:xfrm>
          <a:prstGeom prst="line">
            <a:avLst/>
          </a:prstGeom>
          <a:ln w="12700"/>
        </p:spPr>
        <p:style>
          <a:lnRef idx="2">
            <a:schemeClr val="dk1"/>
          </a:lnRef>
          <a:fillRef idx="0">
            <a:schemeClr val="dk1"/>
          </a:fillRef>
          <a:effectRef idx="1">
            <a:schemeClr val="dk1"/>
          </a:effectRef>
          <a:fontRef idx="minor">
            <a:schemeClr val="tx1"/>
          </a:fontRef>
        </p:style>
      </p:cxnSp>
      <p:cxnSp>
        <p:nvCxnSpPr>
          <p:cNvPr id="54" name="Straight Connector 53">
            <a:extLst>
              <a:ext uri="{FF2B5EF4-FFF2-40B4-BE49-F238E27FC236}">
                <a16:creationId xmlns:a16="http://schemas.microsoft.com/office/drawing/2014/main" id="{1F6BA33F-C505-4CFC-9A18-6860B80D3AAE}"/>
              </a:ext>
            </a:extLst>
          </p:cNvPr>
          <p:cNvCxnSpPr/>
          <p:nvPr/>
        </p:nvCxnSpPr>
        <p:spPr>
          <a:xfrm flipH="1">
            <a:off x="4786262" y="4484656"/>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5" name="Straight Connector 54">
            <a:extLst>
              <a:ext uri="{FF2B5EF4-FFF2-40B4-BE49-F238E27FC236}">
                <a16:creationId xmlns:a16="http://schemas.microsoft.com/office/drawing/2014/main" id="{90C493C5-DBD7-192C-83F3-6D57DC639FE5}"/>
              </a:ext>
            </a:extLst>
          </p:cNvPr>
          <p:cNvCxnSpPr/>
          <p:nvPr/>
        </p:nvCxnSpPr>
        <p:spPr>
          <a:xfrm>
            <a:off x="4776637" y="4458335"/>
            <a:ext cx="353566" cy="217524"/>
          </a:xfrm>
          <a:prstGeom prst="line">
            <a:avLst/>
          </a:prstGeom>
          <a:ln w="12700"/>
        </p:spPr>
        <p:style>
          <a:lnRef idx="2">
            <a:schemeClr val="dk1"/>
          </a:lnRef>
          <a:fillRef idx="0">
            <a:schemeClr val="dk1"/>
          </a:fillRef>
          <a:effectRef idx="1">
            <a:schemeClr val="dk1"/>
          </a:effectRef>
          <a:fontRef idx="minor">
            <a:schemeClr val="tx1"/>
          </a:fontRef>
        </p:style>
      </p:cxnSp>
      <p:cxnSp>
        <p:nvCxnSpPr>
          <p:cNvPr id="56" name="Straight Connector 55">
            <a:extLst>
              <a:ext uri="{FF2B5EF4-FFF2-40B4-BE49-F238E27FC236}">
                <a16:creationId xmlns:a16="http://schemas.microsoft.com/office/drawing/2014/main" id="{ED71EB46-73D3-E3C3-61C6-0AA2176F6FFE}"/>
              </a:ext>
            </a:extLst>
          </p:cNvPr>
          <p:cNvCxnSpPr/>
          <p:nvPr/>
        </p:nvCxnSpPr>
        <p:spPr>
          <a:xfrm flipH="1">
            <a:off x="5814563" y="4492676"/>
            <a:ext cx="353566" cy="191203"/>
          </a:xfrm>
          <a:prstGeom prst="line">
            <a:avLst/>
          </a:prstGeom>
          <a:ln w="12700"/>
        </p:spPr>
        <p:style>
          <a:lnRef idx="2">
            <a:schemeClr val="dk1"/>
          </a:lnRef>
          <a:fillRef idx="0">
            <a:schemeClr val="dk1"/>
          </a:fillRef>
          <a:effectRef idx="1">
            <a:schemeClr val="dk1"/>
          </a:effectRef>
          <a:fontRef idx="minor">
            <a:schemeClr val="tx1"/>
          </a:fontRef>
        </p:style>
      </p:cxnSp>
      <p:cxnSp>
        <p:nvCxnSpPr>
          <p:cNvPr id="57" name="Straight Connector 56">
            <a:extLst>
              <a:ext uri="{FF2B5EF4-FFF2-40B4-BE49-F238E27FC236}">
                <a16:creationId xmlns:a16="http://schemas.microsoft.com/office/drawing/2014/main" id="{0F733B90-FA1D-B6CE-A1BE-FBF5566A5D5E}"/>
              </a:ext>
            </a:extLst>
          </p:cNvPr>
          <p:cNvCxnSpPr/>
          <p:nvPr/>
        </p:nvCxnSpPr>
        <p:spPr>
          <a:xfrm>
            <a:off x="5804938" y="4466355"/>
            <a:ext cx="353566" cy="217524"/>
          </a:xfrm>
          <a:prstGeom prst="line">
            <a:avLst/>
          </a:prstGeom>
          <a:ln w="12700"/>
        </p:spPr>
        <p:style>
          <a:lnRef idx="2">
            <a:schemeClr val="dk1"/>
          </a:lnRef>
          <a:fillRef idx="0">
            <a:schemeClr val="dk1"/>
          </a:fillRef>
          <a:effectRef idx="1">
            <a:schemeClr val="dk1"/>
          </a:effectRef>
          <a:fontRef idx="minor">
            <a:schemeClr val="tx1"/>
          </a:fontRef>
        </p:style>
      </p:cxnSp>
      <p:sp>
        <p:nvSpPr>
          <p:cNvPr id="58" name="TextBox 57">
            <a:extLst>
              <a:ext uri="{FF2B5EF4-FFF2-40B4-BE49-F238E27FC236}">
                <a16:creationId xmlns:a16="http://schemas.microsoft.com/office/drawing/2014/main" id="{BDB4BCEE-AF94-A46C-9A51-A2DD96A1B193}"/>
              </a:ext>
            </a:extLst>
          </p:cNvPr>
          <p:cNvSpPr txBox="1"/>
          <p:nvPr/>
        </p:nvSpPr>
        <p:spPr>
          <a:xfrm>
            <a:off x="3246204" y="3937627"/>
            <a:ext cx="1135771" cy="461665"/>
          </a:xfrm>
          <a:prstGeom prst="rect">
            <a:avLst/>
          </a:prstGeom>
          <a:noFill/>
        </p:spPr>
        <p:txBody>
          <a:bodyPr wrap="square" rtlCol="0">
            <a:spAutoFit/>
          </a:bodyPr>
          <a:lstStyle/>
          <a:p>
            <a:pPr algn="ctr"/>
            <a:r>
              <a:rPr lang="en-US" sz="1200" dirty="0">
                <a:solidFill>
                  <a:schemeClr val="tx1"/>
                </a:solidFill>
              </a:rPr>
              <a:t>w/ updated NPCA params</a:t>
            </a:r>
          </a:p>
        </p:txBody>
      </p:sp>
      <p:sp>
        <p:nvSpPr>
          <p:cNvPr id="59" name="TextBox 58">
            <a:extLst>
              <a:ext uri="{FF2B5EF4-FFF2-40B4-BE49-F238E27FC236}">
                <a16:creationId xmlns:a16="http://schemas.microsoft.com/office/drawing/2014/main" id="{4282B6F4-22BB-C32F-0A63-8384101E3878}"/>
              </a:ext>
            </a:extLst>
          </p:cNvPr>
          <p:cNvSpPr txBox="1"/>
          <p:nvPr/>
        </p:nvSpPr>
        <p:spPr>
          <a:xfrm>
            <a:off x="4402114" y="3956738"/>
            <a:ext cx="1135771" cy="461665"/>
          </a:xfrm>
          <a:prstGeom prst="rect">
            <a:avLst/>
          </a:prstGeom>
          <a:noFill/>
        </p:spPr>
        <p:txBody>
          <a:bodyPr wrap="square" rtlCol="0">
            <a:spAutoFit/>
          </a:bodyPr>
          <a:lstStyle/>
          <a:p>
            <a:pPr algn="ctr"/>
            <a:r>
              <a:rPr lang="en-US" sz="1200" dirty="0">
                <a:solidFill>
                  <a:schemeClr val="tx1"/>
                </a:solidFill>
              </a:rPr>
              <a:t>w/ updated NPCA params</a:t>
            </a:r>
          </a:p>
        </p:txBody>
      </p:sp>
      <p:sp>
        <p:nvSpPr>
          <p:cNvPr id="60" name="TextBox 59">
            <a:extLst>
              <a:ext uri="{FF2B5EF4-FFF2-40B4-BE49-F238E27FC236}">
                <a16:creationId xmlns:a16="http://schemas.microsoft.com/office/drawing/2014/main" id="{6D2698FD-0B76-5097-F6F2-519C1117882B}"/>
              </a:ext>
            </a:extLst>
          </p:cNvPr>
          <p:cNvSpPr txBox="1"/>
          <p:nvPr/>
        </p:nvSpPr>
        <p:spPr>
          <a:xfrm>
            <a:off x="5553011" y="3954294"/>
            <a:ext cx="1178329" cy="461665"/>
          </a:xfrm>
          <a:prstGeom prst="rect">
            <a:avLst/>
          </a:prstGeom>
          <a:noFill/>
        </p:spPr>
        <p:txBody>
          <a:bodyPr wrap="square" rtlCol="0">
            <a:spAutoFit/>
          </a:bodyPr>
          <a:lstStyle/>
          <a:p>
            <a:pPr algn="ctr"/>
            <a:r>
              <a:rPr lang="en-US" sz="1200" dirty="0">
                <a:solidFill>
                  <a:schemeClr val="tx1"/>
                </a:solidFill>
              </a:rPr>
              <a:t>w/ updated NPCA params</a:t>
            </a:r>
          </a:p>
        </p:txBody>
      </p:sp>
      <p:sp>
        <p:nvSpPr>
          <p:cNvPr id="3" name="Oval 2">
            <a:extLst>
              <a:ext uri="{FF2B5EF4-FFF2-40B4-BE49-F238E27FC236}">
                <a16:creationId xmlns:a16="http://schemas.microsoft.com/office/drawing/2014/main" id="{178AB089-7FCC-669F-4042-5B8E5319CBC9}"/>
              </a:ext>
            </a:extLst>
          </p:cNvPr>
          <p:cNvSpPr/>
          <p:nvPr/>
        </p:nvSpPr>
        <p:spPr bwMode="auto">
          <a:xfrm>
            <a:off x="4334512" y="3581400"/>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Oval 31">
            <a:extLst>
              <a:ext uri="{FF2B5EF4-FFF2-40B4-BE49-F238E27FC236}">
                <a16:creationId xmlns:a16="http://schemas.microsoft.com/office/drawing/2014/main" id="{FC42F63C-24AB-40A6-CBFE-71E13B3D31AB}"/>
              </a:ext>
            </a:extLst>
          </p:cNvPr>
          <p:cNvSpPr/>
          <p:nvPr/>
        </p:nvSpPr>
        <p:spPr bwMode="auto">
          <a:xfrm>
            <a:off x="4486912" y="3581400"/>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Oval 32">
            <a:extLst>
              <a:ext uri="{FF2B5EF4-FFF2-40B4-BE49-F238E27FC236}">
                <a16:creationId xmlns:a16="http://schemas.microsoft.com/office/drawing/2014/main" id="{E0DDF1C5-55E8-4716-AEBC-A6820A3EB61A}"/>
              </a:ext>
            </a:extLst>
          </p:cNvPr>
          <p:cNvSpPr/>
          <p:nvPr/>
        </p:nvSpPr>
        <p:spPr bwMode="auto">
          <a:xfrm>
            <a:off x="4639312" y="3581400"/>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85313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F110-74F3-22A7-F3D2-919644D75262}"/>
              </a:ext>
            </a:extLst>
          </p:cNvPr>
          <p:cNvSpPr>
            <a:spLocks noGrp="1"/>
          </p:cNvSpPr>
          <p:nvPr>
            <p:ph type="title"/>
          </p:nvPr>
        </p:nvSpPr>
        <p:spPr/>
        <p:txBody>
          <a:bodyPr/>
          <a:lstStyle/>
          <a:p>
            <a:r>
              <a:rPr lang="en-US" dirty="0"/>
              <a:t>Proposal: UHR mode specific change count</a:t>
            </a:r>
          </a:p>
        </p:txBody>
      </p:sp>
      <p:sp>
        <p:nvSpPr>
          <p:cNvPr id="3" name="Content Placeholder 2">
            <a:extLst>
              <a:ext uri="{FF2B5EF4-FFF2-40B4-BE49-F238E27FC236}">
                <a16:creationId xmlns:a16="http://schemas.microsoft.com/office/drawing/2014/main" id="{C8234CF2-E6BD-6C71-A8AB-546E85A4CEE9}"/>
              </a:ext>
            </a:extLst>
          </p:cNvPr>
          <p:cNvSpPr>
            <a:spLocks noGrp="1"/>
          </p:cNvSpPr>
          <p:nvPr>
            <p:ph idx="1"/>
          </p:nvPr>
        </p:nvSpPr>
        <p:spPr>
          <a:xfrm>
            <a:off x="914401" y="1830390"/>
            <a:ext cx="10361084" cy="4021645"/>
          </a:xfrm>
        </p:spPr>
        <p:txBody>
          <a:bodyPr>
            <a:noAutofit/>
          </a:bodyPr>
          <a:lstStyle/>
          <a:p>
            <a:pPr>
              <a:buFont typeface="Arial" panose="020B0604020202020204" pitchFamily="34" charset="0"/>
              <a:buChar char="•"/>
            </a:pPr>
            <a:r>
              <a:rPr lang="en-US" sz="1800" dirty="0"/>
              <a:t>To prevent non-AP STA's unnecessary UHR mode parameters update, we propose to define the UHR mode specific change count.</a:t>
            </a:r>
          </a:p>
          <a:p>
            <a:pPr lvl="1">
              <a:buFont typeface="Arial" panose="020B0604020202020204" pitchFamily="34" charset="0"/>
              <a:buChar char="•"/>
            </a:pPr>
            <a:r>
              <a:rPr lang="en-US" sz="1600" dirty="0"/>
              <a:t>UHR mode specific change count can be defined for DPS, NPCA, DBE, DUO and P-EDCA. </a:t>
            </a:r>
          </a:p>
          <a:p>
            <a:pPr lvl="2">
              <a:buFont typeface="Arial" panose="020B0604020202020204" pitchFamily="34" charset="0"/>
              <a:buChar char="•"/>
            </a:pPr>
            <a:r>
              <a:rPr lang="en-US" sz="1400" dirty="0"/>
              <a:t>AP can change/update their related operation parameters using enhanced critical update procedure. </a:t>
            </a:r>
          </a:p>
          <a:p>
            <a:pPr lvl="1">
              <a:buFont typeface="Arial" panose="020B0604020202020204" pitchFamily="34" charset="0"/>
              <a:buChar char="•"/>
            </a:pPr>
            <a:r>
              <a:rPr lang="en-US" sz="1600" dirty="0"/>
              <a:t>If there is any change on parameters for one of these UHR modes, </a:t>
            </a:r>
          </a:p>
          <a:p>
            <a:pPr lvl="2">
              <a:buFont typeface="Arial" panose="020B0604020202020204" pitchFamily="34" charset="0"/>
              <a:buChar char="•"/>
            </a:pPr>
            <a:r>
              <a:rPr lang="en-US" sz="1400" dirty="0"/>
              <a:t>the corresponding UHR mode change count is incremented by 1.</a:t>
            </a:r>
          </a:p>
          <a:p>
            <a:pPr lvl="2">
              <a:buFont typeface="Arial" panose="020B0604020202020204" pitchFamily="34" charset="0"/>
              <a:buChar char="•"/>
            </a:pPr>
            <a:r>
              <a:rPr lang="en-US" sz="1400" dirty="0"/>
              <a:t>the updated UHR mode parameters can be included in Beacons or broadcast Probe Response frames for the predetermined several TBTT intervals through advance notification procedure, and</a:t>
            </a:r>
          </a:p>
          <a:p>
            <a:pPr lvl="2">
              <a:buFont typeface="Arial" panose="020B0604020202020204" pitchFamily="34" charset="0"/>
              <a:buChar char="•"/>
            </a:pPr>
            <a:r>
              <a:rPr lang="en-US" sz="1400" dirty="0"/>
              <a:t>the updated UHR mode parameters can be transmitted in an individually addressed response management frame (e.g., Probe Response frame, (Re-)Association Response frame, etc.).</a:t>
            </a:r>
          </a:p>
          <a:p>
            <a:pPr lvl="1">
              <a:buFont typeface="Arial" panose="020B0604020202020204" pitchFamily="34" charset="0"/>
              <a:buChar char="•"/>
            </a:pPr>
            <a:r>
              <a:rPr lang="en-US" sz="1600" dirty="0"/>
              <a:t>The UHR mode specific change count can be included in the Basic Multi-Link element and in the RNR element.</a:t>
            </a:r>
          </a:p>
          <a:p>
            <a:pPr lvl="1">
              <a:buFont typeface="Arial" panose="020B0604020202020204" pitchFamily="34" charset="0"/>
              <a:buChar char="•"/>
            </a:pPr>
            <a:r>
              <a:rPr lang="en-US" sz="1600" dirty="0"/>
              <a:t>The Enhanced BSS Parameters Change Count field indicates any change on the UHR mode parameter/status. </a:t>
            </a:r>
          </a:p>
          <a:p>
            <a:pPr lvl="1">
              <a:buFont typeface="Arial" panose="020B0604020202020204" pitchFamily="34" charset="0"/>
              <a:buChar char="•"/>
            </a:pPr>
            <a:r>
              <a:rPr lang="en-US" sz="1600" dirty="0"/>
              <a:t>The change count for each UHR mode indicates any update on parameters for each UHR mode. </a:t>
            </a:r>
          </a:p>
          <a:p>
            <a:pPr lvl="1">
              <a:buFont typeface="Arial" panose="020B0604020202020204" pitchFamily="34" charset="0"/>
              <a:buChar char="•"/>
            </a:pPr>
            <a:r>
              <a:rPr lang="en-US" sz="1600" dirty="0"/>
              <a:t>If the stored value of the UHR mode specific change count is different from the value indicated in the received Beacon frame, the non-AP STA that supports the UHR mode shall retrieve the updated UHR mode parameters from the AP.</a:t>
            </a:r>
          </a:p>
        </p:txBody>
      </p:sp>
      <p:sp>
        <p:nvSpPr>
          <p:cNvPr id="4" name="Slide Number Placeholder 3">
            <a:extLst>
              <a:ext uri="{FF2B5EF4-FFF2-40B4-BE49-F238E27FC236}">
                <a16:creationId xmlns:a16="http://schemas.microsoft.com/office/drawing/2014/main" id="{554D7305-76DC-0F0D-A3F0-7A65BFFDAE4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6DEFECF-8A77-75CD-01D5-0C15BB8B544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348BEDEC-8694-A6DB-3879-46D4F3ABFBE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925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76880-9330-290A-6B9A-E91DB871CE97}"/>
              </a:ext>
            </a:extLst>
          </p:cNvPr>
          <p:cNvSpPr>
            <a:spLocks noGrp="1"/>
          </p:cNvSpPr>
          <p:nvPr>
            <p:ph type="title"/>
          </p:nvPr>
        </p:nvSpPr>
        <p:spPr/>
        <p:txBody>
          <a:bodyPr/>
          <a:lstStyle/>
          <a:p>
            <a:r>
              <a:rPr lang="en-US" dirty="0"/>
              <a:t>Option 1: UHR Mode Specific Change Count field format (variable length)</a:t>
            </a:r>
          </a:p>
        </p:txBody>
      </p:sp>
      <p:sp>
        <p:nvSpPr>
          <p:cNvPr id="4" name="Slide Number Placeholder 3">
            <a:extLst>
              <a:ext uri="{FF2B5EF4-FFF2-40B4-BE49-F238E27FC236}">
                <a16:creationId xmlns:a16="http://schemas.microsoft.com/office/drawing/2014/main" id="{265D223E-E7BD-053C-9663-6DFED106931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38FF096-57C1-0758-F84B-015868A76EEE}"/>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B77178FD-6AA7-AFF8-21EE-344AA557B0D0}"/>
              </a:ext>
            </a:extLst>
          </p:cNvPr>
          <p:cNvSpPr>
            <a:spLocks noGrp="1"/>
          </p:cNvSpPr>
          <p:nvPr>
            <p:ph type="dt" idx="15"/>
          </p:nvPr>
        </p:nvSpPr>
        <p:spPr/>
        <p:txBody>
          <a:bodyPr/>
          <a:lstStyle/>
          <a:p>
            <a:r>
              <a:rPr lang="en-US" dirty="0"/>
              <a:t>September 2025</a:t>
            </a:r>
            <a:endParaRPr lang="en-GB" dirty="0"/>
          </a:p>
        </p:txBody>
      </p:sp>
      <p:sp>
        <p:nvSpPr>
          <p:cNvPr id="7" name="Content Placeholder 2">
            <a:extLst>
              <a:ext uri="{FF2B5EF4-FFF2-40B4-BE49-F238E27FC236}">
                <a16:creationId xmlns:a16="http://schemas.microsoft.com/office/drawing/2014/main" id="{A0445274-5962-436C-0F59-11A62B73A6DF}"/>
              </a:ext>
            </a:extLst>
          </p:cNvPr>
          <p:cNvSpPr>
            <a:spLocks noGrp="1"/>
          </p:cNvSpPr>
          <p:nvPr>
            <p:ph idx="1"/>
          </p:nvPr>
        </p:nvSpPr>
        <p:spPr>
          <a:xfrm>
            <a:off x="914400" y="1981201"/>
            <a:ext cx="10361084" cy="4113213"/>
          </a:xfrm>
        </p:spPr>
        <p:txBody>
          <a:bodyPr>
            <a:normAutofit lnSpcReduction="10000"/>
          </a:bodyPr>
          <a:lstStyle/>
          <a:p>
            <a:pPr>
              <a:buFont typeface="Arial" panose="020B0604020202020204" pitchFamily="34" charset="0"/>
              <a:buChar char="•"/>
            </a:pPr>
            <a:r>
              <a:rPr lang="en-US" sz="1800" dirty="0"/>
              <a:t>UHR Mode Specific Change Count field consists of the UHR Mode Change Count Present Bitmap field and zero or more the corresponding UHR mode Change Count field which is indicated as being present.</a:t>
            </a:r>
          </a:p>
          <a:p>
            <a:pPr>
              <a:buFont typeface="Arial" panose="020B0604020202020204" pitchFamily="34" charset="0"/>
              <a:buChar char="•"/>
            </a:pPr>
            <a:r>
              <a:rPr lang="en-US" sz="1800" dirty="0"/>
              <a:t>Each UHR mode change count field can be present only when the corresponding UHR mode is enabled.</a:t>
            </a:r>
          </a:p>
        </p:txBody>
      </p:sp>
      <p:graphicFrame>
        <p:nvGraphicFramePr>
          <p:cNvPr id="12" name="Table 11">
            <a:extLst>
              <a:ext uri="{FF2B5EF4-FFF2-40B4-BE49-F238E27FC236}">
                <a16:creationId xmlns:a16="http://schemas.microsoft.com/office/drawing/2014/main" id="{E4866193-A052-2A7A-DC49-FC1368160D59}"/>
              </a:ext>
            </a:extLst>
          </p:cNvPr>
          <p:cNvGraphicFramePr>
            <a:graphicFrameLocks noGrp="1"/>
          </p:cNvGraphicFramePr>
          <p:nvPr>
            <p:extLst>
              <p:ext uri="{D42A27DB-BD31-4B8C-83A1-F6EECF244321}">
                <p14:modId xmlns:p14="http://schemas.microsoft.com/office/powerpoint/2010/main" val="3203178674"/>
              </p:ext>
            </p:extLst>
          </p:nvPr>
        </p:nvGraphicFramePr>
        <p:xfrm>
          <a:off x="3011053" y="4420793"/>
          <a:ext cx="7580748" cy="426720"/>
        </p:xfrm>
        <a:graphic>
          <a:graphicData uri="http://schemas.openxmlformats.org/drawingml/2006/table">
            <a:tbl>
              <a:tblPr firstRow="1" bandRow="1">
                <a:tableStyleId>{5C22544A-7EE6-4342-B048-85BDC9FD1C3A}</a:tableStyleId>
              </a:tblPr>
              <a:tblGrid>
                <a:gridCol w="1082964">
                  <a:extLst>
                    <a:ext uri="{9D8B030D-6E8A-4147-A177-3AD203B41FA5}">
                      <a16:colId xmlns:a16="http://schemas.microsoft.com/office/drawing/2014/main" val="929896807"/>
                    </a:ext>
                  </a:extLst>
                </a:gridCol>
                <a:gridCol w="1082964">
                  <a:extLst>
                    <a:ext uri="{9D8B030D-6E8A-4147-A177-3AD203B41FA5}">
                      <a16:colId xmlns:a16="http://schemas.microsoft.com/office/drawing/2014/main" val="197358321"/>
                    </a:ext>
                  </a:extLst>
                </a:gridCol>
                <a:gridCol w="1082964">
                  <a:extLst>
                    <a:ext uri="{9D8B030D-6E8A-4147-A177-3AD203B41FA5}">
                      <a16:colId xmlns:a16="http://schemas.microsoft.com/office/drawing/2014/main" val="3989230871"/>
                    </a:ext>
                  </a:extLst>
                </a:gridCol>
                <a:gridCol w="1082964">
                  <a:extLst>
                    <a:ext uri="{9D8B030D-6E8A-4147-A177-3AD203B41FA5}">
                      <a16:colId xmlns:a16="http://schemas.microsoft.com/office/drawing/2014/main" val="1279562275"/>
                    </a:ext>
                  </a:extLst>
                </a:gridCol>
                <a:gridCol w="1082964">
                  <a:extLst>
                    <a:ext uri="{9D8B030D-6E8A-4147-A177-3AD203B41FA5}">
                      <a16:colId xmlns:a16="http://schemas.microsoft.com/office/drawing/2014/main" val="937381017"/>
                    </a:ext>
                  </a:extLst>
                </a:gridCol>
                <a:gridCol w="1082964">
                  <a:extLst>
                    <a:ext uri="{9D8B030D-6E8A-4147-A177-3AD203B41FA5}">
                      <a16:colId xmlns:a16="http://schemas.microsoft.com/office/drawing/2014/main" val="2578183452"/>
                    </a:ext>
                  </a:extLst>
                </a:gridCol>
                <a:gridCol w="1082964">
                  <a:extLst>
                    <a:ext uri="{9D8B030D-6E8A-4147-A177-3AD203B41FA5}">
                      <a16:colId xmlns:a16="http://schemas.microsoft.com/office/drawing/2014/main" val="157374872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UHR Mode CC Present Bitmap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DPS 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NPCA 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DBE 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DUO 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P-EDCA 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646348"/>
                  </a:ext>
                </a:extLst>
              </a:tr>
            </a:tbl>
          </a:graphicData>
        </a:graphic>
      </p:graphicFrame>
      <p:sp>
        <p:nvSpPr>
          <p:cNvPr id="14" name="TextBox 13">
            <a:extLst>
              <a:ext uri="{FF2B5EF4-FFF2-40B4-BE49-F238E27FC236}">
                <a16:creationId xmlns:a16="http://schemas.microsoft.com/office/drawing/2014/main" id="{B2E26C58-8AD8-2815-A8AB-3A24FA779F18}"/>
              </a:ext>
            </a:extLst>
          </p:cNvPr>
          <p:cNvSpPr txBox="1"/>
          <p:nvPr/>
        </p:nvSpPr>
        <p:spPr>
          <a:xfrm>
            <a:off x="2496955" y="4888782"/>
            <a:ext cx="7942449" cy="261610"/>
          </a:xfrm>
          <a:prstGeom prst="rect">
            <a:avLst/>
          </a:prstGeom>
          <a:noFill/>
        </p:spPr>
        <p:txBody>
          <a:bodyPr wrap="square">
            <a:spAutoFit/>
          </a:bodyPr>
          <a:lstStyle/>
          <a:p>
            <a:pPr>
              <a:buNone/>
            </a:pPr>
            <a:r>
              <a:rPr lang="en-US" sz="1100" dirty="0">
                <a:solidFill>
                  <a:schemeClr val="tx1"/>
                </a:solidFill>
                <a:effectLst/>
                <a:latin typeface="Helvetica" pitchFamily="2" charset="0"/>
              </a:rPr>
              <a:t>Bits:                 8                      0 or 4                   0 or 4                   0 or 4                  0 or 4                   0 or 4                     0 or 4</a:t>
            </a:r>
          </a:p>
        </p:txBody>
      </p:sp>
      <p:graphicFrame>
        <p:nvGraphicFramePr>
          <p:cNvPr id="15" name="Table 14">
            <a:extLst>
              <a:ext uri="{FF2B5EF4-FFF2-40B4-BE49-F238E27FC236}">
                <a16:creationId xmlns:a16="http://schemas.microsoft.com/office/drawing/2014/main" id="{2DC4DE17-2B69-3D2F-AECF-5705DD9D355E}"/>
              </a:ext>
            </a:extLst>
          </p:cNvPr>
          <p:cNvGraphicFramePr>
            <a:graphicFrameLocks noGrp="1"/>
          </p:cNvGraphicFramePr>
          <p:nvPr>
            <p:extLst>
              <p:ext uri="{D42A27DB-BD31-4B8C-83A1-F6EECF244321}">
                <p14:modId xmlns:p14="http://schemas.microsoft.com/office/powerpoint/2010/main" val="1804622260"/>
              </p:ext>
            </p:extLst>
          </p:nvPr>
        </p:nvGraphicFramePr>
        <p:xfrm>
          <a:off x="5688254" y="3352800"/>
          <a:ext cx="1522817" cy="519562"/>
        </p:xfrm>
        <a:graphic>
          <a:graphicData uri="http://schemas.openxmlformats.org/drawingml/2006/table">
            <a:tbl>
              <a:tblPr firstRow="1" bandRow="1">
                <a:tableStyleId>{5C22544A-7EE6-4342-B048-85BDC9FD1C3A}</a:tableStyleId>
              </a:tblPr>
              <a:tblGrid>
                <a:gridCol w="1522817">
                  <a:extLst>
                    <a:ext uri="{9D8B030D-6E8A-4147-A177-3AD203B41FA5}">
                      <a16:colId xmlns:a16="http://schemas.microsoft.com/office/drawing/2014/main" val="1574337988"/>
                    </a:ext>
                  </a:extLst>
                </a:gridCol>
              </a:tblGrid>
              <a:tr h="519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UHR Mode Specific Change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2665211"/>
                  </a:ext>
                </a:extLst>
              </a:tr>
            </a:tbl>
          </a:graphicData>
        </a:graphic>
      </p:graphicFrame>
      <p:sp>
        <p:nvSpPr>
          <p:cNvPr id="16" name="TextBox 15">
            <a:extLst>
              <a:ext uri="{FF2B5EF4-FFF2-40B4-BE49-F238E27FC236}">
                <a16:creationId xmlns:a16="http://schemas.microsoft.com/office/drawing/2014/main" id="{B274B307-126D-12B8-6A87-092DF80FA31E}"/>
              </a:ext>
            </a:extLst>
          </p:cNvPr>
          <p:cNvSpPr txBox="1"/>
          <p:nvPr/>
        </p:nvSpPr>
        <p:spPr>
          <a:xfrm>
            <a:off x="5257800" y="3895690"/>
            <a:ext cx="1986799" cy="246221"/>
          </a:xfrm>
          <a:prstGeom prst="rect">
            <a:avLst/>
          </a:prstGeom>
          <a:noFill/>
        </p:spPr>
        <p:txBody>
          <a:bodyPr wrap="square">
            <a:spAutoFit/>
          </a:bodyPr>
          <a:lstStyle/>
          <a:p>
            <a:pPr>
              <a:buNone/>
            </a:pPr>
            <a:r>
              <a:rPr lang="en-US" altLang="ko-KR" sz="1000" dirty="0">
                <a:solidFill>
                  <a:schemeClr val="tx1"/>
                </a:solidFill>
                <a:effectLst/>
                <a:latin typeface="Helvetica" pitchFamily="2" charset="0"/>
              </a:rPr>
              <a:t>Octets:         0,</a:t>
            </a:r>
            <a:r>
              <a:rPr lang="ko-KR" altLang="en-US" sz="1000" dirty="0">
                <a:solidFill>
                  <a:schemeClr val="tx1"/>
                </a:solidFill>
                <a:effectLst/>
                <a:latin typeface="Helvetica" pitchFamily="2" charset="0"/>
              </a:rPr>
              <a:t> </a:t>
            </a:r>
            <a:r>
              <a:rPr lang="en-US" altLang="ko-KR" sz="1000" dirty="0">
                <a:solidFill>
                  <a:schemeClr val="tx1"/>
                </a:solidFill>
                <a:effectLst/>
                <a:latin typeface="Helvetica" pitchFamily="2" charset="0"/>
              </a:rPr>
              <a:t>1,</a:t>
            </a:r>
            <a:r>
              <a:rPr lang="ko-KR" altLang="en-US" sz="1000" dirty="0">
                <a:solidFill>
                  <a:schemeClr val="tx1"/>
                </a:solidFill>
                <a:effectLst/>
                <a:latin typeface="Helvetica" pitchFamily="2" charset="0"/>
              </a:rPr>
              <a:t> </a:t>
            </a:r>
            <a:r>
              <a:rPr lang="en-US" altLang="ko-KR" sz="1000" dirty="0">
                <a:solidFill>
                  <a:schemeClr val="tx1"/>
                </a:solidFill>
                <a:effectLst/>
                <a:latin typeface="Helvetica" pitchFamily="2" charset="0"/>
              </a:rPr>
              <a:t>2,</a:t>
            </a:r>
            <a:r>
              <a:rPr lang="ko-KR" altLang="en-US" sz="1000" dirty="0">
                <a:solidFill>
                  <a:schemeClr val="tx1"/>
                </a:solidFill>
                <a:effectLst/>
                <a:latin typeface="Helvetica" pitchFamily="2" charset="0"/>
              </a:rPr>
              <a:t> </a:t>
            </a:r>
            <a:r>
              <a:rPr lang="en-US" altLang="ko-KR" sz="1000" dirty="0">
                <a:solidFill>
                  <a:schemeClr val="tx1"/>
                </a:solidFill>
                <a:effectLst/>
                <a:latin typeface="Helvetica" pitchFamily="2" charset="0"/>
              </a:rPr>
              <a:t>3</a:t>
            </a:r>
            <a:r>
              <a:rPr lang="ko-KR" altLang="en-US" sz="1000" dirty="0">
                <a:solidFill>
                  <a:schemeClr val="tx1"/>
                </a:solidFill>
                <a:effectLst/>
                <a:latin typeface="Helvetica" pitchFamily="2" charset="0"/>
              </a:rPr>
              <a:t> </a:t>
            </a:r>
            <a:r>
              <a:rPr lang="en-US" altLang="ko-KR" sz="1000" dirty="0">
                <a:solidFill>
                  <a:schemeClr val="tx1"/>
                </a:solidFill>
                <a:effectLst/>
                <a:latin typeface="Helvetica" pitchFamily="2" charset="0"/>
              </a:rPr>
              <a:t>or 4</a:t>
            </a:r>
            <a:endParaRPr lang="en-US" sz="1000" dirty="0">
              <a:solidFill>
                <a:schemeClr val="tx1"/>
              </a:solidFill>
              <a:effectLst/>
              <a:latin typeface="Helvetica" pitchFamily="2" charset="0"/>
            </a:endParaRPr>
          </a:p>
        </p:txBody>
      </p:sp>
      <p:cxnSp>
        <p:nvCxnSpPr>
          <p:cNvPr id="17" name="Straight Connector 16">
            <a:extLst>
              <a:ext uri="{FF2B5EF4-FFF2-40B4-BE49-F238E27FC236}">
                <a16:creationId xmlns:a16="http://schemas.microsoft.com/office/drawing/2014/main" id="{631B7F41-9DFE-91CF-03DB-7CE58BF814B9}"/>
              </a:ext>
            </a:extLst>
          </p:cNvPr>
          <p:cNvCxnSpPr>
            <a:cxnSpLocks/>
          </p:cNvCxnSpPr>
          <p:nvPr/>
        </p:nvCxnSpPr>
        <p:spPr>
          <a:xfrm flipH="1">
            <a:off x="3011051" y="3872362"/>
            <a:ext cx="2677203" cy="504399"/>
          </a:xfrm>
          <a:prstGeom prst="line">
            <a:avLst/>
          </a:prstGeom>
          <a:ln w="12700">
            <a:prstDash val="dash"/>
          </a:ln>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39A0B1C4-8E08-F8D5-4143-208462D477F0}"/>
              </a:ext>
            </a:extLst>
          </p:cNvPr>
          <p:cNvCxnSpPr>
            <a:cxnSpLocks/>
          </p:cNvCxnSpPr>
          <p:nvPr/>
        </p:nvCxnSpPr>
        <p:spPr>
          <a:xfrm>
            <a:off x="7211071" y="3872362"/>
            <a:ext cx="3152129" cy="491629"/>
          </a:xfrm>
          <a:prstGeom prst="line">
            <a:avLst/>
          </a:prstGeom>
          <a:ln w="12700">
            <a:prstDash val="dash"/>
          </a:ln>
        </p:spPr>
        <p:style>
          <a:lnRef idx="2">
            <a:schemeClr val="dk1"/>
          </a:lnRef>
          <a:fillRef idx="0">
            <a:schemeClr val="dk1"/>
          </a:fillRef>
          <a:effectRef idx="1">
            <a:schemeClr val="dk1"/>
          </a:effectRef>
          <a:fontRef idx="minor">
            <a:schemeClr val="tx1"/>
          </a:fontRef>
        </p:style>
      </p:cxnSp>
      <p:graphicFrame>
        <p:nvGraphicFramePr>
          <p:cNvPr id="19" name="Table 18">
            <a:extLst>
              <a:ext uri="{FF2B5EF4-FFF2-40B4-BE49-F238E27FC236}">
                <a16:creationId xmlns:a16="http://schemas.microsoft.com/office/drawing/2014/main" id="{740493F7-F5EE-ECA4-EC13-C6F677F4864B}"/>
              </a:ext>
            </a:extLst>
          </p:cNvPr>
          <p:cNvGraphicFramePr>
            <a:graphicFrameLocks noGrp="1"/>
          </p:cNvGraphicFramePr>
          <p:nvPr>
            <p:extLst>
              <p:ext uri="{D42A27DB-BD31-4B8C-83A1-F6EECF244321}">
                <p14:modId xmlns:p14="http://schemas.microsoft.com/office/powerpoint/2010/main" val="3978974171"/>
              </p:ext>
            </p:extLst>
          </p:nvPr>
        </p:nvGraphicFramePr>
        <p:xfrm>
          <a:off x="1259742" y="5420334"/>
          <a:ext cx="5720508" cy="426720"/>
        </p:xfrm>
        <a:graphic>
          <a:graphicData uri="http://schemas.openxmlformats.org/drawingml/2006/table">
            <a:tbl>
              <a:tblPr firstRow="1" bandRow="1">
                <a:tableStyleId>{5C22544A-7EE6-4342-B048-85BDC9FD1C3A}</a:tableStyleId>
              </a:tblPr>
              <a:tblGrid>
                <a:gridCol w="953418">
                  <a:extLst>
                    <a:ext uri="{9D8B030D-6E8A-4147-A177-3AD203B41FA5}">
                      <a16:colId xmlns:a16="http://schemas.microsoft.com/office/drawing/2014/main" val="197358321"/>
                    </a:ext>
                  </a:extLst>
                </a:gridCol>
                <a:gridCol w="953418">
                  <a:extLst>
                    <a:ext uri="{9D8B030D-6E8A-4147-A177-3AD203B41FA5}">
                      <a16:colId xmlns:a16="http://schemas.microsoft.com/office/drawing/2014/main" val="3989230871"/>
                    </a:ext>
                  </a:extLst>
                </a:gridCol>
                <a:gridCol w="953418">
                  <a:extLst>
                    <a:ext uri="{9D8B030D-6E8A-4147-A177-3AD203B41FA5}">
                      <a16:colId xmlns:a16="http://schemas.microsoft.com/office/drawing/2014/main" val="1279562275"/>
                    </a:ext>
                  </a:extLst>
                </a:gridCol>
                <a:gridCol w="953418">
                  <a:extLst>
                    <a:ext uri="{9D8B030D-6E8A-4147-A177-3AD203B41FA5}">
                      <a16:colId xmlns:a16="http://schemas.microsoft.com/office/drawing/2014/main" val="937381017"/>
                    </a:ext>
                  </a:extLst>
                </a:gridCol>
                <a:gridCol w="953418">
                  <a:extLst>
                    <a:ext uri="{9D8B030D-6E8A-4147-A177-3AD203B41FA5}">
                      <a16:colId xmlns:a16="http://schemas.microsoft.com/office/drawing/2014/main" val="2578183452"/>
                    </a:ext>
                  </a:extLst>
                </a:gridCol>
                <a:gridCol w="953418">
                  <a:extLst>
                    <a:ext uri="{9D8B030D-6E8A-4147-A177-3AD203B41FA5}">
                      <a16:colId xmlns:a16="http://schemas.microsoft.com/office/drawing/2014/main" val="157374872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DPS CC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NPCA CC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DBE CC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DUO CC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P-EDCA CC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kern="1200" dirty="0">
                          <a:solidFill>
                            <a:schemeClr val="tx1"/>
                          </a:solidFill>
                          <a:effectLst/>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646348"/>
                  </a:ext>
                </a:extLst>
              </a:tr>
            </a:tbl>
          </a:graphicData>
        </a:graphic>
      </p:graphicFrame>
      <p:cxnSp>
        <p:nvCxnSpPr>
          <p:cNvPr id="20" name="Straight Connector 19">
            <a:extLst>
              <a:ext uri="{FF2B5EF4-FFF2-40B4-BE49-F238E27FC236}">
                <a16:creationId xmlns:a16="http://schemas.microsoft.com/office/drawing/2014/main" id="{2DD8A533-F9B0-3F47-9EDC-60C5BD4E9F8F}"/>
              </a:ext>
            </a:extLst>
          </p:cNvPr>
          <p:cNvCxnSpPr>
            <a:cxnSpLocks/>
          </p:cNvCxnSpPr>
          <p:nvPr/>
        </p:nvCxnSpPr>
        <p:spPr>
          <a:xfrm flipH="1">
            <a:off x="1259742" y="4888782"/>
            <a:ext cx="1751309" cy="531552"/>
          </a:xfrm>
          <a:prstGeom prst="line">
            <a:avLst/>
          </a:prstGeom>
          <a:ln w="12700">
            <a:prstDash val="dash"/>
          </a:ln>
        </p:spPr>
        <p:style>
          <a:lnRef idx="2">
            <a:schemeClr val="dk1"/>
          </a:lnRef>
          <a:fillRef idx="0">
            <a:schemeClr val="dk1"/>
          </a:fillRef>
          <a:effectRef idx="1">
            <a:schemeClr val="dk1"/>
          </a:effectRef>
          <a:fontRef idx="minor">
            <a:schemeClr val="tx1"/>
          </a:fontRef>
        </p:style>
      </p:cxnSp>
      <p:cxnSp>
        <p:nvCxnSpPr>
          <p:cNvPr id="30" name="Straight Connector 29">
            <a:extLst>
              <a:ext uri="{FF2B5EF4-FFF2-40B4-BE49-F238E27FC236}">
                <a16:creationId xmlns:a16="http://schemas.microsoft.com/office/drawing/2014/main" id="{EED83C52-EB4A-CF51-1640-67A755140736}"/>
              </a:ext>
            </a:extLst>
          </p:cNvPr>
          <p:cNvCxnSpPr>
            <a:cxnSpLocks/>
          </p:cNvCxnSpPr>
          <p:nvPr/>
        </p:nvCxnSpPr>
        <p:spPr>
          <a:xfrm>
            <a:off x="4114800" y="4847513"/>
            <a:ext cx="2865450" cy="572821"/>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31" name="TextBox 30">
            <a:extLst>
              <a:ext uri="{FF2B5EF4-FFF2-40B4-BE49-F238E27FC236}">
                <a16:creationId xmlns:a16="http://schemas.microsoft.com/office/drawing/2014/main" id="{25C17CC7-2874-3E9B-1434-1468F27EE2DE}"/>
              </a:ext>
            </a:extLst>
          </p:cNvPr>
          <p:cNvSpPr txBox="1"/>
          <p:nvPr/>
        </p:nvSpPr>
        <p:spPr>
          <a:xfrm>
            <a:off x="738882" y="5910590"/>
            <a:ext cx="6957318" cy="261610"/>
          </a:xfrm>
          <a:prstGeom prst="rect">
            <a:avLst/>
          </a:prstGeom>
          <a:noFill/>
        </p:spPr>
        <p:txBody>
          <a:bodyPr wrap="square">
            <a:spAutoFit/>
          </a:bodyPr>
          <a:lstStyle/>
          <a:p>
            <a:pPr>
              <a:buNone/>
            </a:pPr>
            <a:r>
              <a:rPr lang="en-US" sz="1100" dirty="0">
                <a:solidFill>
                  <a:schemeClr val="tx1"/>
                </a:solidFill>
                <a:effectLst/>
                <a:latin typeface="Helvetica" pitchFamily="2" charset="0"/>
              </a:rPr>
              <a:t>Bits:     </a:t>
            </a:r>
            <a:r>
              <a:rPr lang="en-US" sz="1100" dirty="0">
                <a:solidFill>
                  <a:schemeClr val="tx1"/>
                </a:solidFill>
                <a:latin typeface="Helvetica" pitchFamily="2" charset="0"/>
              </a:rPr>
              <a:t>         1                      1                       1                        1                       1                         3</a:t>
            </a:r>
            <a:endParaRPr lang="en-US" sz="1100" dirty="0">
              <a:solidFill>
                <a:schemeClr val="tx1"/>
              </a:solidFill>
              <a:effectLst/>
              <a:latin typeface="Helvetica" pitchFamily="2" charset="0"/>
            </a:endParaRPr>
          </a:p>
        </p:txBody>
      </p:sp>
    </p:spTree>
    <p:extLst>
      <p:ext uri="{BB962C8B-B14F-4D97-AF65-F5344CB8AC3E}">
        <p14:creationId xmlns:p14="http://schemas.microsoft.com/office/powerpoint/2010/main" val="2554845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A976C-16B0-8AA4-7F85-C4D883801B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785A2-1F42-7E63-EBDD-3D2249EDDF78}"/>
              </a:ext>
            </a:extLst>
          </p:cNvPr>
          <p:cNvSpPr>
            <a:spLocks noGrp="1"/>
          </p:cNvSpPr>
          <p:nvPr>
            <p:ph type="title"/>
          </p:nvPr>
        </p:nvSpPr>
        <p:spPr/>
        <p:txBody>
          <a:bodyPr/>
          <a:lstStyle/>
          <a:p>
            <a:r>
              <a:rPr lang="en-US" dirty="0"/>
              <a:t>Option 2: UHR Mode Specific Change Count field format (fixed length)</a:t>
            </a:r>
          </a:p>
        </p:txBody>
      </p:sp>
      <p:sp>
        <p:nvSpPr>
          <p:cNvPr id="4" name="Slide Number Placeholder 3">
            <a:extLst>
              <a:ext uri="{FF2B5EF4-FFF2-40B4-BE49-F238E27FC236}">
                <a16:creationId xmlns:a16="http://schemas.microsoft.com/office/drawing/2014/main" id="{9798D576-57A2-D200-0392-E02B2E88E7B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DFB51E8-CE19-8836-086D-E931E4E8F82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529CA71-C248-E08A-5E00-6543A5244C69}"/>
              </a:ext>
            </a:extLst>
          </p:cNvPr>
          <p:cNvSpPr>
            <a:spLocks noGrp="1"/>
          </p:cNvSpPr>
          <p:nvPr>
            <p:ph type="dt" idx="15"/>
          </p:nvPr>
        </p:nvSpPr>
        <p:spPr/>
        <p:txBody>
          <a:bodyPr/>
          <a:lstStyle/>
          <a:p>
            <a:r>
              <a:rPr lang="en-US" dirty="0"/>
              <a:t>September 2025</a:t>
            </a:r>
            <a:endParaRPr lang="en-GB" dirty="0"/>
          </a:p>
        </p:txBody>
      </p:sp>
      <p:sp>
        <p:nvSpPr>
          <p:cNvPr id="7" name="Content Placeholder 2">
            <a:extLst>
              <a:ext uri="{FF2B5EF4-FFF2-40B4-BE49-F238E27FC236}">
                <a16:creationId xmlns:a16="http://schemas.microsoft.com/office/drawing/2014/main" id="{FF2639EC-7AC1-467C-D73D-C795D1B3C4FF}"/>
              </a:ext>
            </a:extLst>
          </p:cNvPr>
          <p:cNvSpPr>
            <a:spLocks noGrp="1"/>
          </p:cNvSpPr>
          <p:nvPr>
            <p:ph idx="1"/>
          </p:nvPr>
        </p:nvSpPr>
        <p:spPr>
          <a:xfrm>
            <a:off x="914400" y="1981201"/>
            <a:ext cx="10361084" cy="4113213"/>
          </a:xfrm>
        </p:spPr>
        <p:txBody>
          <a:bodyPr>
            <a:normAutofit lnSpcReduction="10000"/>
          </a:bodyPr>
          <a:lstStyle/>
          <a:p>
            <a:pPr>
              <a:buFont typeface="Arial" panose="020B0604020202020204" pitchFamily="34" charset="0"/>
              <a:buChar char="•"/>
            </a:pPr>
            <a:r>
              <a:rPr lang="en-US" sz="2000" dirty="0"/>
              <a:t>UHR Mode Specific Change Count field can consist of the fixed length of each UHR mode Change Count field.</a:t>
            </a:r>
          </a:p>
          <a:p>
            <a:pPr>
              <a:buFont typeface="Arial" panose="020B0604020202020204" pitchFamily="34" charset="0"/>
              <a:buChar char="•"/>
            </a:pPr>
            <a:r>
              <a:rPr lang="en-US" sz="2000" dirty="0"/>
              <a:t>If the length of each UHR mode change count field is defined as 4 bits, the total length of the UHR Mode Specific Change Count field will be 3 octets. If we go with 3 bits for each, then the total length of it will be 2 octets.</a:t>
            </a:r>
          </a:p>
        </p:txBody>
      </p:sp>
      <p:graphicFrame>
        <p:nvGraphicFramePr>
          <p:cNvPr id="8" name="Table 7">
            <a:extLst>
              <a:ext uri="{FF2B5EF4-FFF2-40B4-BE49-F238E27FC236}">
                <a16:creationId xmlns:a16="http://schemas.microsoft.com/office/drawing/2014/main" id="{3A29E373-5E1A-BF56-11EB-37B8A9CA8F2F}"/>
              </a:ext>
            </a:extLst>
          </p:cNvPr>
          <p:cNvGraphicFramePr>
            <a:graphicFrameLocks noGrp="1"/>
          </p:cNvGraphicFramePr>
          <p:nvPr>
            <p:extLst>
              <p:ext uri="{D42A27DB-BD31-4B8C-83A1-F6EECF244321}">
                <p14:modId xmlns:p14="http://schemas.microsoft.com/office/powerpoint/2010/main" val="2405290627"/>
              </p:ext>
            </p:extLst>
          </p:nvPr>
        </p:nvGraphicFramePr>
        <p:xfrm>
          <a:off x="2504667" y="5173894"/>
          <a:ext cx="7066380" cy="457200"/>
        </p:xfrm>
        <a:graphic>
          <a:graphicData uri="http://schemas.openxmlformats.org/drawingml/2006/table">
            <a:tbl>
              <a:tblPr firstRow="1" bandRow="1">
                <a:tableStyleId>{5C22544A-7EE6-4342-B048-85BDC9FD1C3A}</a:tableStyleId>
              </a:tblPr>
              <a:tblGrid>
                <a:gridCol w="1177730">
                  <a:extLst>
                    <a:ext uri="{9D8B030D-6E8A-4147-A177-3AD203B41FA5}">
                      <a16:colId xmlns:a16="http://schemas.microsoft.com/office/drawing/2014/main" val="197358321"/>
                    </a:ext>
                  </a:extLst>
                </a:gridCol>
                <a:gridCol w="1177730">
                  <a:extLst>
                    <a:ext uri="{9D8B030D-6E8A-4147-A177-3AD203B41FA5}">
                      <a16:colId xmlns:a16="http://schemas.microsoft.com/office/drawing/2014/main" val="3989230871"/>
                    </a:ext>
                  </a:extLst>
                </a:gridCol>
                <a:gridCol w="1177730">
                  <a:extLst>
                    <a:ext uri="{9D8B030D-6E8A-4147-A177-3AD203B41FA5}">
                      <a16:colId xmlns:a16="http://schemas.microsoft.com/office/drawing/2014/main" val="1279562275"/>
                    </a:ext>
                  </a:extLst>
                </a:gridCol>
                <a:gridCol w="1177730">
                  <a:extLst>
                    <a:ext uri="{9D8B030D-6E8A-4147-A177-3AD203B41FA5}">
                      <a16:colId xmlns:a16="http://schemas.microsoft.com/office/drawing/2014/main" val="937381017"/>
                    </a:ext>
                  </a:extLst>
                </a:gridCol>
                <a:gridCol w="1177730">
                  <a:extLst>
                    <a:ext uri="{9D8B030D-6E8A-4147-A177-3AD203B41FA5}">
                      <a16:colId xmlns:a16="http://schemas.microsoft.com/office/drawing/2014/main" val="2578183452"/>
                    </a:ext>
                  </a:extLst>
                </a:gridCol>
                <a:gridCol w="1177730">
                  <a:extLst>
                    <a:ext uri="{9D8B030D-6E8A-4147-A177-3AD203B41FA5}">
                      <a16:colId xmlns:a16="http://schemas.microsoft.com/office/drawing/2014/main" val="157374872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kern="1200" dirty="0">
                          <a:solidFill>
                            <a:schemeClr val="tx1"/>
                          </a:solidFill>
                          <a:effectLst/>
                          <a:latin typeface="+mn-lt"/>
                          <a:ea typeface="+mn-ea"/>
                          <a:cs typeface="+mn-cs"/>
                        </a:rPr>
                        <a:t>DPS Change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kern="1200" dirty="0">
                          <a:solidFill>
                            <a:schemeClr val="tx1"/>
                          </a:solidFill>
                          <a:effectLst/>
                          <a:latin typeface="+mn-lt"/>
                          <a:ea typeface="+mn-ea"/>
                          <a:cs typeface="+mn-cs"/>
                        </a:rPr>
                        <a:t>NPCA Change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kern="1200" dirty="0">
                          <a:solidFill>
                            <a:schemeClr val="tx1"/>
                          </a:solidFill>
                          <a:effectLst/>
                          <a:latin typeface="+mn-lt"/>
                          <a:ea typeface="+mn-ea"/>
                          <a:cs typeface="+mn-cs"/>
                        </a:rPr>
                        <a:t>DBE Change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kern="1200" dirty="0">
                          <a:solidFill>
                            <a:schemeClr val="tx1"/>
                          </a:solidFill>
                          <a:effectLst/>
                          <a:latin typeface="+mn-lt"/>
                          <a:ea typeface="+mn-ea"/>
                          <a:cs typeface="+mn-cs"/>
                        </a:rPr>
                        <a:t>DUO Change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kern="1200" dirty="0">
                          <a:solidFill>
                            <a:schemeClr val="tx1"/>
                          </a:solidFill>
                          <a:effectLst/>
                          <a:latin typeface="+mn-lt"/>
                          <a:ea typeface="+mn-ea"/>
                          <a:cs typeface="+mn-cs"/>
                        </a:rPr>
                        <a:t>P-EDCA Change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kern="1200" dirty="0">
                          <a:solidFill>
                            <a:schemeClr val="tx1"/>
                          </a:solidFill>
                          <a:effectLst/>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646348"/>
                  </a:ext>
                </a:extLst>
              </a:tr>
            </a:tbl>
          </a:graphicData>
        </a:graphic>
      </p:graphicFrame>
      <p:sp>
        <p:nvSpPr>
          <p:cNvPr id="9" name="TextBox 8">
            <a:extLst>
              <a:ext uri="{FF2B5EF4-FFF2-40B4-BE49-F238E27FC236}">
                <a16:creationId xmlns:a16="http://schemas.microsoft.com/office/drawing/2014/main" id="{463E25A9-7EDE-93C7-93F9-F04AFA03311F}"/>
              </a:ext>
            </a:extLst>
          </p:cNvPr>
          <p:cNvSpPr txBox="1"/>
          <p:nvPr/>
        </p:nvSpPr>
        <p:spPr>
          <a:xfrm>
            <a:off x="2072595" y="5666601"/>
            <a:ext cx="7498452" cy="276999"/>
          </a:xfrm>
          <a:prstGeom prst="rect">
            <a:avLst/>
          </a:prstGeom>
          <a:noFill/>
        </p:spPr>
        <p:txBody>
          <a:bodyPr wrap="square">
            <a:spAutoFit/>
          </a:bodyPr>
          <a:lstStyle/>
          <a:p>
            <a:pPr>
              <a:buNone/>
            </a:pPr>
            <a:r>
              <a:rPr lang="en-US" sz="1200" dirty="0">
                <a:solidFill>
                  <a:schemeClr val="tx1"/>
                </a:solidFill>
                <a:effectLst/>
                <a:latin typeface="Helvetica" pitchFamily="2" charset="0"/>
              </a:rPr>
              <a:t>Bits:         4 (or 3)                   4 (or 3)              4 (or 3)                  4 (or 3)               4 (or 3)               4 (or 1)</a:t>
            </a:r>
          </a:p>
        </p:txBody>
      </p:sp>
      <p:graphicFrame>
        <p:nvGraphicFramePr>
          <p:cNvPr id="10" name="Table 9">
            <a:extLst>
              <a:ext uri="{FF2B5EF4-FFF2-40B4-BE49-F238E27FC236}">
                <a16:creationId xmlns:a16="http://schemas.microsoft.com/office/drawing/2014/main" id="{6611ADBF-C86A-3A8C-E33C-69FF25C509AE}"/>
              </a:ext>
            </a:extLst>
          </p:cNvPr>
          <p:cNvGraphicFramePr>
            <a:graphicFrameLocks noGrp="1"/>
          </p:cNvGraphicFramePr>
          <p:nvPr>
            <p:extLst>
              <p:ext uri="{D42A27DB-BD31-4B8C-83A1-F6EECF244321}">
                <p14:modId xmlns:p14="http://schemas.microsoft.com/office/powerpoint/2010/main" val="2383910059"/>
              </p:ext>
            </p:extLst>
          </p:nvPr>
        </p:nvGraphicFramePr>
        <p:xfrm>
          <a:off x="4941822" y="3985694"/>
          <a:ext cx="1556345" cy="519562"/>
        </p:xfrm>
        <a:graphic>
          <a:graphicData uri="http://schemas.openxmlformats.org/drawingml/2006/table">
            <a:tbl>
              <a:tblPr firstRow="1" bandRow="1">
                <a:tableStyleId>{5C22544A-7EE6-4342-B048-85BDC9FD1C3A}</a:tableStyleId>
              </a:tblPr>
              <a:tblGrid>
                <a:gridCol w="1556345">
                  <a:extLst>
                    <a:ext uri="{9D8B030D-6E8A-4147-A177-3AD203B41FA5}">
                      <a16:colId xmlns:a16="http://schemas.microsoft.com/office/drawing/2014/main" val="1574337988"/>
                    </a:ext>
                  </a:extLst>
                </a:gridCol>
              </a:tblGrid>
              <a:tr h="519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kern="1200" dirty="0">
                          <a:solidFill>
                            <a:schemeClr val="tx1"/>
                          </a:solidFill>
                          <a:effectLst/>
                          <a:latin typeface="+mn-lt"/>
                          <a:ea typeface="+mn-ea"/>
                          <a:cs typeface="+mn-cs"/>
                        </a:rPr>
                        <a:t>UHR Mode Specific Change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2665211"/>
                  </a:ext>
                </a:extLst>
              </a:tr>
            </a:tbl>
          </a:graphicData>
        </a:graphic>
      </p:graphicFrame>
      <p:sp>
        <p:nvSpPr>
          <p:cNvPr id="11" name="TextBox 10">
            <a:extLst>
              <a:ext uri="{FF2B5EF4-FFF2-40B4-BE49-F238E27FC236}">
                <a16:creationId xmlns:a16="http://schemas.microsoft.com/office/drawing/2014/main" id="{0C2D94FB-A3F2-862B-E101-B5968A70107B}"/>
              </a:ext>
            </a:extLst>
          </p:cNvPr>
          <p:cNvSpPr txBox="1"/>
          <p:nvPr/>
        </p:nvSpPr>
        <p:spPr>
          <a:xfrm>
            <a:off x="4468323" y="4560401"/>
            <a:ext cx="2029844" cy="261610"/>
          </a:xfrm>
          <a:prstGeom prst="rect">
            <a:avLst/>
          </a:prstGeom>
          <a:noFill/>
        </p:spPr>
        <p:txBody>
          <a:bodyPr wrap="square">
            <a:spAutoFit/>
          </a:bodyPr>
          <a:lstStyle/>
          <a:p>
            <a:pPr>
              <a:buNone/>
            </a:pPr>
            <a:r>
              <a:rPr lang="en-US" sz="1050" dirty="0">
                <a:solidFill>
                  <a:schemeClr val="tx1"/>
                </a:solidFill>
                <a:latin typeface="Helvetica" pitchFamily="2" charset="0"/>
              </a:rPr>
              <a:t>Octets:            </a:t>
            </a:r>
            <a:r>
              <a:rPr lang="en-US" sz="1050" dirty="0">
                <a:solidFill>
                  <a:schemeClr val="tx1"/>
                </a:solidFill>
                <a:effectLst/>
                <a:latin typeface="Helvetica" pitchFamily="2" charset="0"/>
              </a:rPr>
              <a:t>3 (or 2)</a:t>
            </a:r>
          </a:p>
        </p:txBody>
      </p:sp>
      <p:cxnSp>
        <p:nvCxnSpPr>
          <p:cNvPr id="12" name="Straight Connector 11">
            <a:extLst>
              <a:ext uri="{FF2B5EF4-FFF2-40B4-BE49-F238E27FC236}">
                <a16:creationId xmlns:a16="http://schemas.microsoft.com/office/drawing/2014/main" id="{E12B54B7-5906-D77B-DA13-5E536AB74DEE}"/>
              </a:ext>
            </a:extLst>
          </p:cNvPr>
          <p:cNvCxnSpPr>
            <a:cxnSpLocks/>
          </p:cNvCxnSpPr>
          <p:nvPr/>
        </p:nvCxnSpPr>
        <p:spPr>
          <a:xfrm flipH="1">
            <a:off x="2504667" y="4505256"/>
            <a:ext cx="2428011" cy="668638"/>
          </a:xfrm>
          <a:prstGeom prst="line">
            <a:avLst/>
          </a:prstGeom>
          <a:ln w="12700">
            <a:prstDash val="dash"/>
          </a:ln>
        </p:spPr>
        <p:style>
          <a:lnRef idx="2">
            <a:schemeClr val="dk1"/>
          </a:lnRef>
          <a:fillRef idx="0">
            <a:schemeClr val="dk1"/>
          </a:fillRef>
          <a:effectRef idx="1">
            <a:schemeClr val="dk1"/>
          </a:effectRef>
          <a:fontRef idx="minor">
            <a:schemeClr val="tx1"/>
          </a:fontRef>
        </p:style>
      </p:cxnSp>
      <p:cxnSp>
        <p:nvCxnSpPr>
          <p:cNvPr id="13" name="Straight Connector 12">
            <a:extLst>
              <a:ext uri="{FF2B5EF4-FFF2-40B4-BE49-F238E27FC236}">
                <a16:creationId xmlns:a16="http://schemas.microsoft.com/office/drawing/2014/main" id="{0BAB5946-B88A-7721-1193-39B235B90C77}"/>
              </a:ext>
            </a:extLst>
          </p:cNvPr>
          <p:cNvCxnSpPr>
            <a:cxnSpLocks/>
          </p:cNvCxnSpPr>
          <p:nvPr/>
        </p:nvCxnSpPr>
        <p:spPr>
          <a:xfrm>
            <a:off x="6498167" y="4500729"/>
            <a:ext cx="3072880" cy="638037"/>
          </a:xfrm>
          <a:prstGeom prst="line">
            <a:avLst/>
          </a:prstGeom>
          <a:ln w="12700">
            <a:prstDash val="dash"/>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26869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73F83-48F7-33AB-1387-64FA3208D877}"/>
              </a:ext>
            </a:extLst>
          </p:cNvPr>
          <p:cNvSpPr>
            <a:spLocks noGrp="1"/>
          </p:cNvSpPr>
          <p:nvPr>
            <p:ph type="title"/>
          </p:nvPr>
        </p:nvSpPr>
        <p:spPr/>
        <p:txBody>
          <a:bodyPr/>
          <a:lstStyle/>
          <a:p>
            <a:r>
              <a:rPr lang="en-US" dirty="0"/>
              <a:t>Example of the Presence Bitmap subfield of the Basic Multi-Link element format</a:t>
            </a:r>
          </a:p>
        </p:txBody>
      </p:sp>
      <p:sp>
        <p:nvSpPr>
          <p:cNvPr id="4" name="Slide Number Placeholder 3">
            <a:extLst>
              <a:ext uri="{FF2B5EF4-FFF2-40B4-BE49-F238E27FC236}">
                <a16:creationId xmlns:a16="http://schemas.microsoft.com/office/drawing/2014/main" id="{B9C694ED-F008-51BE-ECB6-0DF0631EA8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C12FB66-1D2A-ABBB-E3A5-5DB1C773F7AD}"/>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1088F1AA-FC39-89DA-0E68-44000F331B69}"/>
              </a:ext>
            </a:extLst>
          </p:cNvPr>
          <p:cNvSpPr>
            <a:spLocks noGrp="1"/>
          </p:cNvSpPr>
          <p:nvPr>
            <p:ph type="dt" idx="15"/>
          </p:nvPr>
        </p:nvSpPr>
        <p:spPr/>
        <p:txBody>
          <a:bodyPr/>
          <a:lstStyle/>
          <a:p>
            <a:r>
              <a:rPr lang="en-US" dirty="0"/>
              <a:t>September 2025</a:t>
            </a:r>
            <a:endParaRPr lang="en-GB" dirty="0"/>
          </a:p>
        </p:txBody>
      </p:sp>
      <p:graphicFrame>
        <p:nvGraphicFramePr>
          <p:cNvPr id="7" name="Table 6">
            <a:extLst>
              <a:ext uri="{FF2B5EF4-FFF2-40B4-BE49-F238E27FC236}">
                <a16:creationId xmlns:a16="http://schemas.microsoft.com/office/drawing/2014/main" id="{8582860F-83B5-73CE-005C-CC0D014FA7F8}"/>
              </a:ext>
            </a:extLst>
          </p:cNvPr>
          <p:cNvGraphicFramePr>
            <a:graphicFrameLocks noGrp="1"/>
          </p:cNvGraphicFramePr>
          <p:nvPr>
            <p:extLst>
              <p:ext uri="{D42A27DB-BD31-4B8C-83A1-F6EECF244321}">
                <p14:modId xmlns:p14="http://schemas.microsoft.com/office/powerpoint/2010/main" val="353250993"/>
              </p:ext>
            </p:extLst>
          </p:nvPr>
        </p:nvGraphicFramePr>
        <p:xfrm>
          <a:off x="2267754" y="3304487"/>
          <a:ext cx="6932230" cy="762000"/>
        </p:xfrm>
        <a:graphic>
          <a:graphicData uri="http://schemas.openxmlformats.org/drawingml/2006/table">
            <a:tbl>
              <a:tblPr firstRow="1" bandRow="1">
                <a:tableStyleId>{5C22544A-7EE6-4342-B048-85BDC9FD1C3A}</a:tableStyleId>
              </a:tblPr>
              <a:tblGrid>
                <a:gridCol w="1386446">
                  <a:extLst>
                    <a:ext uri="{9D8B030D-6E8A-4147-A177-3AD203B41FA5}">
                      <a16:colId xmlns:a16="http://schemas.microsoft.com/office/drawing/2014/main" val="197358321"/>
                    </a:ext>
                  </a:extLst>
                </a:gridCol>
                <a:gridCol w="1386446">
                  <a:extLst>
                    <a:ext uri="{9D8B030D-6E8A-4147-A177-3AD203B41FA5}">
                      <a16:colId xmlns:a16="http://schemas.microsoft.com/office/drawing/2014/main" val="3989230871"/>
                    </a:ext>
                  </a:extLst>
                </a:gridCol>
                <a:gridCol w="1386446">
                  <a:extLst>
                    <a:ext uri="{9D8B030D-6E8A-4147-A177-3AD203B41FA5}">
                      <a16:colId xmlns:a16="http://schemas.microsoft.com/office/drawing/2014/main" val="1279562275"/>
                    </a:ext>
                  </a:extLst>
                </a:gridCol>
                <a:gridCol w="1386446">
                  <a:extLst>
                    <a:ext uri="{9D8B030D-6E8A-4147-A177-3AD203B41FA5}">
                      <a16:colId xmlns:a16="http://schemas.microsoft.com/office/drawing/2014/main" val="937381017"/>
                    </a:ext>
                  </a:extLst>
                </a:gridCol>
                <a:gridCol w="1386446">
                  <a:extLst>
                    <a:ext uri="{9D8B030D-6E8A-4147-A177-3AD203B41FA5}">
                      <a16:colId xmlns:a16="http://schemas.microsoft.com/office/drawing/2014/main" val="2578183452"/>
                    </a:ext>
                  </a:extLst>
                </a:gridCol>
              </a:tblGrid>
              <a:tr h="370840">
                <a:tc>
                  <a:txBody>
                    <a:bodyPr/>
                    <a:lstStyle/>
                    <a:p>
                      <a:pPr algn="ctr"/>
                      <a:r>
                        <a:rPr lang="en-US" sz="1100" b="0" i="0" kern="1200" dirty="0">
                          <a:solidFill>
                            <a:schemeClr val="tx1"/>
                          </a:solidFill>
                          <a:effectLst/>
                          <a:latin typeface="+mn-lt"/>
                          <a:ea typeface="+mn-ea"/>
                          <a:cs typeface="+mn-cs"/>
                        </a:rPr>
                        <a:t>Link ID Info</a:t>
                      </a:r>
                    </a:p>
                    <a:p>
                      <a:pPr algn="ctr"/>
                      <a:r>
                        <a:rPr lang="en-US" sz="1100" b="0" i="0" kern="1200" dirty="0">
                          <a:solidFill>
                            <a:schemeClr val="tx1"/>
                          </a:solidFill>
                          <a:effectLst/>
                          <a:latin typeface="+mn-lt"/>
                          <a:ea typeface="+mn-ea"/>
                          <a:cs typeface="+mn-cs"/>
                        </a:rPr>
                        <a:t>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i="0" kern="1200" dirty="0">
                          <a:solidFill>
                            <a:schemeClr val="tx1"/>
                          </a:solidFill>
                          <a:effectLst/>
                          <a:latin typeface="+mn-lt"/>
                          <a:ea typeface="+mn-ea"/>
                          <a:cs typeface="+mn-cs"/>
                        </a:rPr>
                        <a:t>BSS Parameters</a:t>
                      </a:r>
                    </a:p>
                    <a:p>
                      <a:pPr algn="ctr"/>
                      <a:r>
                        <a:rPr lang="en-US" sz="1100" b="0" i="0" kern="1200" dirty="0">
                          <a:solidFill>
                            <a:schemeClr val="tx1"/>
                          </a:solidFill>
                          <a:effectLst/>
                          <a:latin typeface="+mn-lt"/>
                          <a:ea typeface="+mn-ea"/>
                          <a:cs typeface="+mn-cs"/>
                        </a:rPr>
                        <a:t>Change Count</a:t>
                      </a:r>
                    </a:p>
                    <a:p>
                      <a:pPr algn="ctr"/>
                      <a:r>
                        <a:rPr lang="en-US" sz="1100" b="0" i="0" kern="1200" dirty="0">
                          <a:solidFill>
                            <a:schemeClr val="tx1"/>
                          </a:solidFill>
                          <a:effectLst/>
                          <a:latin typeface="+mn-lt"/>
                          <a:ea typeface="+mn-ea"/>
                          <a:cs typeface="+mn-cs"/>
                        </a:rPr>
                        <a:t>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100" b="0" i="0" kern="1200" dirty="0">
                          <a:solidFill>
                            <a:schemeClr val="tx1"/>
                          </a:solidFill>
                          <a:effectLst/>
                          <a:latin typeface="+mn-lt"/>
                          <a:ea typeface="+mn-ea"/>
                          <a:cs typeface="+mn-cs"/>
                        </a:rPr>
                        <a:t>Medium</a:t>
                      </a:r>
                    </a:p>
                    <a:p>
                      <a:pPr marL="0" algn="ctr" defTabSz="914400" rtl="0" eaLnBrk="1" latinLnBrk="0" hangingPunct="1"/>
                      <a:r>
                        <a:rPr lang="en-US" sz="1100" b="0" i="0" kern="1200" dirty="0">
                          <a:solidFill>
                            <a:schemeClr val="tx1"/>
                          </a:solidFill>
                          <a:effectLst/>
                          <a:latin typeface="+mn-lt"/>
                          <a:ea typeface="+mn-ea"/>
                          <a:cs typeface="+mn-cs"/>
                        </a:rPr>
                        <a:t>Synchronization</a:t>
                      </a:r>
                    </a:p>
                    <a:p>
                      <a:pPr marL="0" algn="ctr" defTabSz="914400" rtl="0" eaLnBrk="1" latinLnBrk="0" hangingPunct="1"/>
                      <a:r>
                        <a:rPr lang="en-US" sz="1100" b="0" i="0" kern="1200" dirty="0">
                          <a:solidFill>
                            <a:schemeClr val="tx1"/>
                          </a:solidFill>
                          <a:effectLst/>
                          <a:latin typeface="+mn-lt"/>
                          <a:ea typeface="+mn-ea"/>
                          <a:cs typeface="+mn-cs"/>
                        </a:rPr>
                        <a:t>Delay Information</a:t>
                      </a:r>
                    </a:p>
                    <a:p>
                      <a:pPr marL="0" algn="ctr" defTabSz="914400" rtl="0" eaLnBrk="1" latinLnBrk="0" hangingPunct="1"/>
                      <a:r>
                        <a:rPr lang="en-US" sz="1100" b="0" i="0" kern="1200" dirty="0">
                          <a:solidFill>
                            <a:schemeClr val="tx1"/>
                          </a:solidFill>
                          <a:effectLst/>
                          <a:latin typeface="+mn-lt"/>
                          <a:ea typeface="+mn-ea"/>
                          <a:cs typeface="+mn-cs"/>
                        </a:rPr>
                        <a:t>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100" b="0" i="0" kern="1200" dirty="0">
                          <a:solidFill>
                            <a:schemeClr val="tx1"/>
                          </a:solidFill>
                          <a:effectLst/>
                          <a:latin typeface="+mn-lt"/>
                          <a:ea typeface="+mn-ea"/>
                          <a:cs typeface="+mn-cs"/>
                        </a:rPr>
                        <a:t>EML Capabilities</a:t>
                      </a:r>
                    </a:p>
                    <a:p>
                      <a:pPr marL="0" algn="ctr" defTabSz="914400" rtl="0" eaLnBrk="1" latinLnBrk="0" hangingPunct="1"/>
                      <a:r>
                        <a:rPr lang="en-US" sz="1100" b="0" i="0" kern="1200" dirty="0">
                          <a:solidFill>
                            <a:schemeClr val="tx1"/>
                          </a:solidFill>
                          <a:effectLst/>
                          <a:latin typeface="+mn-lt"/>
                          <a:ea typeface="+mn-ea"/>
                          <a:cs typeface="+mn-cs"/>
                        </a:rPr>
                        <a:t>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100" b="0" i="0" kern="1200" dirty="0">
                          <a:solidFill>
                            <a:schemeClr val="tx1"/>
                          </a:solidFill>
                          <a:effectLst/>
                          <a:latin typeface="+mn-lt"/>
                          <a:ea typeface="+mn-ea"/>
                          <a:cs typeface="+mn-cs"/>
                        </a:rPr>
                        <a:t>MLD Capabilities And</a:t>
                      </a:r>
                    </a:p>
                    <a:p>
                      <a:pPr marL="0" algn="ctr" defTabSz="914400" rtl="0" eaLnBrk="1" latinLnBrk="0" hangingPunct="1"/>
                      <a:r>
                        <a:rPr lang="en-US" sz="1100" b="0" i="0" kern="1200" dirty="0">
                          <a:solidFill>
                            <a:schemeClr val="tx1"/>
                          </a:solidFill>
                          <a:effectLst/>
                          <a:latin typeface="+mn-lt"/>
                          <a:ea typeface="+mn-ea"/>
                          <a:cs typeface="+mn-cs"/>
                        </a:rPr>
                        <a:t>Operations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646348"/>
                  </a:ext>
                </a:extLst>
              </a:tr>
            </a:tbl>
          </a:graphicData>
        </a:graphic>
      </p:graphicFrame>
      <p:graphicFrame>
        <p:nvGraphicFramePr>
          <p:cNvPr id="8" name="Table 7">
            <a:extLst>
              <a:ext uri="{FF2B5EF4-FFF2-40B4-BE49-F238E27FC236}">
                <a16:creationId xmlns:a16="http://schemas.microsoft.com/office/drawing/2014/main" id="{E02BE52F-F273-2ED9-FC0C-14BB9C85D6AE}"/>
              </a:ext>
            </a:extLst>
          </p:cNvPr>
          <p:cNvGraphicFramePr>
            <a:graphicFrameLocks noGrp="1"/>
          </p:cNvGraphicFramePr>
          <p:nvPr>
            <p:extLst>
              <p:ext uri="{D42A27DB-BD31-4B8C-83A1-F6EECF244321}">
                <p14:modId xmlns:p14="http://schemas.microsoft.com/office/powerpoint/2010/main" val="2872160008"/>
              </p:ext>
            </p:extLst>
          </p:nvPr>
        </p:nvGraphicFramePr>
        <p:xfrm>
          <a:off x="2267754" y="4950407"/>
          <a:ext cx="6932230" cy="762000"/>
        </p:xfrm>
        <a:graphic>
          <a:graphicData uri="http://schemas.openxmlformats.org/drawingml/2006/table">
            <a:tbl>
              <a:tblPr firstRow="1" bandRow="1">
                <a:tableStyleId>{5C22544A-7EE6-4342-B048-85BDC9FD1C3A}</a:tableStyleId>
              </a:tblPr>
              <a:tblGrid>
                <a:gridCol w="1386446">
                  <a:extLst>
                    <a:ext uri="{9D8B030D-6E8A-4147-A177-3AD203B41FA5}">
                      <a16:colId xmlns:a16="http://schemas.microsoft.com/office/drawing/2014/main" val="197358321"/>
                    </a:ext>
                  </a:extLst>
                </a:gridCol>
                <a:gridCol w="1386446">
                  <a:extLst>
                    <a:ext uri="{9D8B030D-6E8A-4147-A177-3AD203B41FA5}">
                      <a16:colId xmlns:a16="http://schemas.microsoft.com/office/drawing/2014/main" val="3989230871"/>
                    </a:ext>
                  </a:extLst>
                </a:gridCol>
                <a:gridCol w="1386446">
                  <a:extLst>
                    <a:ext uri="{9D8B030D-6E8A-4147-A177-3AD203B41FA5}">
                      <a16:colId xmlns:a16="http://schemas.microsoft.com/office/drawing/2014/main" val="1279562275"/>
                    </a:ext>
                  </a:extLst>
                </a:gridCol>
                <a:gridCol w="1386446">
                  <a:extLst>
                    <a:ext uri="{9D8B030D-6E8A-4147-A177-3AD203B41FA5}">
                      <a16:colId xmlns:a16="http://schemas.microsoft.com/office/drawing/2014/main" val="937381017"/>
                    </a:ext>
                  </a:extLst>
                </a:gridCol>
                <a:gridCol w="1386446">
                  <a:extLst>
                    <a:ext uri="{9D8B030D-6E8A-4147-A177-3AD203B41FA5}">
                      <a16:colId xmlns:a16="http://schemas.microsoft.com/office/drawing/2014/main" val="2578183452"/>
                    </a:ext>
                  </a:extLst>
                </a:gridCol>
              </a:tblGrid>
              <a:tr h="370840">
                <a:tc>
                  <a:txBody>
                    <a:bodyPr/>
                    <a:lstStyle/>
                    <a:p>
                      <a:pPr algn="ctr"/>
                      <a:r>
                        <a:rPr lang="en-US" sz="1100" b="0" i="0" kern="1200" dirty="0">
                          <a:solidFill>
                            <a:schemeClr val="tx1"/>
                          </a:solidFill>
                          <a:effectLst/>
                          <a:latin typeface="+mn-lt"/>
                          <a:ea typeface="+mn-ea"/>
                          <a:cs typeface="+mn-cs"/>
                        </a:rPr>
                        <a:t>AP MLD ID</a:t>
                      </a:r>
                    </a:p>
                    <a:p>
                      <a:pPr algn="ctr"/>
                      <a:r>
                        <a:rPr lang="en-US" sz="1100" b="0" i="0" kern="1200" dirty="0">
                          <a:solidFill>
                            <a:schemeClr val="tx1"/>
                          </a:solidFill>
                          <a:effectLst/>
                          <a:latin typeface="+mn-lt"/>
                          <a:ea typeface="+mn-ea"/>
                          <a:cs typeface="+mn-cs"/>
                        </a:rPr>
                        <a:t>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i="0" kern="1200" dirty="0">
                          <a:solidFill>
                            <a:schemeClr val="tx1"/>
                          </a:solidFill>
                          <a:effectLst/>
                          <a:latin typeface="+mn-lt"/>
                          <a:ea typeface="+mn-ea"/>
                          <a:cs typeface="+mn-cs"/>
                        </a:rPr>
                        <a:t>Extended MLD</a:t>
                      </a:r>
                    </a:p>
                    <a:p>
                      <a:pPr algn="ctr"/>
                      <a:r>
                        <a:rPr lang="en-US" sz="1100" b="0" i="0" kern="1200" dirty="0">
                          <a:solidFill>
                            <a:schemeClr val="tx1"/>
                          </a:solidFill>
                          <a:effectLst/>
                          <a:latin typeface="+mn-lt"/>
                          <a:ea typeface="+mn-ea"/>
                          <a:cs typeface="+mn-cs"/>
                        </a:rPr>
                        <a:t>Capabilities And</a:t>
                      </a:r>
                    </a:p>
                    <a:p>
                      <a:pPr algn="ctr"/>
                      <a:r>
                        <a:rPr lang="en-US" sz="1100" b="0" i="0" kern="1200" dirty="0">
                          <a:solidFill>
                            <a:schemeClr val="tx1"/>
                          </a:solidFill>
                          <a:effectLst/>
                          <a:latin typeface="+mn-lt"/>
                          <a:ea typeface="+mn-ea"/>
                          <a:cs typeface="+mn-cs"/>
                        </a:rPr>
                        <a:t>Operations</a:t>
                      </a:r>
                    </a:p>
                    <a:p>
                      <a:pPr algn="ctr"/>
                      <a:r>
                        <a:rPr lang="en-US" sz="1100" b="0" i="0" kern="1200" dirty="0">
                          <a:solidFill>
                            <a:schemeClr val="tx1"/>
                          </a:solidFill>
                          <a:effectLst/>
                          <a:latin typeface="+mn-lt"/>
                          <a:ea typeface="+mn-ea"/>
                          <a:cs typeface="+mn-cs"/>
                        </a:rPr>
                        <a:t>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i="0" u="sng" kern="1200" dirty="0">
                          <a:solidFill>
                            <a:schemeClr val="tx1"/>
                          </a:solidFill>
                          <a:effectLst/>
                          <a:latin typeface="+mn-lt"/>
                          <a:ea typeface="+mn-ea"/>
                          <a:cs typeface="+mn-cs"/>
                        </a:rPr>
                        <a:t>Enhanced Critical</a:t>
                      </a:r>
                    </a:p>
                    <a:p>
                      <a:pPr algn="ctr"/>
                      <a:r>
                        <a:rPr lang="en-US" sz="1100" b="0" i="0" u="sng" kern="1200" dirty="0">
                          <a:solidFill>
                            <a:schemeClr val="tx1"/>
                          </a:solidFill>
                          <a:effectLst/>
                          <a:latin typeface="+mn-lt"/>
                          <a:ea typeface="+mn-ea"/>
                          <a:cs typeface="+mn-cs"/>
                        </a:rPr>
                        <a:t>Updates</a:t>
                      </a:r>
                    </a:p>
                    <a:p>
                      <a:pPr algn="ctr"/>
                      <a:r>
                        <a:rPr lang="en-US" sz="1100" b="0" i="0" u="sng" kern="1200" dirty="0">
                          <a:solidFill>
                            <a:schemeClr val="tx1"/>
                          </a:solidFill>
                          <a:effectLst/>
                          <a:latin typeface="+mn-lt"/>
                          <a:ea typeface="+mn-ea"/>
                          <a:cs typeface="+mn-cs"/>
                        </a:rPr>
                        <a:t>Information</a:t>
                      </a:r>
                    </a:p>
                    <a:p>
                      <a:pPr algn="ctr"/>
                      <a:r>
                        <a:rPr lang="en-US" sz="1100" b="0" i="0" u="sng" kern="1200" dirty="0">
                          <a:solidFill>
                            <a:schemeClr val="tx1"/>
                          </a:solidFill>
                          <a:effectLst/>
                          <a:latin typeface="+mn-lt"/>
                          <a:ea typeface="+mn-ea"/>
                          <a:cs typeface="+mn-cs"/>
                        </a:rPr>
                        <a:t>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100" b="0" i="0" u="sng" kern="1200" dirty="0">
                          <a:solidFill>
                            <a:srgbClr val="FF0000"/>
                          </a:solidFill>
                          <a:effectLst/>
                          <a:latin typeface="+mn-lt"/>
                          <a:ea typeface="+mn-ea"/>
                          <a:cs typeface="+mn-cs"/>
                        </a:rPr>
                        <a:t>UHR Mode Specific Change Count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i="0" kern="1200" dirty="0">
                          <a:solidFill>
                            <a:schemeClr val="tx1"/>
                          </a:solidFill>
                          <a:effectLst/>
                          <a:latin typeface="+mn-lt"/>
                          <a:ea typeface="+mn-ea"/>
                          <a:cs typeface="+mn-cs"/>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646348"/>
                  </a:ext>
                </a:extLst>
              </a:tr>
            </a:tbl>
          </a:graphicData>
        </a:graphic>
      </p:graphicFrame>
      <p:sp>
        <p:nvSpPr>
          <p:cNvPr id="9" name="TextBox 8">
            <a:extLst>
              <a:ext uri="{FF2B5EF4-FFF2-40B4-BE49-F238E27FC236}">
                <a16:creationId xmlns:a16="http://schemas.microsoft.com/office/drawing/2014/main" id="{08B9800B-DCD9-9FB7-5E74-81B091F1D792}"/>
              </a:ext>
            </a:extLst>
          </p:cNvPr>
          <p:cNvSpPr txBox="1"/>
          <p:nvPr/>
        </p:nvSpPr>
        <p:spPr>
          <a:xfrm>
            <a:off x="1819470" y="4092948"/>
            <a:ext cx="7380514" cy="276999"/>
          </a:xfrm>
          <a:prstGeom prst="rect">
            <a:avLst/>
          </a:prstGeom>
          <a:noFill/>
        </p:spPr>
        <p:txBody>
          <a:bodyPr wrap="square">
            <a:spAutoFit/>
          </a:bodyPr>
          <a:lstStyle/>
          <a:p>
            <a:pPr>
              <a:buNone/>
            </a:pPr>
            <a:r>
              <a:rPr lang="en-US" sz="1200" dirty="0">
                <a:solidFill>
                  <a:schemeClr val="tx1"/>
                </a:solidFill>
                <a:latin typeface="Helvetica" pitchFamily="2" charset="0"/>
              </a:rPr>
              <a:t>Bits</a:t>
            </a:r>
            <a:r>
              <a:rPr lang="en-US" sz="1200" dirty="0">
                <a:solidFill>
                  <a:schemeClr val="tx1"/>
                </a:solidFill>
                <a:effectLst/>
                <a:latin typeface="Helvetica" pitchFamily="2" charset="0"/>
              </a:rPr>
              <a:t>:               1                                1                              1                                1                       </a:t>
            </a:r>
            <a:r>
              <a:rPr lang="ko-KR" altLang="en-US" sz="1200" dirty="0">
                <a:solidFill>
                  <a:schemeClr val="tx1"/>
                </a:solidFill>
                <a:effectLst/>
                <a:latin typeface="Helvetica" pitchFamily="2" charset="0"/>
              </a:rPr>
              <a:t>      </a:t>
            </a:r>
            <a:r>
              <a:rPr lang="en-US" altLang="ko-KR" sz="1200" dirty="0">
                <a:solidFill>
                  <a:schemeClr val="tx1"/>
                </a:solidFill>
                <a:effectLst/>
                <a:latin typeface="Helvetica" pitchFamily="2" charset="0"/>
              </a:rPr>
              <a:t>1</a:t>
            </a:r>
            <a:endParaRPr lang="en-US" sz="1200" dirty="0">
              <a:solidFill>
                <a:schemeClr val="tx1"/>
              </a:solidFill>
              <a:effectLst/>
              <a:latin typeface="Helvetica" pitchFamily="2" charset="0"/>
            </a:endParaRPr>
          </a:p>
        </p:txBody>
      </p:sp>
      <p:sp>
        <p:nvSpPr>
          <p:cNvPr id="10" name="TextBox 9">
            <a:extLst>
              <a:ext uri="{FF2B5EF4-FFF2-40B4-BE49-F238E27FC236}">
                <a16:creationId xmlns:a16="http://schemas.microsoft.com/office/drawing/2014/main" id="{5F012D15-AFB9-BAE9-672E-9F42128789AA}"/>
              </a:ext>
            </a:extLst>
          </p:cNvPr>
          <p:cNvSpPr txBox="1"/>
          <p:nvPr/>
        </p:nvSpPr>
        <p:spPr>
          <a:xfrm>
            <a:off x="1819470" y="5742801"/>
            <a:ext cx="7380514" cy="276999"/>
          </a:xfrm>
          <a:prstGeom prst="rect">
            <a:avLst/>
          </a:prstGeom>
          <a:noFill/>
        </p:spPr>
        <p:txBody>
          <a:bodyPr wrap="square">
            <a:spAutoFit/>
          </a:bodyPr>
          <a:lstStyle/>
          <a:p>
            <a:pPr>
              <a:buNone/>
            </a:pPr>
            <a:r>
              <a:rPr lang="en-US" sz="1200" dirty="0">
                <a:solidFill>
                  <a:schemeClr val="tx1"/>
                </a:solidFill>
                <a:latin typeface="Helvetica" pitchFamily="2" charset="0"/>
              </a:rPr>
              <a:t>Bits</a:t>
            </a:r>
            <a:r>
              <a:rPr lang="en-US" sz="1200" dirty="0">
                <a:solidFill>
                  <a:schemeClr val="tx1"/>
                </a:solidFill>
                <a:effectLst/>
                <a:latin typeface="Helvetica" pitchFamily="2" charset="0"/>
              </a:rPr>
              <a:t>:               1                                 1                              </a:t>
            </a:r>
            <a:r>
              <a:rPr lang="en-US" sz="1200" u="sng" dirty="0">
                <a:solidFill>
                  <a:schemeClr val="tx1"/>
                </a:solidFill>
                <a:effectLst/>
                <a:latin typeface="Helvetica" pitchFamily="2" charset="0"/>
              </a:rPr>
              <a:t>1</a:t>
            </a:r>
            <a:r>
              <a:rPr lang="en-US" sz="1200" dirty="0">
                <a:solidFill>
                  <a:schemeClr val="tx1"/>
                </a:solidFill>
                <a:effectLst/>
                <a:latin typeface="Helvetica" pitchFamily="2" charset="0"/>
              </a:rPr>
              <a:t>                            </a:t>
            </a:r>
            <a:r>
              <a:rPr lang="en-US" sz="1200" u="sng" dirty="0">
                <a:solidFill>
                  <a:srgbClr val="FF0000"/>
                </a:solidFill>
                <a:effectLst/>
                <a:latin typeface="Helvetica" pitchFamily="2" charset="0"/>
              </a:rPr>
              <a:t>1</a:t>
            </a:r>
            <a:r>
              <a:rPr lang="en-US" sz="1200" dirty="0">
                <a:solidFill>
                  <a:schemeClr val="tx1"/>
                </a:solidFill>
                <a:effectLst/>
                <a:latin typeface="Helvetica" pitchFamily="2" charset="0"/>
              </a:rPr>
              <a:t>                   </a:t>
            </a:r>
            <a:r>
              <a:rPr lang="ko-KR" altLang="en-US" sz="1200" dirty="0">
                <a:solidFill>
                  <a:schemeClr val="tx1"/>
                </a:solidFill>
                <a:effectLst/>
                <a:latin typeface="Helvetica" pitchFamily="2" charset="0"/>
              </a:rPr>
              <a:t>            </a:t>
            </a:r>
            <a:r>
              <a:rPr lang="en-US" altLang="ko-KR" sz="1200" dirty="0">
                <a:solidFill>
                  <a:schemeClr val="tx1"/>
                </a:solidFill>
                <a:effectLst/>
                <a:latin typeface="Helvetica" pitchFamily="2" charset="0"/>
              </a:rPr>
              <a:t>4</a:t>
            </a:r>
            <a:endParaRPr lang="en-US" sz="1200" dirty="0">
              <a:solidFill>
                <a:schemeClr val="tx1"/>
              </a:solidFill>
              <a:effectLst/>
              <a:latin typeface="Helvetica" pitchFamily="2" charset="0"/>
            </a:endParaRPr>
          </a:p>
        </p:txBody>
      </p:sp>
      <p:sp>
        <p:nvSpPr>
          <p:cNvPr id="11" name="TextBox 10">
            <a:extLst>
              <a:ext uri="{FF2B5EF4-FFF2-40B4-BE49-F238E27FC236}">
                <a16:creationId xmlns:a16="http://schemas.microsoft.com/office/drawing/2014/main" id="{713A3751-CD56-E218-CFC6-423295A987EE}"/>
              </a:ext>
            </a:extLst>
          </p:cNvPr>
          <p:cNvSpPr txBox="1"/>
          <p:nvPr/>
        </p:nvSpPr>
        <p:spPr>
          <a:xfrm>
            <a:off x="2133600" y="2957503"/>
            <a:ext cx="7066384" cy="276999"/>
          </a:xfrm>
          <a:prstGeom prst="rect">
            <a:avLst/>
          </a:prstGeom>
          <a:noFill/>
        </p:spPr>
        <p:txBody>
          <a:bodyPr wrap="square">
            <a:spAutoFit/>
          </a:bodyPr>
          <a:lstStyle/>
          <a:p>
            <a:pPr>
              <a:buNone/>
            </a:pPr>
            <a:r>
              <a:rPr lang="en-US" sz="1200" dirty="0">
                <a:solidFill>
                  <a:schemeClr val="tx1"/>
                </a:solidFill>
                <a:effectLst/>
                <a:latin typeface="Helvetica" pitchFamily="2" charset="0"/>
              </a:rPr>
              <a:t>              B0                             B1                           B2                           B3                       </a:t>
            </a:r>
            <a:r>
              <a:rPr lang="ko-KR" altLang="en-US" sz="1200" dirty="0">
                <a:solidFill>
                  <a:schemeClr val="tx1"/>
                </a:solidFill>
                <a:effectLst/>
                <a:latin typeface="Helvetica" pitchFamily="2" charset="0"/>
              </a:rPr>
              <a:t>     </a:t>
            </a:r>
            <a:r>
              <a:rPr lang="en-US" altLang="ko-KR" sz="1200" dirty="0">
                <a:solidFill>
                  <a:schemeClr val="tx1"/>
                </a:solidFill>
                <a:effectLst/>
                <a:latin typeface="Helvetica" pitchFamily="2" charset="0"/>
              </a:rPr>
              <a:t>B4</a:t>
            </a:r>
            <a:endParaRPr lang="en-US" sz="1200" dirty="0">
              <a:solidFill>
                <a:schemeClr val="tx1"/>
              </a:solidFill>
              <a:effectLst/>
              <a:latin typeface="Helvetica" pitchFamily="2" charset="0"/>
            </a:endParaRPr>
          </a:p>
        </p:txBody>
      </p:sp>
      <p:sp>
        <p:nvSpPr>
          <p:cNvPr id="12" name="TextBox 11">
            <a:extLst>
              <a:ext uri="{FF2B5EF4-FFF2-40B4-BE49-F238E27FC236}">
                <a16:creationId xmlns:a16="http://schemas.microsoft.com/office/drawing/2014/main" id="{974CFF26-C38D-63D3-BEBF-4AE4B66E7C0E}"/>
              </a:ext>
            </a:extLst>
          </p:cNvPr>
          <p:cNvSpPr txBox="1"/>
          <p:nvPr/>
        </p:nvSpPr>
        <p:spPr>
          <a:xfrm>
            <a:off x="2133600" y="4658211"/>
            <a:ext cx="7066384" cy="276999"/>
          </a:xfrm>
          <a:prstGeom prst="rect">
            <a:avLst/>
          </a:prstGeom>
          <a:noFill/>
        </p:spPr>
        <p:txBody>
          <a:bodyPr wrap="square">
            <a:spAutoFit/>
          </a:bodyPr>
          <a:lstStyle/>
          <a:p>
            <a:pPr>
              <a:buNone/>
            </a:pPr>
            <a:r>
              <a:rPr lang="en-US" sz="1200" dirty="0">
                <a:solidFill>
                  <a:schemeClr val="tx1"/>
                </a:solidFill>
                <a:effectLst/>
                <a:latin typeface="Helvetica" pitchFamily="2" charset="0"/>
              </a:rPr>
              <a:t>              B5                             B6                           </a:t>
            </a:r>
            <a:r>
              <a:rPr lang="en-US" sz="1200" u="sng" dirty="0">
                <a:solidFill>
                  <a:schemeClr val="tx1"/>
                </a:solidFill>
                <a:effectLst/>
                <a:latin typeface="Helvetica" pitchFamily="2" charset="0"/>
              </a:rPr>
              <a:t>B7</a:t>
            </a:r>
            <a:r>
              <a:rPr lang="en-US" sz="1200" dirty="0">
                <a:solidFill>
                  <a:schemeClr val="tx1"/>
                </a:solidFill>
                <a:effectLst/>
                <a:latin typeface="Helvetica" pitchFamily="2" charset="0"/>
              </a:rPr>
              <a:t>                           </a:t>
            </a:r>
            <a:r>
              <a:rPr lang="en-US" sz="1200" u="sng" dirty="0">
                <a:solidFill>
                  <a:srgbClr val="FF0000"/>
                </a:solidFill>
                <a:effectLst/>
                <a:latin typeface="Helvetica" pitchFamily="2" charset="0"/>
              </a:rPr>
              <a:t>B8</a:t>
            </a:r>
            <a:r>
              <a:rPr lang="en-US" sz="1200" dirty="0">
                <a:solidFill>
                  <a:schemeClr val="tx1"/>
                </a:solidFill>
                <a:effectLst/>
                <a:latin typeface="Helvetica" pitchFamily="2" charset="0"/>
              </a:rPr>
              <a:t>                 B</a:t>
            </a:r>
            <a:r>
              <a:rPr lang="en-US" sz="1200" strike="sngStrike" dirty="0">
                <a:solidFill>
                  <a:srgbClr val="FF0000"/>
                </a:solidFill>
                <a:effectLst/>
                <a:latin typeface="Helvetica" pitchFamily="2" charset="0"/>
              </a:rPr>
              <a:t>8</a:t>
            </a:r>
            <a:r>
              <a:rPr lang="en-US" sz="1200" u="sng" dirty="0">
                <a:solidFill>
                  <a:srgbClr val="FF0000"/>
                </a:solidFill>
                <a:effectLst/>
                <a:latin typeface="Helvetica" pitchFamily="2" charset="0"/>
              </a:rPr>
              <a:t>9</a:t>
            </a:r>
            <a:r>
              <a:rPr lang="en-US" sz="1200" dirty="0">
                <a:solidFill>
                  <a:schemeClr val="tx1"/>
                </a:solidFill>
                <a:effectLst/>
                <a:latin typeface="Helvetica" pitchFamily="2" charset="0"/>
              </a:rPr>
              <a:t>  </a:t>
            </a:r>
            <a:r>
              <a:rPr lang="ko-KR" altLang="en-US" sz="1200" dirty="0">
                <a:solidFill>
                  <a:schemeClr val="tx1"/>
                </a:solidFill>
                <a:effectLst/>
                <a:latin typeface="Helvetica" pitchFamily="2" charset="0"/>
              </a:rPr>
              <a:t>     </a:t>
            </a:r>
            <a:r>
              <a:rPr lang="en-US" altLang="ko-KR" sz="1200" dirty="0">
                <a:solidFill>
                  <a:schemeClr val="tx1"/>
                </a:solidFill>
                <a:effectLst/>
                <a:latin typeface="Helvetica" pitchFamily="2" charset="0"/>
              </a:rPr>
              <a:t>        B11</a:t>
            </a:r>
            <a:endParaRPr lang="en-US" sz="1200" dirty="0">
              <a:solidFill>
                <a:schemeClr val="tx1"/>
              </a:solidFill>
              <a:effectLst/>
              <a:latin typeface="Helvetica" pitchFamily="2" charset="0"/>
            </a:endParaRPr>
          </a:p>
        </p:txBody>
      </p:sp>
      <p:sp>
        <p:nvSpPr>
          <p:cNvPr id="3" name="Content Placeholder 2">
            <a:extLst>
              <a:ext uri="{FF2B5EF4-FFF2-40B4-BE49-F238E27FC236}">
                <a16:creationId xmlns:a16="http://schemas.microsoft.com/office/drawing/2014/main" id="{92C31DB3-B41D-FE5C-BE31-171D0ECA3F91}"/>
              </a:ext>
            </a:extLst>
          </p:cNvPr>
          <p:cNvSpPr>
            <a:spLocks noGrp="1"/>
          </p:cNvSpPr>
          <p:nvPr>
            <p:ph idx="1"/>
          </p:nvPr>
        </p:nvSpPr>
        <p:spPr>
          <a:xfrm>
            <a:off x="914400" y="1981201"/>
            <a:ext cx="10361084" cy="4113213"/>
          </a:xfrm>
        </p:spPr>
        <p:txBody>
          <a:bodyPr>
            <a:normAutofit lnSpcReduction="10000"/>
          </a:bodyPr>
          <a:lstStyle/>
          <a:p>
            <a:pPr>
              <a:buFont typeface="Arial" panose="020B0604020202020204" pitchFamily="34" charset="0"/>
              <a:buChar char="•"/>
            </a:pPr>
            <a:r>
              <a:rPr lang="en-US" sz="2000" dirty="0"/>
              <a:t>UHR Mode Specific Change Count field can be indicated as being present or not in the Presence Bitmap subfield of the Basic Multi-Link element.</a:t>
            </a:r>
          </a:p>
        </p:txBody>
      </p:sp>
    </p:spTree>
    <p:extLst>
      <p:ext uri="{BB962C8B-B14F-4D97-AF65-F5344CB8AC3E}">
        <p14:creationId xmlns:p14="http://schemas.microsoft.com/office/powerpoint/2010/main" val="3162529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8470</TotalTime>
  <Words>1854</Words>
  <Application>Microsoft Macintosh PowerPoint</Application>
  <PresentationFormat>Widescreen</PresentationFormat>
  <Paragraphs>254</Paragraphs>
  <Slides>13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Arial</vt:lpstr>
      <vt:lpstr>Helvetica</vt:lpstr>
      <vt:lpstr>Times New Roman</vt:lpstr>
      <vt:lpstr>Office Theme</vt:lpstr>
      <vt:lpstr>Document</vt:lpstr>
      <vt:lpstr>PowerPoint Presentation</vt:lpstr>
      <vt:lpstr>Introduction</vt:lpstr>
      <vt:lpstr>Recap) Procedure for advance notification in D1.0</vt:lpstr>
      <vt:lpstr>Announcement of UHR mode parameters update</vt:lpstr>
      <vt:lpstr>Example of unnecessary UHR BSS parameter update</vt:lpstr>
      <vt:lpstr>Proposal: UHR mode specific change count</vt:lpstr>
      <vt:lpstr>Option 1: UHR Mode Specific Change Count field format (variable length)</vt:lpstr>
      <vt:lpstr>Option 2: UHR Mode Specific Change Count field format (fixed length)</vt:lpstr>
      <vt:lpstr>Example of the Presence Bitmap subfield of the Basic Multi-Link element format</vt:lpstr>
      <vt:lpstr>Example of UHR mode parameters update</vt:lpstr>
      <vt:lpstr>Summary</vt:lpstr>
      <vt:lpstr>Straw Poll</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332</cp:revision>
  <cp:lastPrinted>1601-01-01T00:00:00Z</cp:lastPrinted>
  <dcterms:created xsi:type="dcterms:W3CDTF">2022-10-28T01:22:29Z</dcterms:created>
  <dcterms:modified xsi:type="dcterms:W3CDTF">2025-09-09T05:45:27Z</dcterms:modified>
</cp:coreProperties>
</file>