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08" r:id="rId2"/>
    <p:sldId id="330" r:id="rId3"/>
    <p:sldId id="333" r:id="rId4"/>
    <p:sldId id="334" r:id="rId5"/>
    <p:sldId id="338" r:id="rId6"/>
    <p:sldId id="335" r:id="rId7"/>
    <p:sldId id="336" r:id="rId8"/>
    <p:sldId id="331" r:id="rId9"/>
    <p:sldId id="339" r:id="rId10"/>
    <p:sldId id="332"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7" autoAdjust="0"/>
    <p:restoredTop sz="94660"/>
  </p:normalViewPr>
  <p:slideViewPr>
    <p:cSldViewPr>
      <p:cViewPr varScale="1">
        <p:scale>
          <a:sx n="137" d="100"/>
          <a:sy n="137" d="100"/>
        </p:scale>
        <p:origin x="61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June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UHR BSS Parameter Update</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2025-06-07</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11-24/1880r1 Solutions for Beacon Bloating</a:t>
            </a:r>
          </a:p>
          <a:p>
            <a:pPr>
              <a:buFont typeface="Arial" panose="020B0604020202020204" pitchFamily="34" charset="0"/>
              <a:buChar char="•"/>
            </a:pPr>
            <a:r>
              <a:rPr lang="en-US" dirty="0"/>
              <a:t>[2] 11-24/1888r0 light beacon consideration</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lstStyle/>
          <a:p>
            <a:pPr>
              <a:buFont typeface="Arial" panose="020B0604020202020204" pitchFamily="34" charset="0"/>
              <a:buChar char="•"/>
            </a:pPr>
            <a:r>
              <a:rPr lang="en-US" dirty="0"/>
              <a:t>In [1] [2], Beacon bloating issue were discussed, and the followings were suggested for UHR BSS parameter update.</a:t>
            </a:r>
          </a:p>
          <a:p>
            <a:pPr lvl="1">
              <a:buFont typeface="Arial" panose="020B0604020202020204" pitchFamily="34" charset="0"/>
              <a:buChar char="•"/>
            </a:pPr>
            <a:r>
              <a:rPr lang="en-US" sz="2000" dirty="0"/>
              <a:t>The elements related to UHR features (e.g., UHR Capabilities IE, UHR Operation IE, etc.) are not carried in Beacons transmitted by a UHR AP.</a:t>
            </a:r>
          </a:p>
          <a:p>
            <a:pPr lvl="1">
              <a:buFont typeface="Arial" panose="020B0604020202020204" pitchFamily="34" charset="0"/>
              <a:buChar char="•"/>
            </a:pPr>
            <a:r>
              <a:rPr lang="en-US" sz="2000" dirty="0"/>
              <a:t>The Beacon carries an indication that the AP supports UHR</a:t>
            </a:r>
          </a:p>
          <a:p>
            <a:pPr lvl="1">
              <a:buFont typeface="Arial" panose="020B0604020202020204" pitchFamily="34" charset="0"/>
              <a:buChar char="•"/>
            </a:pPr>
            <a:r>
              <a:rPr lang="en-US" sz="2000" dirty="0"/>
              <a:t>A UHR non-AP STA can obtain the complete set of UHR parameters </a:t>
            </a:r>
            <a:r>
              <a:rPr lang="en-US" dirty="0"/>
              <a:t>via Probe Response or Association Response during association procedure.</a:t>
            </a:r>
          </a:p>
          <a:p>
            <a:pPr lvl="1">
              <a:buFont typeface="Arial" panose="020B0604020202020204" pitchFamily="34" charset="0"/>
              <a:buChar char="•"/>
            </a:pPr>
            <a:r>
              <a:rPr lang="en-US" dirty="0"/>
              <a:t>To efficiently update UHR BSS parameters, separate UHR CUF and UHR BPCC can be defined.</a:t>
            </a:r>
          </a:p>
          <a:p>
            <a:pPr>
              <a:buFont typeface="Arial" panose="020B0604020202020204" pitchFamily="34" charset="0"/>
              <a:buChar char="•"/>
            </a:pPr>
            <a:r>
              <a:rPr lang="en-US" dirty="0"/>
              <a:t>In this contribution, we discuss a mechanism about how to update the UHR feature related parameters. </a:t>
            </a:r>
          </a:p>
          <a:p>
            <a:pPr lvl="1">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8645-B133-86B1-3C42-17F6AC97F380}"/>
              </a:ext>
            </a:extLst>
          </p:cNvPr>
          <p:cNvSpPr>
            <a:spLocks noGrp="1"/>
          </p:cNvSpPr>
          <p:nvPr>
            <p:ph type="title"/>
          </p:nvPr>
        </p:nvSpPr>
        <p:spPr/>
        <p:txBody>
          <a:bodyPr/>
          <a:lstStyle/>
          <a:p>
            <a:r>
              <a:rPr lang="en-US" dirty="0"/>
              <a:t>Recap) UHR CUF and UHR BPCC</a:t>
            </a:r>
          </a:p>
        </p:txBody>
      </p:sp>
      <p:sp>
        <p:nvSpPr>
          <p:cNvPr id="3" name="Content Placeholder 2">
            <a:extLst>
              <a:ext uri="{FF2B5EF4-FFF2-40B4-BE49-F238E27FC236}">
                <a16:creationId xmlns:a16="http://schemas.microsoft.com/office/drawing/2014/main" id="{D021B748-FD72-EEFD-4A7A-31EC6C70A3CE}"/>
              </a:ext>
            </a:extLst>
          </p:cNvPr>
          <p:cNvSpPr>
            <a:spLocks noGrp="1"/>
          </p:cNvSpPr>
          <p:nvPr>
            <p:ph idx="1"/>
          </p:nvPr>
        </p:nvSpPr>
        <p:spPr>
          <a:xfrm>
            <a:off x="914400" y="1981201"/>
            <a:ext cx="10361084" cy="4113213"/>
          </a:xfrm>
        </p:spPr>
        <p:txBody>
          <a:bodyPr>
            <a:normAutofit lnSpcReduction="10000"/>
          </a:bodyPr>
          <a:lstStyle/>
          <a:p>
            <a:pPr>
              <a:buFont typeface="Arial" panose="020B0604020202020204" pitchFamily="34" charset="0"/>
              <a:buChar char="•"/>
            </a:pPr>
            <a:r>
              <a:rPr lang="en-US" sz="2000" dirty="0"/>
              <a:t>In [1] [2], the UHR CUF and the UHR BPCC were introduced.</a:t>
            </a:r>
          </a:p>
          <a:p>
            <a:pPr>
              <a:buFont typeface="Arial" panose="020B0604020202020204" pitchFamily="34" charset="0"/>
              <a:buChar char="•"/>
            </a:pPr>
            <a:r>
              <a:rPr lang="en-US" sz="2000" dirty="0"/>
              <a:t>When a UHR AP has critical update for UHR BSS parameters, the AP announces such critical update in the Beacon frame using the UHR CUF and the UHR BPCC.</a:t>
            </a:r>
          </a:p>
          <a:p>
            <a:pPr>
              <a:buFont typeface="Arial" panose="020B0604020202020204" pitchFamily="34" charset="0"/>
              <a:buChar char="•"/>
            </a:pPr>
            <a:r>
              <a:rPr lang="en-US" sz="2000" dirty="0"/>
              <a:t>In case of the critical update, Beacons can carry the updated UHR IEs for several beacon intervals (e.g., multiple TBTTs or multiple DTIM intervals)</a:t>
            </a:r>
          </a:p>
          <a:p>
            <a:pPr lvl="1">
              <a:buFont typeface="Arial" panose="020B0604020202020204" pitchFamily="34" charset="0"/>
              <a:buChar char="•"/>
            </a:pPr>
            <a:r>
              <a:rPr lang="en-US" sz="1800" dirty="0"/>
              <a:t>The updated UHR IEs can be carried in Beacon frames for multiple DTIM intervals, to make sure associated STAs that may be in power save also obtain the updated IEs. </a:t>
            </a:r>
          </a:p>
          <a:p>
            <a:pPr lvl="1">
              <a:buFont typeface="Arial" panose="020B0604020202020204" pitchFamily="34" charset="0"/>
              <a:buChar char="•"/>
            </a:pPr>
            <a:r>
              <a:rPr lang="en-US" sz="1800" dirty="0"/>
              <a:t>The UHR Critical Update Flag (UHR CUF) and the UHR BSS Parameters Change Count (UHR BPCC) can be used to indicate that there is any update on the UHR BSS parameters and the Beacon carrying the updated IEs.</a:t>
            </a:r>
          </a:p>
          <a:p>
            <a:pPr lvl="1">
              <a:buFont typeface="Arial" panose="020B0604020202020204" pitchFamily="34" charset="0"/>
              <a:buChar char="•"/>
            </a:pPr>
            <a:r>
              <a:rPr lang="en-US" sz="1800" dirty="0"/>
              <a:t>If there is any change on the UHR CUF and the UHR BPCC, a UHR STA can acquire the critical update of the UHR BSS parameters through exchanging the Probe Request/Response, AP’s unsolicited broadcast Probe Response, or the Beacon frame temporarily carrying the updated UHR BSS parameters.</a:t>
            </a:r>
          </a:p>
        </p:txBody>
      </p:sp>
      <p:sp>
        <p:nvSpPr>
          <p:cNvPr id="4" name="Slide Number Placeholder 3">
            <a:extLst>
              <a:ext uri="{FF2B5EF4-FFF2-40B4-BE49-F238E27FC236}">
                <a16:creationId xmlns:a16="http://schemas.microsoft.com/office/drawing/2014/main" id="{1116D44E-13C6-CDEB-BE4E-5949D4E5BEF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3575E88-AEEB-2727-0134-6CDC2A63BD3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49DFEABD-B8F9-CD3E-35F3-5F3246EEFF7E}"/>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1259339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F2EE-A5C3-6F63-EB37-3AE7AAB3614A}"/>
              </a:ext>
            </a:extLst>
          </p:cNvPr>
          <p:cNvSpPr>
            <a:spLocks noGrp="1"/>
          </p:cNvSpPr>
          <p:nvPr>
            <p:ph type="title"/>
          </p:nvPr>
        </p:nvSpPr>
        <p:spPr/>
        <p:txBody>
          <a:bodyPr/>
          <a:lstStyle/>
          <a:p>
            <a:r>
              <a:rPr lang="en-US" dirty="0"/>
              <a:t>Announced UHR feature parameters</a:t>
            </a:r>
          </a:p>
        </p:txBody>
      </p:sp>
      <p:sp>
        <p:nvSpPr>
          <p:cNvPr id="3" name="Content Placeholder 2">
            <a:extLst>
              <a:ext uri="{FF2B5EF4-FFF2-40B4-BE49-F238E27FC236}">
                <a16:creationId xmlns:a16="http://schemas.microsoft.com/office/drawing/2014/main" id="{22DA8247-FDE4-66BA-481B-DC7A8D0422FF}"/>
              </a:ext>
            </a:extLst>
          </p:cNvPr>
          <p:cNvSpPr>
            <a:spLocks noGrp="1"/>
          </p:cNvSpPr>
          <p:nvPr>
            <p:ph idx="1"/>
          </p:nvPr>
        </p:nvSpPr>
        <p:spPr>
          <a:xfrm>
            <a:off x="914400" y="1981201"/>
            <a:ext cx="10361084" cy="4113213"/>
          </a:xfrm>
        </p:spPr>
        <p:txBody>
          <a:bodyPr>
            <a:normAutofit/>
          </a:bodyPr>
          <a:lstStyle/>
          <a:p>
            <a:pPr>
              <a:buFont typeface="Arial" panose="020B0604020202020204" pitchFamily="34" charset="0"/>
              <a:buChar char="•"/>
            </a:pPr>
            <a:r>
              <a:rPr lang="en-US" sz="1800" dirty="0"/>
              <a:t>Background</a:t>
            </a:r>
          </a:p>
          <a:p>
            <a:pPr lvl="1">
              <a:buFont typeface="Arial" panose="020B0604020202020204" pitchFamily="34" charset="0"/>
              <a:buChar char="•"/>
            </a:pPr>
            <a:r>
              <a:rPr lang="en-US" sz="1400" dirty="0"/>
              <a:t>Some UHR features can be enabled/disabled through the feature enablement/disablement signaling by AP.</a:t>
            </a:r>
          </a:p>
          <a:p>
            <a:pPr lvl="2">
              <a:buFont typeface="Arial" panose="020B0604020202020204" pitchFamily="34" charset="0"/>
              <a:buChar char="•"/>
            </a:pPr>
            <a:r>
              <a:rPr lang="en-US" sz="1400" dirty="0"/>
              <a:t>E.g., Enablement/disablement of NPCA, DSO, P-EDCA, DBE, etc.</a:t>
            </a:r>
          </a:p>
          <a:p>
            <a:pPr lvl="2">
              <a:buFont typeface="Arial" panose="020B0604020202020204" pitchFamily="34" charset="0"/>
              <a:buChar char="•"/>
            </a:pPr>
            <a:r>
              <a:rPr lang="en-US" sz="1400" dirty="0"/>
              <a:t>UHR Operation element can include each feature enablement/disablement indication.</a:t>
            </a:r>
          </a:p>
          <a:p>
            <a:pPr lvl="1">
              <a:buFont typeface="Arial" panose="020B0604020202020204" pitchFamily="34" charset="0"/>
              <a:buChar char="•"/>
            </a:pPr>
            <a:r>
              <a:rPr lang="en-US" sz="1400" dirty="0"/>
              <a:t>Some UHR feature specific parameters can be updated through AP’s announcement.</a:t>
            </a:r>
          </a:p>
          <a:p>
            <a:pPr lvl="2">
              <a:buFont typeface="Arial" panose="020B0604020202020204" pitchFamily="34" charset="0"/>
              <a:buChar char="•"/>
            </a:pPr>
            <a:r>
              <a:rPr lang="en-US" sz="1400" dirty="0"/>
              <a:t>E.g., NPCA primary channel, DBE BW, P-EDCA parameters, DPS operation parameters.</a:t>
            </a:r>
          </a:p>
          <a:p>
            <a:pPr lvl="2">
              <a:buFont typeface="Arial" panose="020B0604020202020204" pitchFamily="34" charset="0"/>
              <a:buChar char="•"/>
            </a:pPr>
            <a:r>
              <a:rPr lang="en-US" sz="1400" dirty="0"/>
              <a:t>UHR operation element can include these parameter changes.</a:t>
            </a:r>
          </a:p>
          <a:p>
            <a:pPr lvl="1">
              <a:buFont typeface="Arial" panose="020B0604020202020204" pitchFamily="34" charset="0"/>
              <a:buChar char="•"/>
            </a:pPr>
            <a:r>
              <a:rPr lang="en-US" sz="1400" dirty="0"/>
              <a:t>AP’s announcement for specific UHR feature parameter changes shall be considered as UHR critical update to the non-AP STA that supports the indicated feature.</a:t>
            </a:r>
          </a:p>
          <a:p>
            <a:pPr>
              <a:buFont typeface="Arial" panose="020B0604020202020204" pitchFamily="34" charset="0"/>
              <a:buChar char="•"/>
            </a:pPr>
            <a:r>
              <a:rPr lang="en-US" sz="1800" dirty="0"/>
              <a:t>Problem</a:t>
            </a:r>
          </a:p>
          <a:p>
            <a:pPr lvl="1">
              <a:buFont typeface="Arial" panose="020B0604020202020204" pitchFamily="34" charset="0"/>
              <a:buChar char="•"/>
            </a:pPr>
            <a:r>
              <a:rPr lang="en-US" sz="1400" dirty="0"/>
              <a:t>If UHR feature parameter change is indicated as a critical update (w/ the UHR CUF and the UHR BPCC), a UHR STA not supporting the UHR feature also shall perform unnecessary UHR BSS parameter update by transmitting a request management frame to retrieve the updated parameter when detecting the mismatched UHR BPCC. </a:t>
            </a:r>
          </a:p>
          <a:p>
            <a:pPr lvl="2">
              <a:buFont typeface="Arial" panose="020B0604020202020204" pitchFamily="34" charset="0"/>
              <a:buChar char="•"/>
            </a:pPr>
            <a:r>
              <a:rPr lang="en-US" sz="1400" dirty="0"/>
              <a:t>It increases STA’s power consumption and the signaling overhead.</a:t>
            </a:r>
          </a:p>
        </p:txBody>
      </p:sp>
      <p:sp>
        <p:nvSpPr>
          <p:cNvPr id="4" name="Slide Number Placeholder 3">
            <a:extLst>
              <a:ext uri="{FF2B5EF4-FFF2-40B4-BE49-F238E27FC236}">
                <a16:creationId xmlns:a16="http://schemas.microsoft.com/office/drawing/2014/main" id="{70D86A85-0D72-AE48-1E67-C1758E0E52C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CD6D59A-C167-90E2-6356-04DBF9F3D97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9BF8BDB-B5E7-4366-37BB-5152B69AAEB2}"/>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420918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95FF2-D556-1338-FEEE-B8C03BD7D25C}"/>
              </a:ext>
            </a:extLst>
          </p:cNvPr>
          <p:cNvSpPr>
            <a:spLocks noGrp="1"/>
          </p:cNvSpPr>
          <p:nvPr>
            <p:ph type="title"/>
          </p:nvPr>
        </p:nvSpPr>
        <p:spPr/>
        <p:txBody>
          <a:bodyPr/>
          <a:lstStyle/>
          <a:p>
            <a:r>
              <a:rPr lang="en-US" dirty="0"/>
              <a:t>Example of unnecessary UHR BSS parameter update</a:t>
            </a:r>
          </a:p>
        </p:txBody>
      </p:sp>
      <p:sp>
        <p:nvSpPr>
          <p:cNvPr id="4" name="Slide Number Placeholder 3">
            <a:extLst>
              <a:ext uri="{FF2B5EF4-FFF2-40B4-BE49-F238E27FC236}">
                <a16:creationId xmlns:a16="http://schemas.microsoft.com/office/drawing/2014/main" id="{3879C0C2-5192-92E0-91A6-815C53EBA31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463925-4D1A-3CF3-77DE-F02FE3CEC013}"/>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50A4636A-18B4-9296-EEC9-1DD3FD8C2D71}"/>
              </a:ext>
            </a:extLst>
          </p:cNvPr>
          <p:cNvSpPr>
            <a:spLocks noGrp="1"/>
          </p:cNvSpPr>
          <p:nvPr>
            <p:ph type="dt" idx="15"/>
          </p:nvPr>
        </p:nvSpPr>
        <p:spPr/>
        <p:txBody>
          <a:bodyPr/>
          <a:lstStyle/>
          <a:p>
            <a:r>
              <a:rPr lang="en-US" dirty="0"/>
              <a:t>June 2025</a:t>
            </a:r>
            <a:endParaRPr lang="en-GB" dirty="0"/>
          </a:p>
        </p:txBody>
      </p:sp>
      <p:cxnSp>
        <p:nvCxnSpPr>
          <p:cNvPr id="7" name="Straight Connector 6">
            <a:extLst>
              <a:ext uri="{FF2B5EF4-FFF2-40B4-BE49-F238E27FC236}">
                <a16:creationId xmlns:a16="http://schemas.microsoft.com/office/drawing/2014/main" id="{2F028D49-3FB2-A1F8-E433-40CD7F87EFE6}"/>
              </a:ext>
            </a:extLst>
          </p:cNvPr>
          <p:cNvCxnSpPr/>
          <p:nvPr/>
        </p:nvCxnSpPr>
        <p:spPr>
          <a:xfrm>
            <a:off x="1418858" y="3928302"/>
            <a:ext cx="10298229" cy="0"/>
          </a:xfrm>
          <a:prstGeom prst="line">
            <a:avLst/>
          </a:prstGeom>
        </p:spPr>
        <p:style>
          <a:lnRef idx="2">
            <a:schemeClr val="dk1"/>
          </a:lnRef>
          <a:fillRef idx="0">
            <a:schemeClr val="dk1"/>
          </a:fillRef>
          <a:effectRef idx="1">
            <a:schemeClr val="dk1"/>
          </a:effectRef>
          <a:fontRef idx="minor">
            <a:schemeClr val="tx1"/>
          </a:fontRef>
        </p:style>
      </p:cxnSp>
      <p:sp>
        <p:nvSpPr>
          <p:cNvPr id="8" name="TextBox 7">
            <a:extLst>
              <a:ext uri="{FF2B5EF4-FFF2-40B4-BE49-F238E27FC236}">
                <a16:creationId xmlns:a16="http://schemas.microsoft.com/office/drawing/2014/main" id="{9CB792AB-52A6-2094-62DD-2C3B12F90B6B}"/>
              </a:ext>
            </a:extLst>
          </p:cNvPr>
          <p:cNvSpPr txBox="1"/>
          <p:nvPr/>
        </p:nvSpPr>
        <p:spPr>
          <a:xfrm>
            <a:off x="408205" y="3743636"/>
            <a:ext cx="1010653" cy="307777"/>
          </a:xfrm>
          <a:prstGeom prst="rect">
            <a:avLst/>
          </a:prstGeom>
          <a:noFill/>
        </p:spPr>
        <p:txBody>
          <a:bodyPr wrap="square" rtlCol="0">
            <a:spAutoFit/>
          </a:bodyPr>
          <a:lstStyle/>
          <a:p>
            <a:pPr algn="ctr"/>
            <a:r>
              <a:rPr lang="en-US" sz="1400" dirty="0">
                <a:solidFill>
                  <a:schemeClr val="tx1"/>
                </a:solidFill>
              </a:rPr>
              <a:t>UHR AP</a:t>
            </a:r>
          </a:p>
        </p:txBody>
      </p:sp>
      <p:cxnSp>
        <p:nvCxnSpPr>
          <p:cNvPr id="9" name="Straight Connector 8">
            <a:extLst>
              <a:ext uri="{FF2B5EF4-FFF2-40B4-BE49-F238E27FC236}">
                <a16:creationId xmlns:a16="http://schemas.microsoft.com/office/drawing/2014/main" id="{5246D903-9393-2798-0F96-28035E093E60}"/>
              </a:ext>
            </a:extLst>
          </p:cNvPr>
          <p:cNvCxnSpPr/>
          <p:nvPr/>
        </p:nvCxnSpPr>
        <p:spPr>
          <a:xfrm>
            <a:off x="1418858" y="4848755"/>
            <a:ext cx="10298229" cy="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0A5B91E4-D8B7-9E07-60A8-62C9FCA3863A}"/>
              </a:ext>
            </a:extLst>
          </p:cNvPr>
          <p:cNvSpPr txBox="1"/>
          <p:nvPr/>
        </p:nvSpPr>
        <p:spPr>
          <a:xfrm>
            <a:off x="50077" y="4384792"/>
            <a:ext cx="1420126" cy="954107"/>
          </a:xfrm>
          <a:prstGeom prst="rect">
            <a:avLst/>
          </a:prstGeom>
          <a:noFill/>
        </p:spPr>
        <p:txBody>
          <a:bodyPr wrap="square" rtlCol="0">
            <a:spAutoFit/>
          </a:bodyPr>
          <a:lstStyle/>
          <a:p>
            <a:pPr algn="ctr"/>
            <a:r>
              <a:rPr lang="en-US" sz="1400" dirty="0">
                <a:solidFill>
                  <a:schemeClr val="tx1"/>
                </a:solidFill>
              </a:rPr>
              <a:t>UHR STA</a:t>
            </a:r>
          </a:p>
          <a:p>
            <a:pPr algn="ctr"/>
            <a:r>
              <a:rPr lang="en-US" sz="1400" dirty="0">
                <a:solidFill>
                  <a:schemeClr val="tx1"/>
                </a:solidFill>
              </a:rPr>
              <a:t>(Deep Sleep w/ only P-EDCA support)</a:t>
            </a:r>
          </a:p>
        </p:txBody>
      </p:sp>
      <p:sp>
        <p:nvSpPr>
          <p:cNvPr id="11" name="Rectangle 10">
            <a:extLst>
              <a:ext uri="{FF2B5EF4-FFF2-40B4-BE49-F238E27FC236}">
                <a16:creationId xmlns:a16="http://schemas.microsoft.com/office/drawing/2014/main" id="{38D0AC6E-6673-CD46-BAC6-2E8489FB4016}"/>
              </a:ext>
            </a:extLst>
          </p:cNvPr>
          <p:cNvSpPr/>
          <p:nvPr/>
        </p:nvSpPr>
        <p:spPr>
          <a:xfrm>
            <a:off x="1687561" y="3331537"/>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631EA639-EA0A-CE6B-1C46-88FE4EEFF501}"/>
              </a:ext>
            </a:extLst>
          </p:cNvPr>
          <p:cNvSpPr/>
          <p:nvPr/>
        </p:nvSpPr>
        <p:spPr>
          <a:xfrm>
            <a:off x="2744736" y="3335397"/>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1B6385AD-DFE3-B46B-7963-051E28E5DAD7}"/>
              </a:ext>
            </a:extLst>
          </p:cNvPr>
          <p:cNvSpPr/>
          <p:nvPr/>
        </p:nvSpPr>
        <p:spPr>
          <a:xfrm>
            <a:off x="3801911" y="3331536"/>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60752881-2AA5-D565-2495-941052A9AF95}"/>
              </a:ext>
            </a:extLst>
          </p:cNvPr>
          <p:cNvSpPr/>
          <p:nvPr/>
        </p:nvSpPr>
        <p:spPr>
          <a:xfrm>
            <a:off x="4859086" y="3331204"/>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90CD8968-DB71-ADF8-E84F-9E14EE59A8B8}"/>
              </a:ext>
            </a:extLst>
          </p:cNvPr>
          <p:cNvSpPr/>
          <p:nvPr/>
        </p:nvSpPr>
        <p:spPr>
          <a:xfrm>
            <a:off x="5897011" y="3335866"/>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8B03DBE5-DDB4-A662-8CEC-2C09E8BD2F5E}"/>
              </a:ext>
            </a:extLst>
          </p:cNvPr>
          <p:cNvSpPr/>
          <p:nvPr/>
        </p:nvSpPr>
        <p:spPr>
          <a:xfrm>
            <a:off x="6954186" y="3327911"/>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927CDE5B-81F8-E375-ED7D-D5DA6B83597C}"/>
              </a:ext>
            </a:extLst>
          </p:cNvPr>
          <p:cNvSpPr/>
          <p:nvPr/>
        </p:nvSpPr>
        <p:spPr>
          <a:xfrm>
            <a:off x="7992111" y="3335397"/>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a:extLst>
              <a:ext uri="{FF2B5EF4-FFF2-40B4-BE49-F238E27FC236}">
                <a16:creationId xmlns:a16="http://schemas.microsoft.com/office/drawing/2014/main" id="{BF776CDF-3B00-5A67-ED81-C2ED04F324FA}"/>
              </a:ext>
            </a:extLst>
          </p:cNvPr>
          <p:cNvSpPr/>
          <p:nvPr/>
        </p:nvSpPr>
        <p:spPr>
          <a:xfrm>
            <a:off x="9068536" y="3335397"/>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00D71C31-FF2D-6A10-0916-135EE4B979DE}"/>
              </a:ext>
            </a:extLst>
          </p:cNvPr>
          <p:cNvSpPr txBox="1"/>
          <p:nvPr/>
        </p:nvSpPr>
        <p:spPr>
          <a:xfrm>
            <a:off x="11186242" y="2821789"/>
            <a:ext cx="929558" cy="523220"/>
          </a:xfrm>
          <a:prstGeom prst="rect">
            <a:avLst/>
          </a:prstGeom>
          <a:noFill/>
        </p:spPr>
        <p:txBody>
          <a:bodyPr wrap="square" rtlCol="0">
            <a:spAutoFit/>
          </a:bodyPr>
          <a:lstStyle/>
          <a:p>
            <a:pPr algn="ctr"/>
            <a:r>
              <a:rPr lang="en-US" sz="1400" dirty="0">
                <a:solidFill>
                  <a:schemeClr val="tx1"/>
                </a:solidFill>
              </a:rPr>
              <a:t>DTIM Beacon</a:t>
            </a:r>
          </a:p>
        </p:txBody>
      </p:sp>
      <p:sp>
        <p:nvSpPr>
          <p:cNvPr id="20" name="TextBox 19">
            <a:extLst>
              <a:ext uri="{FF2B5EF4-FFF2-40B4-BE49-F238E27FC236}">
                <a16:creationId xmlns:a16="http://schemas.microsoft.com/office/drawing/2014/main" id="{BD4FADBC-D937-19D4-5424-CB0BC253F194}"/>
              </a:ext>
            </a:extLst>
          </p:cNvPr>
          <p:cNvSpPr txBox="1"/>
          <p:nvPr/>
        </p:nvSpPr>
        <p:spPr>
          <a:xfrm>
            <a:off x="11249936" y="2368483"/>
            <a:ext cx="802168" cy="307777"/>
          </a:xfrm>
          <a:prstGeom prst="rect">
            <a:avLst/>
          </a:prstGeom>
          <a:noFill/>
        </p:spPr>
        <p:txBody>
          <a:bodyPr wrap="square" rtlCol="0">
            <a:spAutoFit/>
          </a:bodyPr>
          <a:lstStyle/>
          <a:p>
            <a:pPr algn="ctr"/>
            <a:r>
              <a:rPr lang="en-US" sz="1400" dirty="0">
                <a:solidFill>
                  <a:schemeClr val="tx1"/>
                </a:solidFill>
              </a:rPr>
              <a:t>Beacon</a:t>
            </a:r>
          </a:p>
        </p:txBody>
      </p:sp>
      <p:sp>
        <p:nvSpPr>
          <p:cNvPr id="21" name="Rectangle 20">
            <a:extLst>
              <a:ext uri="{FF2B5EF4-FFF2-40B4-BE49-F238E27FC236}">
                <a16:creationId xmlns:a16="http://schemas.microsoft.com/office/drawing/2014/main" id="{85D49446-8250-6CF9-4E58-26E29958A8D6}"/>
              </a:ext>
            </a:extLst>
          </p:cNvPr>
          <p:cNvSpPr/>
          <p:nvPr/>
        </p:nvSpPr>
        <p:spPr>
          <a:xfrm>
            <a:off x="11124809" y="2878836"/>
            <a:ext cx="190396" cy="40074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E7FF54E3-752A-AE00-6391-0748B7026E91}"/>
              </a:ext>
            </a:extLst>
          </p:cNvPr>
          <p:cNvSpPr/>
          <p:nvPr/>
        </p:nvSpPr>
        <p:spPr>
          <a:xfrm>
            <a:off x="11124809" y="2341409"/>
            <a:ext cx="190396" cy="40939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0D766617-8DFE-163A-FC7C-C405B71D93C7}"/>
              </a:ext>
            </a:extLst>
          </p:cNvPr>
          <p:cNvSpPr/>
          <p:nvPr/>
        </p:nvSpPr>
        <p:spPr>
          <a:xfrm>
            <a:off x="10125711" y="3332141"/>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a:extLst>
              <a:ext uri="{FF2B5EF4-FFF2-40B4-BE49-F238E27FC236}">
                <a16:creationId xmlns:a16="http://schemas.microsoft.com/office/drawing/2014/main" id="{214263E4-B0F1-2E1F-107B-B348CB1054C6}"/>
              </a:ext>
            </a:extLst>
          </p:cNvPr>
          <p:cNvSpPr txBox="1"/>
          <p:nvPr/>
        </p:nvSpPr>
        <p:spPr>
          <a:xfrm>
            <a:off x="2221761" y="2860851"/>
            <a:ext cx="1315455" cy="461665"/>
          </a:xfrm>
          <a:prstGeom prst="rect">
            <a:avLst/>
          </a:prstGeom>
          <a:noFill/>
        </p:spPr>
        <p:txBody>
          <a:bodyPr wrap="square" rtlCol="0">
            <a:spAutoFit/>
          </a:bodyPr>
          <a:lstStyle/>
          <a:p>
            <a:pPr algn="ctr"/>
            <a:r>
              <a:rPr lang="en-US" sz="1200" dirty="0">
                <a:solidFill>
                  <a:schemeClr val="tx1"/>
                </a:solidFill>
              </a:rPr>
              <a:t>UHR CUF = 1</a:t>
            </a:r>
          </a:p>
          <a:p>
            <a:pPr algn="ctr"/>
            <a:r>
              <a:rPr lang="en-US" sz="1200" dirty="0">
                <a:solidFill>
                  <a:schemeClr val="tx1"/>
                </a:solidFill>
              </a:rPr>
              <a:t>UHR BPCC = 3</a:t>
            </a:r>
          </a:p>
        </p:txBody>
      </p:sp>
      <p:sp>
        <p:nvSpPr>
          <p:cNvPr id="25" name="TextBox 24">
            <a:extLst>
              <a:ext uri="{FF2B5EF4-FFF2-40B4-BE49-F238E27FC236}">
                <a16:creationId xmlns:a16="http://schemas.microsoft.com/office/drawing/2014/main" id="{1C8BCBBD-DC9B-3FB6-8E35-E9F58CEE9F63}"/>
              </a:ext>
            </a:extLst>
          </p:cNvPr>
          <p:cNvSpPr txBox="1"/>
          <p:nvPr/>
        </p:nvSpPr>
        <p:spPr>
          <a:xfrm>
            <a:off x="1154961" y="2861759"/>
            <a:ext cx="1315455" cy="461665"/>
          </a:xfrm>
          <a:prstGeom prst="rect">
            <a:avLst/>
          </a:prstGeom>
          <a:noFill/>
        </p:spPr>
        <p:txBody>
          <a:bodyPr wrap="square" rtlCol="0">
            <a:spAutoFit/>
          </a:bodyPr>
          <a:lstStyle/>
          <a:p>
            <a:pPr algn="ctr"/>
            <a:r>
              <a:rPr lang="en-US" sz="1200" dirty="0">
                <a:solidFill>
                  <a:schemeClr val="tx1"/>
                </a:solidFill>
              </a:rPr>
              <a:t>UHR CUF = 0</a:t>
            </a:r>
          </a:p>
          <a:p>
            <a:pPr algn="ctr"/>
            <a:r>
              <a:rPr lang="en-US" sz="1200" dirty="0">
                <a:solidFill>
                  <a:schemeClr val="tx1"/>
                </a:solidFill>
              </a:rPr>
              <a:t>UHR BPCC = 2</a:t>
            </a:r>
          </a:p>
        </p:txBody>
      </p:sp>
      <p:sp>
        <p:nvSpPr>
          <p:cNvPr id="26" name="TextBox 25">
            <a:extLst>
              <a:ext uri="{FF2B5EF4-FFF2-40B4-BE49-F238E27FC236}">
                <a16:creationId xmlns:a16="http://schemas.microsoft.com/office/drawing/2014/main" id="{6F9CE7AD-B526-6D96-CE8A-C88A996D4983}"/>
              </a:ext>
            </a:extLst>
          </p:cNvPr>
          <p:cNvSpPr txBox="1"/>
          <p:nvPr/>
        </p:nvSpPr>
        <p:spPr>
          <a:xfrm>
            <a:off x="3286960" y="2869288"/>
            <a:ext cx="1315455" cy="461665"/>
          </a:xfrm>
          <a:prstGeom prst="rect">
            <a:avLst/>
          </a:prstGeom>
          <a:noFill/>
        </p:spPr>
        <p:txBody>
          <a:bodyPr wrap="square" rtlCol="0">
            <a:spAutoFit/>
          </a:bodyPr>
          <a:lstStyle/>
          <a:p>
            <a:pPr algn="ctr"/>
            <a:r>
              <a:rPr lang="en-US" sz="1200" dirty="0">
                <a:solidFill>
                  <a:schemeClr val="tx1"/>
                </a:solidFill>
              </a:rPr>
              <a:t>UHR CUF = 1</a:t>
            </a:r>
          </a:p>
          <a:p>
            <a:pPr algn="ctr"/>
            <a:r>
              <a:rPr lang="en-US" sz="1200" dirty="0">
                <a:solidFill>
                  <a:schemeClr val="tx1"/>
                </a:solidFill>
              </a:rPr>
              <a:t>UHR BPCC = 3</a:t>
            </a:r>
          </a:p>
        </p:txBody>
      </p:sp>
      <p:sp>
        <p:nvSpPr>
          <p:cNvPr id="27" name="TextBox 26">
            <a:extLst>
              <a:ext uri="{FF2B5EF4-FFF2-40B4-BE49-F238E27FC236}">
                <a16:creationId xmlns:a16="http://schemas.microsoft.com/office/drawing/2014/main" id="{E0FC0622-4FF1-EBF1-FE13-F758DB38C200}"/>
              </a:ext>
            </a:extLst>
          </p:cNvPr>
          <p:cNvSpPr txBox="1"/>
          <p:nvPr/>
        </p:nvSpPr>
        <p:spPr>
          <a:xfrm>
            <a:off x="4334512" y="2867682"/>
            <a:ext cx="1315455" cy="461665"/>
          </a:xfrm>
          <a:prstGeom prst="rect">
            <a:avLst/>
          </a:prstGeom>
          <a:noFill/>
        </p:spPr>
        <p:txBody>
          <a:bodyPr wrap="square" rtlCol="0">
            <a:spAutoFit/>
          </a:bodyPr>
          <a:lstStyle/>
          <a:p>
            <a:pPr algn="ctr"/>
            <a:r>
              <a:rPr lang="en-US" sz="1200" dirty="0">
                <a:solidFill>
                  <a:schemeClr val="tx1"/>
                </a:solidFill>
              </a:rPr>
              <a:t>UHR CUF = 1</a:t>
            </a:r>
          </a:p>
          <a:p>
            <a:pPr algn="ctr"/>
            <a:r>
              <a:rPr lang="en-US" sz="1200" dirty="0">
                <a:solidFill>
                  <a:schemeClr val="tx1"/>
                </a:solidFill>
              </a:rPr>
              <a:t>UHR BPCC = 3</a:t>
            </a:r>
          </a:p>
        </p:txBody>
      </p:sp>
      <p:sp>
        <p:nvSpPr>
          <p:cNvPr id="28" name="TextBox 27">
            <a:extLst>
              <a:ext uri="{FF2B5EF4-FFF2-40B4-BE49-F238E27FC236}">
                <a16:creationId xmlns:a16="http://schemas.microsoft.com/office/drawing/2014/main" id="{D72640D3-825D-EC0B-1321-2DEED6830336}"/>
              </a:ext>
            </a:extLst>
          </p:cNvPr>
          <p:cNvSpPr txBox="1"/>
          <p:nvPr/>
        </p:nvSpPr>
        <p:spPr>
          <a:xfrm>
            <a:off x="5372438" y="2866078"/>
            <a:ext cx="1315455" cy="461665"/>
          </a:xfrm>
          <a:prstGeom prst="rect">
            <a:avLst/>
          </a:prstGeom>
          <a:noFill/>
        </p:spPr>
        <p:txBody>
          <a:bodyPr wrap="square" rtlCol="0">
            <a:spAutoFit/>
          </a:bodyPr>
          <a:lstStyle/>
          <a:p>
            <a:pPr algn="ctr"/>
            <a:r>
              <a:rPr lang="en-US" sz="1200" dirty="0">
                <a:solidFill>
                  <a:schemeClr val="tx1"/>
                </a:solidFill>
              </a:rPr>
              <a:t>UHR CUF = 1</a:t>
            </a:r>
          </a:p>
          <a:p>
            <a:pPr algn="ctr"/>
            <a:r>
              <a:rPr lang="en-US" sz="1200" dirty="0">
                <a:solidFill>
                  <a:schemeClr val="tx1"/>
                </a:solidFill>
              </a:rPr>
              <a:t>UHR BPCC = 3</a:t>
            </a:r>
          </a:p>
        </p:txBody>
      </p:sp>
      <p:sp>
        <p:nvSpPr>
          <p:cNvPr id="29" name="TextBox 28">
            <a:extLst>
              <a:ext uri="{FF2B5EF4-FFF2-40B4-BE49-F238E27FC236}">
                <a16:creationId xmlns:a16="http://schemas.microsoft.com/office/drawing/2014/main" id="{89E5F282-9684-92B7-32D9-BC1D3BABA8B7}"/>
              </a:ext>
            </a:extLst>
          </p:cNvPr>
          <p:cNvSpPr txBox="1"/>
          <p:nvPr/>
        </p:nvSpPr>
        <p:spPr>
          <a:xfrm>
            <a:off x="6419986" y="2864473"/>
            <a:ext cx="1315455" cy="461665"/>
          </a:xfrm>
          <a:prstGeom prst="rect">
            <a:avLst/>
          </a:prstGeom>
          <a:noFill/>
        </p:spPr>
        <p:txBody>
          <a:bodyPr wrap="square" rtlCol="0">
            <a:spAutoFit/>
          </a:bodyPr>
          <a:lstStyle/>
          <a:p>
            <a:pPr algn="ctr"/>
            <a:r>
              <a:rPr lang="en-US" sz="1200" dirty="0">
                <a:solidFill>
                  <a:schemeClr val="tx1"/>
                </a:solidFill>
              </a:rPr>
              <a:t>UHR CUF = 0</a:t>
            </a:r>
          </a:p>
          <a:p>
            <a:pPr algn="ctr"/>
            <a:r>
              <a:rPr lang="en-US" sz="1200" dirty="0">
                <a:solidFill>
                  <a:schemeClr val="tx1"/>
                </a:solidFill>
              </a:rPr>
              <a:t>UHR BPCC = 3</a:t>
            </a:r>
          </a:p>
        </p:txBody>
      </p:sp>
      <p:sp>
        <p:nvSpPr>
          <p:cNvPr id="30" name="TextBox 29">
            <a:extLst>
              <a:ext uri="{FF2B5EF4-FFF2-40B4-BE49-F238E27FC236}">
                <a16:creationId xmlns:a16="http://schemas.microsoft.com/office/drawing/2014/main" id="{577C54A6-939A-1D7E-F0F0-B45C24D3036A}"/>
              </a:ext>
            </a:extLst>
          </p:cNvPr>
          <p:cNvSpPr txBox="1"/>
          <p:nvPr/>
        </p:nvSpPr>
        <p:spPr>
          <a:xfrm>
            <a:off x="7485185" y="2860851"/>
            <a:ext cx="1315455" cy="461665"/>
          </a:xfrm>
          <a:prstGeom prst="rect">
            <a:avLst/>
          </a:prstGeom>
          <a:noFill/>
        </p:spPr>
        <p:txBody>
          <a:bodyPr wrap="square" rtlCol="0">
            <a:spAutoFit/>
          </a:bodyPr>
          <a:lstStyle/>
          <a:p>
            <a:pPr algn="ctr"/>
            <a:r>
              <a:rPr lang="en-US" sz="1200" dirty="0">
                <a:solidFill>
                  <a:schemeClr val="tx1"/>
                </a:solidFill>
              </a:rPr>
              <a:t>UHR CUF = 0</a:t>
            </a:r>
          </a:p>
          <a:p>
            <a:pPr algn="ctr"/>
            <a:r>
              <a:rPr lang="en-US" sz="1200" dirty="0">
                <a:solidFill>
                  <a:schemeClr val="tx1"/>
                </a:solidFill>
              </a:rPr>
              <a:t>UHR BPCC = 3</a:t>
            </a:r>
          </a:p>
        </p:txBody>
      </p:sp>
      <p:sp>
        <p:nvSpPr>
          <p:cNvPr id="31" name="TextBox 30">
            <a:extLst>
              <a:ext uri="{FF2B5EF4-FFF2-40B4-BE49-F238E27FC236}">
                <a16:creationId xmlns:a16="http://schemas.microsoft.com/office/drawing/2014/main" id="{2836C975-6A9B-8CDD-21A9-7C85D5F691A6}"/>
              </a:ext>
            </a:extLst>
          </p:cNvPr>
          <p:cNvSpPr txBox="1"/>
          <p:nvPr/>
        </p:nvSpPr>
        <p:spPr>
          <a:xfrm>
            <a:off x="8534264" y="2874201"/>
            <a:ext cx="1315455" cy="461665"/>
          </a:xfrm>
          <a:prstGeom prst="rect">
            <a:avLst/>
          </a:prstGeom>
          <a:noFill/>
        </p:spPr>
        <p:txBody>
          <a:bodyPr wrap="square" rtlCol="0">
            <a:spAutoFit/>
          </a:bodyPr>
          <a:lstStyle/>
          <a:p>
            <a:pPr algn="ctr"/>
            <a:r>
              <a:rPr lang="en-US" sz="1200" dirty="0">
                <a:solidFill>
                  <a:schemeClr val="tx1"/>
                </a:solidFill>
              </a:rPr>
              <a:t>UHR CUF = 0</a:t>
            </a:r>
          </a:p>
          <a:p>
            <a:pPr algn="ctr"/>
            <a:r>
              <a:rPr lang="en-US" sz="1200" dirty="0">
                <a:solidFill>
                  <a:schemeClr val="tx1"/>
                </a:solidFill>
              </a:rPr>
              <a:t>UHR BPCC = 3</a:t>
            </a:r>
          </a:p>
        </p:txBody>
      </p:sp>
      <p:cxnSp>
        <p:nvCxnSpPr>
          <p:cNvPr id="32" name="Elbow Connector 31">
            <a:extLst>
              <a:ext uri="{FF2B5EF4-FFF2-40B4-BE49-F238E27FC236}">
                <a16:creationId xmlns:a16="http://schemas.microsoft.com/office/drawing/2014/main" id="{19596424-8FE8-1DCC-7D14-8F9B5FD6CA38}"/>
              </a:ext>
            </a:extLst>
          </p:cNvPr>
          <p:cNvCxnSpPr>
            <a:cxnSpLocks/>
          </p:cNvCxnSpPr>
          <p:nvPr/>
        </p:nvCxnSpPr>
        <p:spPr>
          <a:xfrm flipV="1">
            <a:off x="1418858" y="4941260"/>
            <a:ext cx="9861081" cy="198448"/>
          </a:xfrm>
          <a:prstGeom prst="bentConnector3">
            <a:avLst>
              <a:gd name="adj1" fmla="val 74988"/>
            </a:avLst>
          </a:prstGeom>
          <a:ln w="12700">
            <a:solidFill>
              <a:schemeClr val="tx1"/>
            </a:solidFill>
            <a:prstDash val="dash"/>
          </a:ln>
        </p:spPr>
        <p:style>
          <a:lnRef idx="2">
            <a:schemeClr val="dk1"/>
          </a:lnRef>
          <a:fillRef idx="0">
            <a:schemeClr val="dk1"/>
          </a:fillRef>
          <a:effectRef idx="1">
            <a:schemeClr val="dk1"/>
          </a:effectRef>
          <a:fontRef idx="minor">
            <a:schemeClr val="tx1"/>
          </a:fontRef>
        </p:style>
      </p:cxnSp>
      <p:sp>
        <p:nvSpPr>
          <p:cNvPr id="33" name="TextBox 32">
            <a:extLst>
              <a:ext uri="{FF2B5EF4-FFF2-40B4-BE49-F238E27FC236}">
                <a16:creationId xmlns:a16="http://schemas.microsoft.com/office/drawing/2014/main" id="{28B70BE1-8995-7D5A-B707-0F014B69E762}"/>
              </a:ext>
            </a:extLst>
          </p:cNvPr>
          <p:cNvSpPr txBox="1"/>
          <p:nvPr/>
        </p:nvSpPr>
        <p:spPr>
          <a:xfrm>
            <a:off x="2710409" y="4879701"/>
            <a:ext cx="802169" cy="307777"/>
          </a:xfrm>
          <a:prstGeom prst="rect">
            <a:avLst/>
          </a:prstGeom>
          <a:noFill/>
        </p:spPr>
        <p:txBody>
          <a:bodyPr wrap="square" rtlCol="0">
            <a:spAutoFit/>
          </a:bodyPr>
          <a:lstStyle/>
          <a:p>
            <a:pPr algn="ctr"/>
            <a:r>
              <a:rPr lang="en-US" sz="1400" dirty="0">
                <a:solidFill>
                  <a:schemeClr val="tx1"/>
                </a:solidFill>
              </a:rPr>
              <a:t>Doze</a:t>
            </a:r>
          </a:p>
        </p:txBody>
      </p:sp>
      <p:sp>
        <p:nvSpPr>
          <p:cNvPr id="34" name="TextBox 33">
            <a:extLst>
              <a:ext uri="{FF2B5EF4-FFF2-40B4-BE49-F238E27FC236}">
                <a16:creationId xmlns:a16="http://schemas.microsoft.com/office/drawing/2014/main" id="{F9012D88-C88F-56A5-51F3-E11660584D6A}"/>
              </a:ext>
            </a:extLst>
          </p:cNvPr>
          <p:cNvSpPr txBox="1"/>
          <p:nvPr/>
        </p:nvSpPr>
        <p:spPr>
          <a:xfrm>
            <a:off x="8854993" y="4936347"/>
            <a:ext cx="802169" cy="307777"/>
          </a:xfrm>
          <a:prstGeom prst="rect">
            <a:avLst/>
          </a:prstGeom>
          <a:noFill/>
        </p:spPr>
        <p:txBody>
          <a:bodyPr wrap="square" rtlCol="0">
            <a:spAutoFit/>
          </a:bodyPr>
          <a:lstStyle/>
          <a:p>
            <a:pPr algn="ctr"/>
            <a:r>
              <a:rPr lang="en-US" sz="1400" dirty="0">
                <a:solidFill>
                  <a:schemeClr val="tx1"/>
                </a:solidFill>
              </a:rPr>
              <a:t>Awake</a:t>
            </a:r>
          </a:p>
        </p:txBody>
      </p:sp>
      <p:sp>
        <p:nvSpPr>
          <p:cNvPr id="35" name="Rectangle 34">
            <a:extLst>
              <a:ext uri="{FF2B5EF4-FFF2-40B4-BE49-F238E27FC236}">
                <a16:creationId xmlns:a16="http://schemas.microsoft.com/office/drawing/2014/main" id="{15F7B04E-9CA4-25E0-CBD1-D2812259C229}"/>
              </a:ext>
            </a:extLst>
          </p:cNvPr>
          <p:cNvSpPr/>
          <p:nvPr/>
        </p:nvSpPr>
        <p:spPr>
          <a:xfrm>
            <a:off x="9599463" y="4461547"/>
            <a:ext cx="250256" cy="3901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Rectangle 35">
            <a:extLst>
              <a:ext uri="{FF2B5EF4-FFF2-40B4-BE49-F238E27FC236}">
                <a16:creationId xmlns:a16="http://schemas.microsoft.com/office/drawing/2014/main" id="{58D53330-753A-2AEA-7D82-5F6C6B480D45}"/>
              </a:ext>
            </a:extLst>
          </p:cNvPr>
          <p:cNvSpPr/>
          <p:nvPr/>
        </p:nvSpPr>
        <p:spPr>
          <a:xfrm>
            <a:off x="9942833" y="4849462"/>
            <a:ext cx="250256" cy="40460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a16="http://schemas.microsoft.com/office/drawing/2014/main" id="{0AEEA381-F959-D8C4-2CA7-CB4878E034CD}"/>
              </a:ext>
            </a:extLst>
          </p:cNvPr>
          <p:cNvSpPr txBox="1"/>
          <p:nvPr/>
        </p:nvSpPr>
        <p:spPr>
          <a:xfrm>
            <a:off x="9256077" y="4210869"/>
            <a:ext cx="981543" cy="276999"/>
          </a:xfrm>
          <a:prstGeom prst="rect">
            <a:avLst/>
          </a:prstGeom>
          <a:noFill/>
        </p:spPr>
        <p:txBody>
          <a:bodyPr wrap="square" rtlCol="0">
            <a:spAutoFit/>
          </a:bodyPr>
          <a:lstStyle/>
          <a:p>
            <a:pPr algn="ctr"/>
            <a:r>
              <a:rPr lang="en-US" sz="1200" dirty="0">
                <a:solidFill>
                  <a:schemeClr val="tx1"/>
                </a:solidFill>
              </a:rPr>
              <a:t>Probe Req</a:t>
            </a:r>
          </a:p>
        </p:txBody>
      </p:sp>
      <p:sp>
        <p:nvSpPr>
          <p:cNvPr id="38" name="TextBox 37">
            <a:extLst>
              <a:ext uri="{FF2B5EF4-FFF2-40B4-BE49-F238E27FC236}">
                <a16:creationId xmlns:a16="http://schemas.microsoft.com/office/drawing/2014/main" id="{768CD349-52C5-1246-390B-9F3BEC58DDF2}"/>
              </a:ext>
            </a:extLst>
          </p:cNvPr>
          <p:cNvSpPr txBox="1"/>
          <p:nvPr/>
        </p:nvSpPr>
        <p:spPr>
          <a:xfrm>
            <a:off x="9729851" y="5221069"/>
            <a:ext cx="1310194" cy="646331"/>
          </a:xfrm>
          <a:prstGeom prst="rect">
            <a:avLst/>
          </a:prstGeom>
          <a:noFill/>
        </p:spPr>
        <p:txBody>
          <a:bodyPr wrap="square" rtlCol="0">
            <a:spAutoFit/>
          </a:bodyPr>
          <a:lstStyle/>
          <a:p>
            <a:pPr algn="ctr"/>
            <a:r>
              <a:rPr lang="en-US" sz="1200" dirty="0">
                <a:solidFill>
                  <a:schemeClr val="tx1"/>
                </a:solidFill>
              </a:rPr>
              <a:t>Probe </a:t>
            </a:r>
            <a:r>
              <a:rPr lang="en-US" sz="1200" dirty="0" err="1">
                <a:solidFill>
                  <a:schemeClr val="tx1"/>
                </a:solidFill>
              </a:rPr>
              <a:t>Rsp</a:t>
            </a:r>
            <a:r>
              <a:rPr lang="en-US" sz="1200" dirty="0">
                <a:solidFill>
                  <a:schemeClr val="tx1"/>
                </a:solidFill>
              </a:rPr>
              <a:t> (w/ updated NPCA params)</a:t>
            </a:r>
          </a:p>
        </p:txBody>
      </p:sp>
      <p:sp>
        <p:nvSpPr>
          <p:cNvPr id="39" name="TextBox 38">
            <a:extLst>
              <a:ext uri="{FF2B5EF4-FFF2-40B4-BE49-F238E27FC236}">
                <a16:creationId xmlns:a16="http://schemas.microsoft.com/office/drawing/2014/main" id="{FBC5F9F9-B6AF-41A2-CFFB-71A34D6A0D4B}"/>
              </a:ext>
            </a:extLst>
          </p:cNvPr>
          <p:cNvSpPr txBox="1"/>
          <p:nvPr/>
        </p:nvSpPr>
        <p:spPr>
          <a:xfrm>
            <a:off x="2112843" y="3927970"/>
            <a:ext cx="1170109" cy="461665"/>
          </a:xfrm>
          <a:prstGeom prst="rect">
            <a:avLst/>
          </a:prstGeom>
          <a:noFill/>
        </p:spPr>
        <p:txBody>
          <a:bodyPr wrap="square" rtlCol="0">
            <a:spAutoFit/>
          </a:bodyPr>
          <a:lstStyle/>
          <a:p>
            <a:pPr algn="ctr"/>
            <a:r>
              <a:rPr lang="en-US" sz="1200" dirty="0">
                <a:solidFill>
                  <a:schemeClr val="tx1"/>
                </a:solidFill>
              </a:rPr>
              <a:t>w/ updated NPCA params</a:t>
            </a:r>
          </a:p>
        </p:txBody>
      </p:sp>
      <p:cxnSp>
        <p:nvCxnSpPr>
          <p:cNvPr id="40" name="Straight Arrow Connector 39">
            <a:extLst>
              <a:ext uri="{FF2B5EF4-FFF2-40B4-BE49-F238E27FC236}">
                <a16:creationId xmlns:a16="http://schemas.microsoft.com/office/drawing/2014/main" id="{BA2A1357-6E77-94D5-566E-D253340C554D}"/>
              </a:ext>
            </a:extLst>
          </p:cNvPr>
          <p:cNvCxnSpPr>
            <a:cxnSpLocks/>
            <a:stCxn id="12" idx="2"/>
          </p:cNvCxnSpPr>
          <p:nvPr/>
        </p:nvCxnSpPr>
        <p:spPr>
          <a:xfrm>
            <a:off x="2869864" y="3932163"/>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F0E0396E-79C6-0113-D733-ED0A327D3342}"/>
              </a:ext>
            </a:extLst>
          </p:cNvPr>
          <p:cNvSpPr txBox="1"/>
          <p:nvPr/>
        </p:nvSpPr>
        <p:spPr>
          <a:xfrm>
            <a:off x="9973215" y="4383230"/>
            <a:ext cx="1435440" cy="461665"/>
          </a:xfrm>
          <a:prstGeom prst="rect">
            <a:avLst/>
          </a:prstGeom>
          <a:noFill/>
        </p:spPr>
        <p:txBody>
          <a:bodyPr wrap="square" rtlCol="0">
            <a:spAutoFit/>
          </a:bodyPr>
          <a:lstStyle/>
          <a:p>
            <a:pPr algn="ctr"/>
            <a:r>
              <a:rPr lang="en-US" sz="1200" dirty="0">
                <a:solidFill>
                  <a:schemeClr val="tx1"/>
                </a:solidFill>
              </a:rPr>
              <a:t>Unnecessary probing execution</a:t>
            </a:r>
          </a:p>
        </p:txBody>
      </p:sp>
      <p:sp>
        <p:nvSpPr>
          <p:cNvPr id="42" name="TextBox 41">
            <a:extLst>
              <a:ext uri="{FF2B5EF4-FFF2-40B4-BE49-F238E27FC236}">
                <a16:creationId xmlns:a16="http://schemas.microsoft.com/office/drawing/2014/main" id="{12E2DAF8-B692-F34F-6D19-09F739699591}"/>
              </a:ext>
            </a:extLst>
          </p:cNvPr>
          <p:cNvSpPr txBox="1"/>
          <p:nvPr/>
        </p:nvSpPr>
        <p:spPr>
          <a:xfrm>
            <a:off x="7802870" y="5185960"/>
            <a:ext cx="1921721" cy="461665"/>
          </a:xfrm>
          <a:prstGeom prst="rect">
            <a:avLst/>
          </a:prstGeom>
          <a:noFill/>
        </p:spPr>
        <p:txBody>
          <a:bodyPr wrap="square" rtlCol="0">
            <a:spAutoFit/>
          </a:bodyPr>
          <a:lstStyle/>
          <a:p>
            <a:pPr algn="ctr"/>
            <a:r>
              <a:rPr lang="en-US" sz="1200" dirty="0">
                <a:solidFill>
                  <a:schemeClr val="tx1"/>
                </a:solidFill>
              </a:rPr>
              <a:t>Detecting mismatched BPCC (BPCC2 vs. BPCC3)</a:t>
            </a:r>
          </a:p>
        </p:txBody>
      </p:sp>
      <p:sp>
        <p:nvSpPr>
          <p:cNvPr id="43" name="TextBox 42">
            <a:extLst>
              <a:ext uri="{FF2B5EF4-FFF2-40B4-BE49-F238E27FC236}">
                <a16:creationId xmlns:a16="http://schemas.microsoft.com/office/drawing/2014/main" id="{532F5A5F-D881-AA6E-30E9-629108A5461C}"/>
              </a:ext>
            </a:extLst>
          </p:cNvPr>
          <p:cNvSpPr txBox="1"/>
          <p:nvPr/>
        </p:nvSpPr>
        <p:spPr>
          <a:xfrm>
            <a:off x="985547" y="5191039"/>
            <a:ext cx="952270" cy="461665"/>
          </a:xfrm>
          <a:prstGeom prst="rect">
            <a:avLst/>
          </a:prstGeom>
          <a:noFill/>
        </p:spPr>
        <p:txBody>
          <a:bodyPr wrap="square" rtlCol="0">
            <a:spAutoFit/>
          </a:bodyPr>
          <a:lstStyle/>
          <a:p>
            <a:pPr algn="ctr"/>
            <a:r>
              <a:rPr lang="en-US" sz="1200" dirty="0">
                <a:solidFill>
                  <a:schemeClr val="tx1"/>
                </a:solidFill>
              </a:rPr>
              <a:t>w/ UHR BPCC2</a:t>
            </a:r>
          </a:p>
        </p:txBody>
      </p:sp>
      <p:sp>
        <p:nvSpPr>
          <p:cNvPr id="44" name="TextBox 43">
            <a:extLst>
              <a:ext uri="{FF2B5EF4-FFF2-40B4-BE49-F238E27FC236}">
                <a16:creationId xmlns:a16="http://schemas.microsoft.com/office/drawing/2014/main" id="{CB14F818-1FAC-D71F-CE7A-FCF888423F90}"/>
              </a:ext>
            </a:extLst>
          </p:cNvPr>
          <p:cNvSpPr txBox="1"/>
          <p:nvPr/>
        </p:nvSpPr>
        <p:spPr>
          <a:xfrm>
            <a:off x="9629946" y="2864472"/>
            <a:ext cx="1315455" cy="461665"/>
          </a:xfrm>
          <a:prstGeom prst="rect">
            <a:avLst/>
          </a:prstGeom>
          <a:noFill/>
        </p:spPr>
        <p:txBody>
          <a:bodyPr wrap="square" rtlCol="0">
            <a:spAutoFit/>
          </a:bodyPr>
          <a:lstStyle/>
          <a:p>
            <a:pPr algn="ctr"/>
            <a:r>
              <a:rPr lang="en-US" sz="1200" dirty="0">
                <a:solidFill>
                  <a:schemeClr val="tx1"/>
                </a:solidFill>
              </a:rPr>
              <a:t>UHR CUF = 0</a:t>
            </a:r>
          </a:p>
          <a:p>
            <a:pPr algn="ctr"/>
            <a:r>
              <a:rPr lang="en-US" sz="1200" dirty="0">
                <a:solidFill>
                  <a:schemeClr val="tx1"/>
                </a:solidFill>
              </a:rPr>
              <a:t>UHR BPCC = 3</a:t>
            </a:r>
          </a:p>
        </p:txBody>
      </p:sp>
      <p:cxnSp>
        <p:nvCxnSpPr>
          <p:cNvPr id="45" name="Straight Arrow Connector 44">
            <a:extLst>
              <a:ext uri="{FF2B5EF4-FFF2-40B4-BE49-F238E27FC236}">
                <a16:creationId xmlns:a16="http://schemas.microsoft.com/office/drawing/2014/main" id="{2A1DF4BF-BFA5-5547-2278-D304A13D296A}"/>
              </a:ext>
            </a:extLst>
          </p:cNvPr>
          <p:cNvCxnSpPr>
            <a:cxnSpLocks/>
          </p:cNvCxnSpPr>
          <p:nvPr/>
        </p:nvCxnSpPr>
        <p:spPr>
          <a:xfrm>
            <a:off x="3930849" y="3940174"/>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3CC56736-75EB-A253-0F25-F049ED8E2BD4}"/>
              </a:ext>
            </a:extLst>
          </p:cNvPr>
          <p:cNvCxnSpPr>
            <a:cxnSpLocks/>
          </p:cNvCxnSpPr>
          <p:nvPr/>
        </p:nvCxnSpPr>
        <p:spPr>
          <a:xfrm>
            <a:off x="4978398" y="3936919"/>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15D0ABCB-6262-2151-AC80-C6D17282AAA9}"/>
              </a:ext>
            </a:extLst>
          </p:cNvPr>
          <p:cNvCxnSpPr>
            <a:cxnSpLocks/>
          </p:cNvCxnSpPr>
          <p:nvPr/>
        </p:nvCxnSpPr>
        <p:spPr>
          <a:xfrm>
            <a:off x="6005100" y="3942173"/>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113E4E8E-9895-E445-CE9A-9091262FB615}"/>
              </a:ext>
            </a:extLst>
          </p:cNvPr>
          <p:cNvCxnSpPr>
            <a:cxnSpLocks/>
          </p:cNvCxnSpPr>
          <p:nvPr/>
        </p:nvCxnSpPr>
        <p:spPr>
          <a:xfrm>
            <a:off x="9191991" y="3914246"/>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B9E4C2D5-69F9-54D0-4817-F7380B855094}"/>
              </a:ext>
            </a:extLst>
          </p:cNvPr>
          <p:cNvSpPr txBox="1"/>
          <p:nvPr/>
        </p:nvSpPr>
        <p:spPr>
          <a:xfrm>
            <a:off x="9458473" y="3454652"/>
            <a:ext cx="342946" cy="461665"/>
          </a:xfrm>
          <a:prstGeom prst="rect">
            <a:avLst/>
          </a:prstGeom>
          <a:noFill/>
        </p:spPr>
        <p:txBody>
          <a:bodyPr wrap="square" rtlCol="0">
            <a:spAutoFit/>
          </a:bodyPr>
          <a:lstStyle/>
          <a:p>
            <a:r>
              <a:rPr lang="en-US" dirty="0">
                <a:solidFill>
                  <a:schemeClr val="tx1"/>
                </a:solidFill>
              </a:rPr>
              <a:t>…</a:t>
            </a:r>
          </a:p>
        </p:txBody>
      </p:sp>
      <p:cxnSp>
        <p:nvCxnSpPr>
          <p:cNvPr id="50" name="Straight Connector 49">
            <a:extLst>
              <a:ext uri="{FF2B5EF4-FFF2-40B4-BE49-F238E27FC236}">
                <a16:creationId xmlns:a16="http://schemas.microsoft.com/office/drawing/2014/main" id="{7BBED4DF-CEE0-CA40-6A0D-41414D17A515}"/>
              </a:ext>
            </a:extLst>
          </p:cNvPr>
          <p:cNvCxnSpPr/>
          <p:nvPr/>
        </p:nvCxnSpPr>
        <p:spPr>
          <a:xfrm flipH="1">
            <a:off x="2691159" y="4487868"/>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1" name="Straight Connector 50">
            <a:extLst>
              <a:ext uri="{FF2B5EF4-FFF2-40B4-BE49-F238E27FC236}">
                <a16:creationId xmlns:a16="http://schemas.microsoft.com/office/drawing/2014/main" id="{C3351E1B-2A32-6993-AF07-670EE34E02D3}"/>
              </a:ext>
            </a:extLst>
          </p:cNvPr>
          <p:cNvCxnSpPr/>
          <p:nvPr/>
        </p:nvCxnSpPr>
        <p:spPr>
          <a:xfrm>
            <a:off x="2681534" y="4461547"/>
            <a:ext cx="353566" cy="217524"/>
          </a:xfrm>
          <a:prstGeom prst="line">
            <a:avLst/>
          </a:prstGeom>
          <a:ln w="12700"/>
        </p:spPr>
        <p:style>
          <a:lnRef idx="2">
            <a:schemeClr val="dk1"/>
          </a:lnRef>
          <a:fillRef idx="0">
            <a:schemeClr val="dk1"/>
          </a:fillRef>
          <a:effectRef idx="1">
            <a:schemeClr val="dk1"/>
          </a:effectRef>
          <a:fontRef idx="minor">
            <a:schemeClr val="tx1"/>
          </a:fontRef>
        </p:style>
      </p:cxnSp>
      <p:cxnSp>
        <p:nvCxnSpPr>
          <p:cNvPr id="52" name="Straight Connector 51">
            <a:extLst>
              <a:ext uri="{FF2B5EF4-FFF2-40B4-BE49-F238E27FC236}">
                <a16:creationId xmlns:a16="http://schemas.microsoft.com/office/drawing/2014/main" id="{0628618F-9D36-13AE-3428-5FD11FB0CBDB}"/>
              </a:ext>
            </a:extLst>
          </p:cNvPr>
          <p:cNvCxnSpPr/>
          <p:nvPr/>
        </p:nvCxnSpPr>
        <p:spPr>
          <a:xfrm flipH="1">
            <a:off x="3738711" y="4486263"/>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3" name="Straight Connector 52">
            <a:extLst>
              <a:ext uri="{FF2B5EF4-FFF2-40B4-BE49-F238E27FC236}">
                <a16:creationId xmlns:a16="http://schemas.microsoft.com/office/drawing/2014/main" id="{3318FB45-DBF6-0844-6B38-35AFEFA67CC5}"/>
              </a:ext>
            </a:extLst>
          </p:cNvPr>
          <p:cNvCxnSpPr/>
          <p:nvPr/>
        </p:nvCxnSpPr>
        <p:spPr>
          <a:xfrm>
            <a:off x="3729086" y="4459942"/>
            <a:ext cx="353566" cy="217524"/>
          </a:xfrm>
          <a:prstGeom prst="line">
            <a:avLst/>
          </a:prstGeom>
          <a:ln w="12700"/>
        </p:spPr>
        <p:style>
          <a:lnRef idx="2">
            <a:schemeClr val="dk1"/>
          </a:lnRef>
          <a:fillRef idx="0">
            <a:schemeClr val="dk1"/>
          </a:fillRef>
          <a:effectRef idx="1">
            <a:schemeClr val="dk1"/>
          </a:effectRef>
          <a:fontRef idx="minor">
            <a:schemeClr val="tx1"/>
          </a:fontRef>
        </p:style>
      </p:cxnSp>
      <p:cxnSp>
        <p:nvCxnSpPr>
          <p:cNvPr id="54" name="Straight Connector 53">
            <a:extLst>
              <a:ext uri="{FF2B5EF4-FFF2-40B4-BE49-F238E27FC236}">
                <a16:creationId xmlns:a16="http://schemas.microsoft.com/office/drawing/2014/main" id="{1F6BA33F-C505-4CFC-9A18-6860B80D3AAE}"/>
              </a:ext>
            </a:extLst>
          </p:cNvPr>
          <p:cNvCxnSpPr/>
          <p:nvPr/>
        </p:nvCxnSpPr>
        <p:spPr>
          <a:xfrm flipH="1">
            <a:off x="4786262" y="4484656"/>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5" name="Straight Connector 54">
            <a:extLst>
              <a:ext uri="{FF2B5EF4-FFF2-40B4-BE49-F238E27FC236}">
                <a16:creationId xmlns:a16="http://schemas.microsoft.com/office/drawing/2014/main" id="{90C493C5-DBD7-192C-83F3-6D57DC639FE5}"/>
              </a:ext>
            </a:extLst>
          </p:cNvPr>
          <p:cNvCxnSpPr/>
          <p:nvPr/>
        </p:nvCxnSpPr>
        <p:spPr>
          <a:xfrm>
            <a:off x="4776637" y="4458335"/>
            <a:ext cx="353566" cy="217524"/>
          </a:xfrm>
          <a:prstGeom prst="line">
            <a:avLst/>
          </a:prstGeom>
          <a:ln w="12700"/>
        </p:spPr>
        <p:style>
          <a:lnRef idx="2">
            <a:schemeClr val="dk1"/>
          </a:lnRef>
          <a:fillRef idx="0">
            <a:schemeClr val="dk1"/>
          </a:fillRef>
          <a:effectRef idx="1">
            <a:schemeClr val="dk1"/>
          </a:effectRef>
          <a:fontRef idx="minor">
            <a:schemeClr val="tx1"/>
          </a:fontRef>
        </p:style>
      </p:cxnSp>
      <p:cxnSp>
        <p:nvCxnSpPr>
          <p:cNvPr id="56" name="Straight Connector 55">
            <a:extLst>
              <a:ext uri="{FF2B5EF4-FFF2-40B4-BE49-F238E27FC236}">
                <a16:creationId xmlns:a16="http://schemas.microsoft.com/office/drawing/2014/main" id="{ED71EB46-73D3-E3C3-61C6-0AA2176F6FFE}"/>
              </a:ext>
            </a:extLst>
          </p:cNvPr>
          <p:cNvCxnSpPr/>
          <p:nvPr/>
        </p:nvCxnSpPr>
        <p:spPr>
          <a:xfrm flipH="1">
            <a:off x="5814563" y="4492676"/>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7" name="Straight Connector 56">
            <a:extLst>
              <a:ext uri="{FF2B5EF4-FFF2-40B4-BE49-F238E27FC236}">
                <a16:creationId xmlns:a16="http://schemas.microsoft.com/office/drawing/2014/main" id="{0F733B90-FA1D-B6CE-A1BE-FBF5566A5D5E}"/>
              </a:ext>
            </a:extLst>
          </p:cNvPr>
          <p:cNvCxnSpPr/>
          <p:nvPr/>
        </p:nvCxnSpPr>
        <p:spPr>
          <a:xfrm>
            <a:off x="5804938" y="4466355"/>
            <a:ext cx="353566" cy="217524"/>
          </a:xfrm>
          <a:prstGeom prst="line">
            <a:avLst/>
          </a:prstGeom>
          <a:ln w="12700"/>
        </p:spPr>
        <p:style>
          <a:lnRef idx="2">
            <a:schemeClr val="dk1"/>
          </a:lnRef>
          <a:fillRef idx="0">
            <a:schemeClr val="dk1"/>
          </a:fillRef>
          <a:effectRef idx="1">
            <a:schemeClr val="dk1"/>
          </a:effectRef>
          <a:fontRef idx="minor">
            <a:schemeClr val="tx1"/>
          </a:fontRef>
        </p:style>
      </p:cxnSp>
      <p:sp>
        <p:nvSpPr>
          <p:cNvPr id="58" name="TextBox 57">
            <a:extLst>
              <a:ext uri="{FF2B5EF4-FFF2-40B4-BE49-F238E27FC236}">
                <a16:creationId xmlns:a16="http://schemas.microsoft.com/office/drawing/2014/main" id="{BDB4BCEE-AF94-A46C-9A51-A2DD96A1B193}"/>
              </a:ext>
            </a:extLst>
          </p:cNvPr>
          <p:cNvSpPr txBox="1"/>
          <p:nvPr/>
        </p:nvSpPr>
        <p:spPr>
          <a:xfrm>
            <a:off x="3246204" y="3937627"/>
            <a:ext cx="1135771" cy="461665"/>
          </a:xfrm>
          <a:prstGeom prst="rect">
            <a:avLst/>
          </a:prstGeom>
          <a:noFill/>
        </p:spPr>
        <p:txBody>
          <a:bodyPr wrap="square" rtlCol="0">
            <a:spAutoFit/>
          </a:bodyPr>
          <a:lstStyle/>
          <a:p>
            <a:pPr algn="ctr"/>
            <a:r>
              <a:rPr lang="en-US" sz="1200" dirty="0">
                <a:solidFill>
                  <a:schemeClr val="tx1"/>
                </a:solidFill>
              </a:rPr>
              <a:t>w/ updated NPCA params</a:t>
            </a:r>
          </a:p>
        </p:txBody>
      </p:sp>
      <p:sp>
        <p:nvSpPr>
          <p:cNvPr id="59" name="TextBox 58">
            <a:extLst>
              <a:ext uri="{FF2B5EF4-FFF2-40B4-BE49-F238E27FC236}">
                <a16:creationId xmlns:a16="http://schemas.microsoft.com/office/drawing/2014/main" id="{4282B6F4-22BB-C32F-0A63-8384101E3878}"/>
              </a:ext>
            </a:extLst>
          </p:cNvPr>
          <p:cNvSpPr txBox="1"/>
          <p:nvPr/>
        </p:nvSpPr>
        <p:spPr>
          <a:xfrm>
            <a:off x="4402114" y="3956738"/>
            <a:ext cx="1135771" cy="461665"/>
          </a:xfrm>
          <a:prstGeom prst="rect">
            <a:avLst/>
          </a:prstGeom>
          <a:noFill/>
        </p:spPr>
        <p:txBody>
          <a:bodyPr wrap="square" rtlCol="0">
            <a:spAutoFit/>
          </a:bodyPr>
          <a:lstStyle/>
          <a:p>
            <a:pPr algn="ctr"/>
            <a:r>
              <a:rPr lang="en-US" sz="1200" dirty="0">
                <a:solidFill>
                  <a:schemeClr val="tx1"/>
                </a:solidFill>
              </a:rPr>
              <a:t>w/ updated NPCA params</a:t>
            </a:r>
          </a:p>
        </p:txBody>
      </p:sp>
      <p:sp>
        <p:nvSpPr>
          <p:cNvPr id="60" name="TextBox 59">
            <a:extLst>
              <a:ext uri="{FF2B5EF4-FFF2-40B4-BE49-F238E27FC236}">
                <a16:creationId xmlns:a16="http://schemas.microsoft.com/office/drawing/2014/main" id="{6D2698FD-0B76-5097-F6F2-519C1117882B}"/>
              </a:ext>
            </a:extLst>
          </p:cNvPr>
          <p:cNvSpPr txBox="1"/>
          <p:nvPr/>
        </p:nvSpPr>
        <p:spPr>
          <a:xfrm>
            <a:off x="5553011" y="3954294"/>
            <a:ext cx="1178329" cy="461665"/>
          </a:xfrm>
          <a:prstGeom prst="rect">
            <a:avLst/>
          </a:prstGeom>
          <a:noFill/>
        </p:spPr>
        <p:txBody>
          <a:bodyPr wrap="square" rtlCol="0">
            <a:spAutoFit/>
          </a:bodyPr>
          <a:lstStyle/>
          <a:p>
            <a:pPr algn="ctr"/>
            <a:r>
              <a:rPr lang="en-US" sz="1200" dirty="0">
                <a:solidFill>
                  <a:schemeClr val="tx1"/>
                </a:solidFill>
              </a:rPr>
              <a:t>w/ updated NPCA params</a:t>
            </a:r>
          </a:p>
        </p:txBody>
      </p:sp>
    </p:spTree>
    <p:extLst>
      <p:ext uri="{BB962C8B-B14F-4D97-AF65-F5344CB8AC3E}">
        <p14:creationId xmlns:p14="http://schemas.microsoft.com/office/powerpoint/2010/main" val="85313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F110-74F3-22A7-F3D2-919644D75262}"/>
              </a:ext>
            </a:extLst>
          </p:cNvPr>
          <p:cNvSpPr>
            <a:spLocks noGrp="1"/>
          </p:cNvSpPr>
          <p:nvPr>
            <p:ph type="title"/>
          </p:nvPr>
        </p:nvSpPr>
        <p:spPr/>
        <p:txBody>
          <a:bodyPr/>
          <a:lstStyle/>
          <a:p>
            <a:r>
              <a:rPr lang="en-US" dirty="0"/>
              <a:t>Proposal: UHR feature specific change count</a:t>
            </a:r>
          </a:p>
        </p:txBody>
      </p:sp>
      <p:sp>
        <p:nvSpPr>
          <p:cNvPr id="3" name="Content Placeholder 2">
            <a:extLst>
              <a:ext uri="{FF2B5EF4-FFF2-40B4-BE49-F238E27FC236}">
                <a16:creationId xmlns:a16="http://schemas.microsoft.com/office/drawing/2014/main" id="{C8234CF2-E6BD-6C71-A8AB-546E85A4CEE9}"/>
              </a:ext>
            </a:extLst>
          </p:cNvPr>
          <p:cNvSpPr>
            <a:spLocks noGrp="1"/>
          </p:cNvSpPr>
          <p:nvPr>
            <p:ph idx="1"/>
          </p:nvPr>
        </p:nvSpPr>
        <p:spPr>
          <a:xfrm>
            <a:off x="914400" y="1981201"/>
            <a:ext cx="10361084" cy="4113213"/>
          </a:xfrm>
        </p:spPr>
        <p:txBody>
          <a:bodyPr>
            <a:normAutofit lnSpcReduction="10000"/>
          </a:bodyPr>
          <a:lstStyle/>
          <a:p>
            <a:pPr>
              <a:buFont typeface="Arial" panose="020B0604020202020204" pitchFamily="34" charset="0"/>
              <a:buChar char="•"/>
            </a:pPr>
            <a:r>
              <a:rPr lang="en-US" sz="1800" dirty="0"/>
              <a:t>To help a UHR STA updating its necessary UHR BSS parameters, </a:t>
            </a:r>
          </a:p>
          <a:p>
            <a:pPr>
              <a:buFont typeface="Arial" panose="020B0604020202020204" pitchFamily="34" charset="0"/>
              <a:buChar char="•"/>
            </a:pPr>
            <a:r>
              <a:rPr lang="en-US" sz="1800" dirty="0"/>
              <a:t>Propose the Change Count for each UHR feature (e.g., NPCA CC, P-EDCA CC, DBE CC, etc.)</a:t>
            </a:r>
          </a:p>
          <a:p>
            <a:pPr lvl="1">
              <a:buFont typeface="Arial" panose="020B0604020202020204" pitchFamily="34" charset="0"/>
              <a:buChar char="•"/>
            </a:pPr>
            <a:r>
              <a:rPr lang="en-US" sz="1600" dirty="0"/>
              <a:t>If there is any change for a specific UHR feature parameter as critical update, </a:t>
            </a:r>
          </a:p>
          <a:p>
            <a:pPr lvl="2">
              <a:buFont typeface="Arial" panose="020B0604020202020204" pitchFamily="34" charset="0"/>
              <a:buChar char="•"/>
            </a:pPr>
            <a:r>
              <a:rPr lang="en-US" sz="1400" dirty="0"/>
              <a:t>the UHR feature specific change count is incremented by 1.</a:t>
            </a:r>
          </a:p>
          <a:p>
            <a:pPr lvl="2">
              <a:buFont typeface="Arial" panose="020B0604020202020204" pitchFamily="34" charset="0"/>
              <a:buChar char="•"/>
            </a:pPr>
            <a:r>
              <a:rPr lang="en-US" sz="1400" dirty="0"/>
              <a:t>the updated UHR feature parameter can be included in the Beacon frame for several TBTTs, or</a:t>
            </a:r>
          </a:p>
          <a:p>
            <a:pPr lvl="2">
              <a:buFont typeface="Arial" panose="020B0604020202020204" pitchFamily="34" charset="0"/>
              <a:buChar char="•"/>
            </a:pPr>
            <a:r>
              <a:rPr lang="en-US" sz="1400" dirty="0"/>
              <a:t>the updated UHR feature parameter can be advertised in a broadcast Probe Response frame or in a group addressed management frame (e.g., NPCA announcement frame, DBE announcement frame, etc.), or</a:t>
            </a:r>
          </a:p>
          <a:p>
            <a:pPr lvl="2">
              <a:buFont typeface="Arial" panose="020B0604020202020204" pitchFamily="34" charset="0"/>
              <a:buChar char="•"/>
            </a:pPr>
            <a:r>
              <a:rPr lang="en-US" sz="1400" dirty="0"/>
              <a:t>the updated UHR feature parameter can be transmitted in an individually addressed response management frame (e.g., Probe Response frame, TBD Response frame, etc.) in response to a request management frame (e.g., Probe Request, TBD Request, etc.).</a:t>
            </a:r>
          </a:p>
          <a:p>
            <a:pPr lvl="1">
              <a:buFont typeface="Arial" panose="020B0604020202020204" pitchFamily="34" charset="0"/>
              <a:buChar char="•"/>
            </a:pPr>
            <a:r>
              <a:rPr lang="en-US" sz="1600" dirty="0"/>
              <a:t>The UHR feature specific change count can be included in Beacon frames or a broadcast Probe Response frame.</a:t>
            </a:r>
          </a:p>
          <a:p>
            <a:pPr lvl="1">
              <a:buFont typeface="Arial" panose="020B0604020202020204" pitchFamily="34" charset="0"/>
              <a:buChar char="•"/>
            </a:pPr>
            <a:r>
              <a:rPr lang="en-US" sz="1600" dirty="0"/>
              <a:t>The UHR CUF field and the UHR BPCC field indicates any change for a UHR feature related parameter and the change count for each UHR feature indicates any update/change of each UHR feature. </a:t>
            </a:r>
          </a:p>
          <a:p>
            <a:pPr lvl="1">
              <a:buFont typeface="Arial" panose="020B0604020202020204" pitchFamily="34" charset="0"/>
              <a:buChar char="•"/>
            </a:pPr>
            <a:r>
              <a:rPr lang="en-US" sz="1600" dirty="0"/>
              <a:t>If the UHR feature change count values between the AP and a non-AP STA are different, the non-AP STA that supports the feature shall do the UHR BSS parameter update procedure by transmitting a request management frame (e.g., Probe Request) to retrieve the updated feature parameter from the AP.</a:t>
            </a:r>
          </a:p>
        </p:txBody>
      </p:sp>
      <p:sp>
        <p:nvSpPr>
          <p:cNvPr id="4" name="Slide Number Placeholder 3">
            <a:extLst>
              <a:ext uri="{FF2B5EF4-FFF2-40B4-BE49-F238E27FC236}">
                <a16:creationId xmlns:a16="http://schemas.microsoft.com/office/drawing/2014/main" id="{554D7305-76DC-0F0D-A3F0-7A65BFFDAE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6DEFECF-8A77-75CD-01D5-0C15BB8B544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348BEDEC-8694-A6DB-3879-46D4F3ABFBE6}"/>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46925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CFF9-E458-037E-714F-65C044CF6DFC}"/>
              </a:ext>
            </a:extLst>
          </p:cNvPr>
          <p:cNvSpPr>
            <a:spLocks noGrp="1"/>
          </p:cNvSpPr>
          <p:nvPr>
            <p:ph type="title"/>
          </p:nvPr>
        </p:nvSpPr>
        <p:spPr/>
        <p:txBody>
          <a:bodyPr/>
          <a:lstStyle/>
          <a:p>
            <a:r>
              <a:rPr lang="en-US" dirty="0"/>
              <a:t>Example of UHR feature parameter update</a:t>
            </a:r>
          </a:p>
        </p:txBody>
      </p:sp>
      <p:sp>
        <p:nvSpPr>
          <p:cNvPr id="4" name="Slide Number Placeholder 3">
            <a:extLst>
              <a:ext uri="{FF2B5EF4-FFF2-40B4-BE49-F238E27FC236}">
                <a16:creationId xmlns:a16="http://schemas.microsoft.com/office/drawing/2014/main" id="{8E2FBE0B-CD39-FEB8-F93E-A5176A6CFEF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5E7C78C-A82D-692E-4088-017124CCB13F}"/>
              </a:ext>
            </a:extLst>
          </p:cNvPr>
          <p:cNvSpPr>
            <a:spLocks noGrp="1"/>
          </p:cNvSpPr>
          <p:nvPr>
            <p:ph type="ftr" idx="14"/>
          </p:nvPr>
        </p:nvSpPr>
        <p:spPr>
          <a:xfrm>
            <a:off x="7168329" y="6485941"/>
            <a:ext cx="4246027" cy="180975"/>
          </a:xfrm>
        </p:spPr>
        <p:txBody>
          <a:bodyPr/>
          <a:lstStyle/>
          <a:p>
            <a:r>
              <a:rPr lang="en-GB" dirty="0"/>
              <a:t>Kiseon Ryu, Wilus</a:t>
            </a:r>
          </a:p>
        </p:txBody>
      </p:sp>
      <p:sp>
        <p:nvSpPr>
          <p:cNvPr id="6" name="Date Placeholder 5">
            <a:extLst>
              <a:ext uri="{FF2B5EF4-FFF2-40B4-BE49-F238E27FC236}">
                <a16:creationId xmlns:a16="http://schemas.microsoft.com/office/drawing/2014/main" id="{9092E1AA-792F-230D-E331-07A024D3FCC6}"/>
              </a:ext>
            </a:extLst>
          </p:cNvPr>
          <p:cNvSpPr>
            <a:spLocks noGrp="1"/>
          </p:cNvSpPr>
          <p:nvPr>
            <p:ph type="dt" idx="15"/>
          </p:nvPr>
        </p:nvSpPr>
        <p:spPr/>
        <p:txBody>
          <a:bodyPr/>
          <a:lstStyle/>
          <a:p>
            <a:r>
              <a:rPr lang="en-US" dirty="0"/>
              <a:t>June 2025</a:t>
            </a:r>
            <a:endParaRPr lang="en-GB" dirty="0"/>
          </a:p>
        </p:txBody>
      </p:sp>
      <p:cxnSp>
        <p:nvCxnSpPr>
          <p:cNvPr id="7" name="Straight Connector 6">
            <a:extLst>
              <a:ext uri="{FF2B5EF4-FFF2-40B4-BE49-F238E27FC236}">
                <a16:creationId xmlns:a16="http://schemas.microsoft.com/office/drawing/2014/main" id="{9AB6E812-0901-A337-4B6D-B2885105EF47}"/>
              </a:ext>
            </a:extLst>
          </p:cNvPr>
          <p:cNvCxnSpPr/>
          <p:nvPr/>
        </p:nvCxnSpPr>
        <p:spPr>
          <a:xfrm>
            <a:off x="1492719" y="3234090"/>
            <a:ext cx="10298229" cy="0"/>
          </a:xfrm>
          <a:prstGeom prst="line">
            <a:avLst/>
          </a:prstGeom>
        </p:spPr>
        <p:style>
          <a:lnRef idx="2">
            <a:schemeClr val="dk1"/>
          </a:lnRef>
          <a:fillRef idx="0">
            <a:schemeClr val="dk1"/>
          </a:fillRef>
          <a:effectRef idx="1">
            <a:schemeClr val="dk1"/>
          </a:effectRef>
          <a:fontRef idx="minor">
            <a:schemeClr val="tx1"/>
          </a:fontRef>
        </p:style>
      </p:cxnSp>
      <p:sp>
        <p:nvSpPr>
          <p:cNvPr id="8" name="TextBox 7">
            <a:extLst>
              <a:ext uri="{FF2B5EF4-FFF2-40B4-BE49-F238E27FC236}">
                <a16:creationId xmlns:a16="http://schemas.microsoft.com/office/drawing/2014/main" id="{012F8FBA-633E-0269-87B2-BB1861786C20}"/>
              </a:ext>
            </a:extLst>
          </p:cNvPr>
          <p:cNvSpPr txBox="1"/>
          <p:nvPr/>
        </p:nvSpPr>
        <p:spPr>
          <a:xfrm>
            <a:off x="625163" y="3095258"/>
            <a:ext cx="1010653" cy="276999"/>
          </a:xfrm>
          <a:prstGeom prst="rect">
            <a:avLst/>
          </a:prstGeom>
          <a:noFill/>
        </p:spPr>
        <p:txBody>
          <a:bodyPr wrap="square" rtlCol="0">
            <a:spAutoFit/>
          </a:bodyPr>
          <a:lstStyle/>
          <a:p>
            <a:pPr algn="ctr"/>
            <a:r>
              <a:rPr lang="en-US" sz="1200" dirty="0">
                <a:solidFill>
                  <a:schemeClr val="tx1"/>
                </a:solidFill>
              </a:rPr>
              <a:t>UHR AP</a:t>
            </a:r>
          </a:p>
        </p:txBody>
      </p:sp>
      <p:cxnSp>
        <p:nvCxnSpPr>
          <p:cNvPr id="9" name="Straight Connector 8">
            <a:extLst>
              <a:ext uri="{FF2B5EF4-FFF2-40B4-BE49-F238E27FC236}">
                <a16:creationId xmlns:a16="http://schemas.microsoft.com/office/drawing/2014/main" id="{FD381FB1-1218-F7DD-B096-E2A16E178DF5}"/>
              </a:ext>
            </a:extLst>
          </p:cNvPr>
          <p:cNvCxnSpPr/>
          <p:nvPr/>
        </p:nvCxnSpPr>
        <p:spPr>
          <a:xfrm>
            <a:off x="1492719" y="4154543"/>
            <a:ext cx="10298229" cy="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33EA9F31-C6FE-1305-6150-69C07A74C43D}"/>
              </a:ext>
            </a:extLst>
          </p:cNvPr>
          <p:cNvSpPr txBox="1"/>
          <p:nvPr/>
        </p:nvSpPr>
        <p:spPr>
          <a:xfrm>
            <a:off x="218140" y="3777218"/>
            <a:ext cx="1420126" cy="830997"/>
          </a:xfrm>
          <a:prstGeom prst="rect">
            <a:avLst/>
          </a:prstGeom>
          <a:noFill/>
        </p:spPr>
        <p:txBody>
          <a:bodyPr wrap="square" rtlCol="0">
            <a:spAutoFit/>
          </a:bodyPr>
          <a:lstStyle/>
          <a:p>
            <a:pPr algn="ctr"/>
            <a:r>
              <a:rPr lang="en-US" sz="1200" dirty="0">
                <a:solidFill>
                  <a:schemeClr val="tx1"/>
                </a:solidFill>
              </a:rPr>
              <a:t>UHR STA1</a:t>
            </a:r>
          </a:p>
          <a:p>
            <a:pPr algn="ctr"/>
            <a:r>
              <a:rPr lang="en-US" sz="1200" dirty="0">
                <a:solidFill>
                  <a:schemeClr val="tx1"/>
                </a:solidFill>
              </a:rPr>
              <a:t>(Deep Sleep w/ only NPCA support)</a:t>
            </a:r>
          </a:p>
        </p:txBody>
      </p:sp>
      <p:sp>
        <p:nvSpPr>
          <p:cNvPr id="11" name="Rectangle 10">
            <a:extLst>
              <a:ext uri="{FF2B5EF4-FFF2-40B4-BE49-F238E27FC236}">
                <a16:creationId xmlns:a16="http://schemas.microsoft.com/office/drawing/2014/main" id="{F20E9063-AD1D-3D95-3111-83B7032995B9}"/>
              </a:ext>
            </a:extLst>
          </p:cNvPr>
          <p:cNvSpPr/>
          <p:nvPr/>
        </p:nvSpPr>
        <p:spPr>
          <a:xfrm>
            <a:off x="1761422" y="2637325"/>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A5E39B8A-B3BF-2DF4-0384-611E84A5B652}"/>
              </a:ext>
            </a:extLst>
          </p:cNvPr>
          <p:cNvSpPr/>
          <p:nvPr/>
        </p:nvSpPr>
        <p:spPr>
          <a:xfrm>
            <a:off x="2818597" y="2641185"/>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D61F45A1-B3FE-2E7D-90F8-ACED0FC8AC33}"/>
              </a:ext>
            </a:extLst>
          </p:cNvPr>
          <p:cNvSpPr/>
          <p:nvPr/>
        </p:nvSpPr>
        <p:spPr>
          <a:xfrm>
            <a:off x="3875772" y="2637324"/>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76036C76-502A-D7FB-7E13-72C7751C3D3C}"/>
              </a:ext>
            </a:extLst>
          </p:cNvPr>
          <p:cNvSpPr/>
          <p:nvPr/>
        </p:nvSpPr>
        <p:spPr>
          <a:xfrm>
            <a:off x="4932947" y="2636992"/>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DE2FB824-1B9D-59BC-3C15-ABE697290E7C}"/>
              </a:ext>
            </a:extLst>
          </p:cNvPr>
          <p:cNvSpPr/>
          <p:nvPr/>
        </p:nvSpPr>
        <p:spPr>
          <a:xfrm>
            <a:off x="5970872" y="2641654"/>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849E5D17-7709-DC08-F23B-523E95F5C226}"/>
              </a:ext>
            </a:extLst>
          </p:cNvPr>
          <p:cNvSpPr/>
          <p:nvPr/>
        </p:nvSpPr>
        <p:spPr>
          <a:xfrm>
            <a:off x="7028047" y="2633699"/>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C64BD48E-5331-8D4C-DAFE-44B4E9F6984B}"/>
              </a:ext>
            </a:extLst>
          </p:cNvPr>
          <p:cNvSpPr/>
          <p:nvPr/>
        </p:nvSpPr>
        <p:spPr>
          <a:xfrm>
            <a:off x="8065972" y="2641185"/>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a:extLst>
              <a:ext uri="{FF2B5EF4-FFF2-40B4-BE49-F238E27FC236}">
                <a16:creationId xmlns:a16="http://schemas.microsoft.com/office/drawing/2014/main" id="{B0E5FEE0-15EC-E66A-6E34-97B69DBFD531}"/>
              </a:ext>
            </a:extLst>
          </p:cNvPr>
          <p:cNvSpPr/>
          <p:nvPr/>
        </p:nvSpPr>
        <p:spPr>
          <a:xfrm>
            <a:off x="9142397" y="2641185"/>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A3C72706-E096-8473-E360-94C72DC08892}"/>
              </a:ext>
            </a:extLst>
          </p:cNvPr>
          <p:cNvSpPr txBox="1"/>
          <p:nvPr/>
        </p:nvSpPr>
        <p:spPr>
          <a:xfrm>
            <a:off x="11165551" y="2596118"/>
            <a:ext cx="752450" cy="430887"/>
          </a:xfrm>
          <a:prstGeom prst="rect">
            <a:avLst/>
          </a:prstGeom>
          <a:noFill/>
        </p:spPr>
        <p:txBody>
          <a:bodyPr wrap="square" rtlCol="0">
            <a:spAutoFit/>
          </a:bodyPr>
          <a:lstStyle/>
          <a:p>
            <a:pPr algn="ctr"/>
            <a:r>
              <a:rPr lang="en-US" sz="1100" dirty="0">
                <a:solidFill>
                  <a:schemeClr val="tx1"/>
                </a:solidFill>
              </a:rPr>
              <a:t>DTIM Beacon</a:t>
            </a:r>
          </a:p>
        </p:txBody>
      </p:sp>
      <p:sp>
        <p:nvSpPr>
          <p:cNvPr id="20" name="TextBox 19">
            <a:extLst>
              <a:ext uri="{FF2B5EF4-FFF2-40B4-BE49-F238E27FC236}">
                <a16:creationId xmlns:a16="http://schemas.microsoft.com/office/drawing/2014/main" id="{A2823B81-EA8C-4DEB-453B-2041A4A5AA94}"/>
              </a:ext>
            </a:extLst>
          </p:cNvPr>
          <p:cNvSpPr txBox="1"/>
          <p:nvPr/>
        </p:nvSpPr>
        <p:spPr>
          <a:xfrm>
            <a:off x="11174127" y="2084474"/>
            <a:ext cx="802168" cy="261610"/>
          </a:xfrm>
          <a:prstGeom prst="rect">
            <a:avLst/>
          </a:prstGeom>
          <a:noFill/>
        </p:spPr>
        <p:txBody>
          <a:bodyPr wrap="square" rtlCol="0">
            <a:spAutoFit/>
          </a:bodyPr>
          <a:lstStyle/>
          <a:p>
            <a:pPr algn="ctr"/>
            <a:r>
              <a:rPr lang="en-US" sz="1100" dirty="0">
                <a:solidFill>
                  <a:schemeClr val="tx1"/>
                </a:solidFill>
              </a:rPr>
              <a:t>Beacon</a:t>
            </a:r>
          </a:p>
        </p:txBody>
      </p:sp>
      <p:sp>
        <p:nvSpPr>
          <p:cNvPr id="21" name="Rectangle 20">
            <a:extLst>
              <a:ext uri="{FF2B5EF4-FFF2-40B4-BE49-F238E27FC236}">
                <a16:creationId xmlns:a16="http://schemas.microsoft.com/office/drawing/2014/main" id="{367720AF-B4B5-3EDA-AA6B-363E615AECD2}"/>
              </a:ext>
            </a:extLst>
          </p:cNvPr>
          <p:cNvSpPr/>
          <p:nvPr/>
        </p:nvSpPr>
        <p:spPr>
          <a:xfrm>
            <a:off x="11049000" y="2594827"/>
            <a:ext cx="190396" cy="40074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9626B090-9753-40D1-3F96-6EC4778BC50B}"/>
              </a:ext>
            </a:extLst>
          </p:cNvPr>
          <p:cNvSpPr/>
          <p:nvPr/>
        </p:nvSpPr>
        <p:spPr>
          <a:xfrm>
            <a:off x="11049000" y="2057400"/>
            <a:ext cx="190396" cy="40939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4EA95BF7-054D-475B-3BE5-2A727FAC1813}"/>
              </a:ext>
            </a:extLst>
          </p:cNvPr>
          <p:cNvSpPr/>
          <p:nvPr/>
        </p:nvSpPr>
        <p:spPr>
          <a:xfrm>
            <a:off x="10199572" y="2637929"/>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a:extLst>
              <a:ext uri="{FF2B5EF4-FFF2-40B4-BE49-F238E27FC236}">
                <a16:creationId xmlns:a16="http://schemas.microsoft.com/office/drawing/2014/main" id="{2A64929E-4FC9-C421-8136-BA080CA240E4}"/>
              </a:ext>
            </a:extLst>
          </p:cNvPr>
          <p:cNvSpPr txBox="1"/>
          <p:nvPr/>
        </p:nvSpPr>
        <p:spPr>
          <a:xfrm>
            <a:off x="1507143" y="1920689"/>
            <a:ext cx="752450" cy="738664"/>
          </a:xfrm>
          <a:prstGeom prst="rect">
            <a:avLst/>
          </a:prstGeom>
          <a:noFill/>
        </p:spPr>
        <p:txBody>
          <a:bodyPr wrap="square" rtlCol="0">
            <a:spAutoFit/>
          </a:bodyPr>
          <a:lstStyle/>
          <a:p>
            <a:pPr algn="ctr"/>
            <a:r>
              <a:rPr lang="en-US" sz="1050" dirty="0">
                <a:solidFill>
                  <a:schemeClr val="tx1"/>
                </a:solidFill>
              </a:rPr>
              <a:t>UCF = 0</a:t>
            </a:r>
          </a:p>
          <a:p>
            <a:pPr algn="ctr"/>
            <a:r>
              <a:rPr lang="en-US" sz="1050" dirty="0">
                <a:solidFill>
                  <a:schemeClr val="tx1"/>
                </a:solidFill>
              </a:rPr>
              <a:t>UBC = 5</a:t>
            </a:r>
          </a:p>
          <a:p>
            <a:pPr algn="ctr"/>
            <a:r>
              <a:rPr lang="en-US" sz="1050" dirty="0">
                <a:solidFill>
                  <a:schemeClr val="tx1"/>
                </a:solidFill>
              </a:rPr>
              <a:t>NCC = 2</a:t>
            </a:r>
          </a:p>
          <a:p>
            <a:pPr algn="ctr"/>
            <a:r>
              <a:rPr lang="en-US" sz="1050" dirty="0">
                <a:solidFill>
                  <a:schemeClr val="tx1"/>
                </a:solidFill>
              </a:rPr>
              <a:t>PCC = 3</a:t>
            </a:r>
          </a:p>
        </p:txBody>
      </p:sp>
      <p:cxnSp>
        <p:nvCxnSpPr>
          <p:cNvPr id="25" name="Elbow Connector 24">
            <a:extLst>
              <a:ext uri="{FF2B5EF4-FFF2-40B4-BE49-F238E27FC236}">
                <a16:creationId xmlns:a16="http://schemas.microsoft.com/office/drawing/2014/main" id="{03D3BC40-950A-2EF0-FA38-4FE417E851D6}"/>
              </a:ext>
            </a:extLst>
          </p:cNvPr>
          <p:cNvCxnSpPr>
            <a:cxnSpLocks/>
          </p:cNvCxnSpPr>
          <p:nvPr/>
        </p:nvCxnSpPr>
        <p:spPr>
          <a:xfrm flipV="1">
            <a:off x="1492719" y="4247048"/>
            <a:ext cx="9861081" cy="198448"/>
          </a:xfrm>
          <a:prstGeom prst="bentConnector3">
            <a:avLst>
              <a:gd name="adj1" fmla="val 74988"/>
            </a:avLst>
          </a:prstGeom>
          <a:ln w="12700">
            <a:solidFill>
              <a:schemeClr val="tx1"/>
            </a:solidFill>
            <a:prstDash val="dash"/>
          </a:ln>
        </p:spPr>
        <p:style>
          <a:lnRef idx="2">
            <a:schemeClr val="dk1"/>
          </a:lnRef>
          <a:fillRef idx="0">
            <a:schemeClr val="dk1"/>
          </a:fillRef>
          <a:effectRef idx="1">
            <a:schemeClr val="dk1"/>
          </a:effectRef>
          <a:fontRef idx="minor">
            <a:schemeClr val="tx1"/>
          </a:fontRef>
        </p:style>
      </p:cxnSp>
      <p:sp>
        <p:nvSpPr>
          <p:cNvPr id="26" name="TextBox 25">
            <a:extLst>
              <a:ext uri="{FF2B5EF4-FFF2-40B4-BE49-F238E27FC236}">
                <a16:creationId xmlns:a16="http://schemas.microsoft.com/office/drawing/2014/main" id="{653E2849-5C83-16DE-71C0-D83DF3304C16}"/>
              </a:ext>
            </a:extLst>
          </p:cNvPr>
          <p:cNvSpPr txBox="1"/>
          <p:nvPr/>
        </p:nvSpPr>
        <p:spPr>
          <a:xfrm>
            <a:off x="2784270" y="4185489"/>
            <a:ext cx="802169" cy="307777"/>
          </a:xfrm>
          <a:prstGeom prst="rect">
            <a:avLst/>
          </a:prstGeom>
          <a:noFill/>
        </p:spPr>
        <p:txBody>
          <a:bodyPr wrap="square" rtlCol="0">
            <a:spAutoFit/>
          </a:bodyPr>
          <a:lstStyle/>
          <a:p>
            <a:pPr algn="ctr"/>
            <a:r>
              <a:rPr lang="en-US" sz="1400" dirty="0">
                <a:solidFill>
                  <a:schemeClr val="tx1"/>
                </a:solidFill>
              </a:rPr>
              <a:t>Doze</a:t>
            </a:r>
          </a:p>
        </p:txBody>
      </p:sp>
      <p:sp>
        <p:nvSpPr>
          <p:cNvPr id="27" name="TextBox 26">
            <a:extLst>
              <a:ext uri="{FF2B5EF4-FFF2-40B4-BE49-F238E27FC236}">
                <a16:creationId xmlns:a16="http://schemas.microsoft.com/office/drawing/2014/main" id="{E019C0B2-C101-A668-BE08-A9F950A90EC0}"/>
              </a:ext>
            </a:extLst>
          </p:cNvPr>
          <p:cNvSpPr txBox="1"/>
          <p:nvPr/>
        </p:nvSpPr>
        <p:spPr>
          <a:xfrm>
            <a:off x="8928854" y="4242135"/>
            <a:ext cx="802169" cy="307777"/>
          </a:xfrm>
          <a:prstGeom prst="rect">
            <a:avLst/>
          </a:prstGeom>
          <a:noFill/>
        </p:spPr>
        <p:txBody>
          <a:bodyPr wrap="square" rtlCol="0">
            <a:spAutoFit/>
          </a:bodyPr>
          <a:lstStyle/>
          <a:p>
            <a:pPr algn="ctr"/>
            <a:r>
              <a:rPr lang="en-US" sz="1400" dirty="0">
                <a:solidFill>
                  <a:schemeClr val="tx1"/>
                </a:solidFill>
              </a:rPr>
              <a:t>Awake</a:t>
            </a:r>
          </a:p>
        </p:txBody>
      </p:sp>
      <p:sp>
        <p:nvSpPr>
          <p:cNvPr id="28" name="Rectangle 27">
            <a:extLst>
              <a:ext uri="{FF2B5EF4-FFF2-40B4-BE49-F238E27FC236}">
                <a16:creationId xmlns:a16="http://schemas.microsoft.com/office/drawing/2014/main" id="{27DA5D6D-B128-E6D0-F4E9-A2F38B8EC289}"/>
              </a:ext>
            </a:extLst>
          </p:cNvPr>
          <p:cNvSpPr/>
          <p:nvPr/>
        </p:nvSpPr>
        <p:spPr>
          <a:xfrm>
            <a:off x="9673324" y="3767335"/>
            <a:ext cx="250256" cy="3901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Rectangle 28">
            <a:extLst>
              <a:ext uri="{FF2B5EF4-FFF2-40B4-BE49-F238E27FC236}">
                <a16:creationId xmlns:a16="http://schemas.microsoft.com/office/drawing/2014/main" id="{785761DE-758A-CB7F-5B35-60B61E557B6C}"/>
              </a:ext>
            </a:extLst>
          </p:cNvPr>
          <p:cNvSpPr/>
          <p:nvPr/>
        </p:nvSpPr>
        <p:spPr>
          <a:xfrm>
            <a:off x="10016694" y="4155250"/>
            <a:ext cx="250256" cy="40460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a:extLst>
              <a:ext uri="{FF2B5EF4-FFF2-40B4-BE49-F238E27FC236}">
                <a16:creationId xmlns:a16="http://schemas.microsoft.com/office/drawing/2014/main" id="{C8665E48-2FB6-9C99-9A86-D89041F4261A}"/>
              </a:ext>
            </a:extLst>
          </p:cNvPr>
          <p:cNvSpPr txBox="1"/>
          <p:nvPr/>
        </p:nvSpPr>
        <p:spPr>
          <a:xfrm>
            <a:off x="9329938" y="3516657"/>
            <a:ext cx="981543" cy="276999"/>
          </a:xfrm>
          <a:prstGeom prst="rect">
            <a:avLst/>
          </a:prstGeom>
          <a:noFill/>
        </p:spPr>
        <p:txBody>
          <a:bodyPr wrap="square" rtlCol="0">
            <a:spAutoFit/>
          </a:bodyPr>
          <a:lstStyle/>
          <a:p>
            <a:pPr algn="ctr"/>
            <a:r>
              <a:rPr lang="en-US" sz="1200" dirty="0">
                <a:solidFill>
                  <a:schemeClr val="tx1"/>
                </a:solidFill>
              </a:rPr>
              <a:t>Probe Req</a:t>
            </a:r>
          </a:p>
        </p:txBody>
      </p:sp>
      <p:sp>
        <p:nvSpPr>
          <p:cNvPr id="31" name="TextBox 30">
            <a:extLst>
              <a:ext uri="{FF2B5EF4-FFF2-40B4-BE49-F238E27FC236}">
                <a16:creationId xmlns:a16="http://schemas.microsoft.com/office/drawing/2014/main" id="{2DE6ADE3-D3AF-A91E-5FE7-04FA16964907}"/>
              </a:ext>
            </a:extLst>
          </p:cNvPr>
          <p:cNvSpPr txBox="1"/>
          <p:nvPr/>
        </p:nvSpPr>
        <p:spPr>
          <a:xfrm>
            <a:off x="9803711" y="4526857"/>
            <a:ext cx="1697286" cy="461665"/>
          </a:xfrm>
          <a:prstGeom prst="rect">
            <a:avLst/>
          </a:prstGeom>
          <a:noFill/>
        </p:spPr>
        <p:txBody>
          <a:bodyPr wrap="square" rtlCol="0">
            <a:spAutoFit/>
          </a:bodyPr>
          <a:lstStyle/>
          <a:p>
            <a:pPr algn="ctr"/>
            <a:r>
              <a:rPr lang="en-US" sz="1200" dirty="0">
                <a:solidFill>
                  <a:schemeClr val="tx1"/>
                </a:solidFill>
              </a:rPr>
              <a:t>Probe </a:t>
            </a:r>
            <a:r>
              <a:rPr lang="en-US" sz="1200" dirty="0" err="1">
                <a:solidFill>
                  <a:schemeClr val="tx1"/>
                </a:solidFill>
              </a:rPr>
              <a:t>Rsp</a:t>
            </a:r>
            <a:r>
              <a:rPr lang="en-US" sz="1200" dirty="0">
                <a:solidFill>
                  <a:schemeClr val="tx1"/>
                </a:solidFill>
              </a:rPr>
              <a:t> (w/ updated NPCA params)</a:t>
            </a:r>
          </a:p>
        </p:txBody>
      </p:sp>
      <p:sp>
        <p:nvSpPr>
          <p:cNvPr id="32" name="TextBox 31">
            <a:extLst>
              <a:ext uri="{FF2B5EF4-FFF2-40B4-BE49-F238E27FC236}">
                <a16:creationId xmlns:a16="http://schemas.microsoft.com/office/drawing/2014/main" id="{61A9E7C4-482A-244B-1A8F-EA764A926379}"/>
              </a:ext>
            </a:extLst>
          </p:cNvPr>
          <p:cNvSpPr txBox="1"/>
          <p:nvPr/>
        </p:nvSpPr>
        <p:spPr>
          <a:xfrm>
            <a:off x="2369581" y="3233758"/>
            <a:ext cx="1101914" cy="430887"/>
          </a:xfrm>
          <a:prstGeom prst="rect">
            <a:avLst/>
          </a:prstGeom>
          <a:noFill/>
        </p:spPr>
        <p:txBody>
          <a:bodyPr wrap="square" rtlCol="0">
            <a:spAutoFit/>
          </a:bodyPr>
          <a:lstStyle/>
          <a:p>
            <a:pPr algn="ctr"/>
            <a:r>
              <a:rPr lang="en-US" sz="1100" dirty="0">
                <a:solidFill>
                  <a:schemeClr val="tx1"/>
                </a:solidFill>
              </a:rPr>
              <a:t>w/ updated NPCA params</a:t>
            </a:r>
          </a:p>
        </p:txBody>
      </p:sp>
      <p:cxnSp>
        <p:nvCxnSpPr>
          <p:cNvPr id="33" name="Straight Arrow Connector 32">
            <a:extLst>
              <a:ext uri="{FF2B5EF4-FFF2-40B4-BE49-F238E27FC236}">
                <a16:creationId xmlns:a16="http://schemas.microsoft.com/office/drawing/2014/main" id="{1936DF62-0813-2238-F7EE-0EC56B5908F3}"/>
              </a:ext>
            </a:extLst>
          </p:cNvPr>
          <p:cNvCxnSpPr>
            <a:cxnSpLocks/>
          </p:cNvCxnSpPr>
          <p:nvPr/>
        </p:nvCxnSpPr>
        <p:spPr>
          <a:xfrm>
            <a:off x="9265852" y="3220034"/>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4B6BCB90-18ED-BB9B-82A9-A40F62FE8CC3}"/>
              </a:ext>
            </a:extLst>
          </p:cNvPr>
          <p:cNvSpPr txBox="1"/>
          <p:nvPr/>
        </p:nvSpPr>
        <p:spPr>
          <a:xfrm>
            <a:off x="9532334" y="2760440"/>
            <a:ext cx="342946" cy="461665"/>
          </a:xfrm>
          <a:prstGeom prst="rect">
            <a:avLst/>
          </a:prstGeom>
          <a:noFill/>
        </p:spPr>
        <p:txBody>
          <a:bodyPr wrap="square" rtlCol="0">
            <a:spAutoFit/>
          </a:bodyPr>
          <a:lstStyle/>
          <a:p>
            <a:r>
              <a:rPr lang="en-US" dirty="0">
                <a:solidFill>
                  <a:schemeClr val="tx1"/>
                </a:solidFill>
              </a:rPr>
              <a:t>…</a:t>
            </a:r>
          </a:p>
        </p:txBody>
      </p:sp>
      <p:cxnSp>
        <p:nvCxnSpPr>
          <p:cNvPr id="35" name="Straight Connector 34">
            <a:extLst>
              <a:ext uri="{FF2B5EF4-FFF2-40B4-BE49-F238E27FC236}">
                <a16:creationId xmlns:a16="http://schemas.microsoft.com/office/drawing/2014/main" id="{0889FABF-A6CC-597A-6F85-B1DFD1E13BEB}"/>
              </a:ext>
            </a:extLst>
          </p:cNvPr>
          <p:cNvCxnSpPr/>
          <p:nvPr/>
        </p:nvCxnSpPr>
        <p:spPr>
          <a:xfrm>
            <a:off x="1544064" y="5448890"/>
            <a:ext cx="10298229" cy="0"/>
          </a:xfrm>
          <a:prstGeom prst="line">
            <a:avLst/>
          </a:prstGeom>
        </p:spPr>
        <p:style>
          <a:lnRef idx="2">
            <a:schemeClr val="dk1"/>
          </a:lnRef>
          <a:fillRef idx="0">
            <a:schemeClr val="dk1"/>
          </a:fillRef>
          <a:effectRef idx="1">
            <a:schemeClr val="dk1"/>
          </a:effectRef>
          <a:fontRef idx="minor">
            <a:schemeClr val="tx1"/>
          </a:fontRef>
        </p:style>
      </p:cxnSp>
      <p:sp>
        <p:nvSpPr>
          <p:cNvPr id="36" name="TextBox 35">
            <a:extLst>
              <a:ext uri="{FF2B5EF4-FFF2-40B4-BE49-F238E27FC236}">
                <a16:creationId xmlns:a16="http://schemas.microsoft.com/office/drawing/2014/main" id="{39252342-601E-35B9-2329-BC731073AA3D}"/>
              </a:ext>
            </a:extLst>
          </p:cNvPr>
          <p:cNvSpPr txBox="1"/>
          <p:nvPr/>
        </p:nvSpPr>
        <p:spPr>
          <a:xfrm>
            <a:off x="234247" y="5046109"/>
            <a:ext cx="1420126" cy="830997"/>
          </a:xfrm>
          <a:prstGeom prst="rect">
            <a:avLst/>
          </a:prstGeom>
          <a:noFill/>
        </p:spPr>
        <p:txBody>
          <a:bodyPr wrap="square" rtlCol="0">
            <a:spAutoFit/>
          </a:bodyPr>
          <a:lstStyle/>
          <a:p>
            <a:pPr algn="ctr"/>
            <a:r>
              <a:rPr lang="en-US" sz="1200" dirty="0">
                <a:solidFill>
                  <a:schemeClr val="tx1"/>
                </a:solidFill>
              </a:rPr>
              <a:t>UHR STA2</a:t>
            </a:r>
          </a:p>
          <a:p>
            <a:pPr algn="ctr"/>
            <a:r>
              <a:rPr lang="en-US" sz="1200" dirty="0">
                <a:solidFill>
                  <a:schemeClr val="tx1"/>
                </a:solidFill>
              </a:rPr>
              <a:t>(Deep Sleep w/ only P-EDCA support)</a:t>
            </a:r>
          </a:p>
        </p:txBody>
      </p:sp>
      <p:cxnSp>
        <p:nvCxnSpPr>
          <p:cNvPr id="37" name="Elbow Connector 36">
            <a:extLst>
              <a:ext uri="{FF2B5EF4-FFF2-40B4-BE49-F238E27FC236}">
                <a16:creationId xmlns:a16="http://schemas.microsoft.com/office/drawing/2014/main" id="{E929BBF1-D1D2-5B07-79CB-091BADF30EFD}"/>
              </a:ext>
            </a:extLst>
          </p:cNvPr>
          <p:cNvCxnSpPr>
            <a:cxnSpLocks/>
          </p:cNvCxnSpPr>
          <p:nvPr/>
        </p:nvCxnSpPr>
        <p:spPr>
          <a:xfrm flipV="1">
            <a:off x="1544064" y="5541395"/>
            <a:ext cx="9861081" cy="198448"/>
          </a:xfrm>
          <a:prstGeom prst="bentConnector3">
            <a:avLst>
              <a:gd name="adj1" fmla="val 74988"/>
            </a:avLst>
          </a:prstGeom>
          <a:ln w="12700">
            <a:solidFill>
              <a:schemeClr val="tx1"/>
            </a:solidFill>
            <a:prstDash val="dash"/>
          </a:ln>
        </p:spPr>
        <p:style>
          <a:lnRef idx="2">
            <a:schemeClr val="dk1"/>
          </a:lnRef>
          <a:fillRef idx="0">
            <a:schemeClr val="dk1"/>
          </a:fillRef>
          <a:effectRef idx="1">
            <a:schemeClr val="dk1"/>
          </a:effectRef>
          <a:fontRef idx="minor">
            <a:schemeClr val="tx1"/>
          </a:fontRef>
        </p:style>
      </p:cxnSp>
      <p:sp>
        <p:nvSpPr>
          <p:cNvPr id="38" name="TextBox 37">
            <a:extLst>
              <a:ext uri="{FF2B5EF4-FFF2-40B4-BE49-F238E27FC236}">
                <a16:creationId xmlns:a16="http://schemas.microsoft.com/office/drawing/2014/main" id="{CB4B3151-DF91-82C8-F9BC-0FA8BF4FA0E4}"/>
              </a:ext>
            </a:extLst>
          </p:cNvPr>
          <p:cNvSpPr txBox="1"/>
          <p:nvPr/>
        </p:nvSpPr>
        <p:spPr>
          <a:xfrm>
            <a:off x="2835615" y="5479836"/>
            <a:ext cx="802169" cy="307777"/>
          </a:xfrm>
          <a:prstGeom prst="rect">
            <a:avLst/>
          </a:prstGeom>
          <a:noFill/>
        </p:spPr>
        <p:txBody>
          <a:bodyPr wrap="square" rtlCol="0">
            <a:spAutoFit/>
          </a:bodyPr>
          <a:lstStyle/>
          <a:p>
            <a:pPr algn="ctr"/>
            <a:r>
              <a:rPr lang="en-US" sz="1400" dirty="0">
                <a:solidFill>
                  <a:schemeClr val="tx1"/>
                </a:solidFill>
              </a:rPr>
              <a:t>Doze</a:t>
            </a:r>
          </a:p>
        </p:txBody>
      </p:sp>
      <p:sp>
        <p:nvSpPr>
          <p:cNvPr id="39" name="TextBox 38">
            <a:extLst>
              <a:ext uri="{FF2B5EF4-FFF2-40B4-BE49-F238E27FC236}">
                <a16:creationId xmlns:a16="http://schemas.microsoft.com/office/drawing/2014/main" id="{9B5C81E3-1F0E-AC2F-1ACF-87E3489622D1}"/>
              </a:ext>
            </a:extLst>
          </p:cNvPr>
          <p:cNvSpPr txBox="1"/>
          <p:nvPr/>
        </p:nvSpPr>
        <p:spPr>
          <a:xfrm>
            <a:off x="8980199" y="5536482"/>
            <a:ext cx="802169" cy="307777"/>
          </a:xfrm>
          <a:prstGeom prst="rect">
            <a:avLst/>
          </a:prstGeom>
          <a:noFill/>
        </p:spPr>
        <p:txBody>
          <a:bodyPr wrap="square" rtlCol="0">
            <a:spAutoFit/>
          </a:bodyPr>
          <a:lstStyle/>
          <a:p>
            <a:pPr algn="ctr"/>
            <a:r>
              <a:rPr lang="en-US" sz="1400" dirty="0">
                <a:solidFill>
                  <a:schemeClr val="tx1"/>
                </a:solidFill>
              </a:rPr>
              <a:t>Awake</a:t>
            </a:r>
          </a:p>
        </p:txBody>
      </p:sp>
      <p:sp>
        <p:nvSpPr>
          <p:cNvPr id="40" name="TextBox 39">
            <a:extLst>
              <a:ext uri="{FF2B5EF4-FFF2-40B4-BE49-F238E27FC236}">
                <a16:creationId xmlns:a16="http://schemas.microsoft.com/office/drawing/2014/main" id="{969A0968-13AB-23DB-22B9-DAE8686375F3}"/>
              </a:ext>
            </a:extLst>
          </p:cNvPr>
          <p:cNvSpPr txBox="1"/>
          <p:nvPr/>
        </p:nvSpPr>
        <p:spPr>
          <a:xfrm>
            <a:off x="1409480" y="5007750"/>
            <a:ext cx="831274" cy="415498"/>
          </a:xfrm>
          <a:prstGeom prst="rect">
            <a:avLst/>
          </a:prstGeom>
          <a:noFill/>
        </p:spPr>
        <p:txBody>
          <a:bodyPr wrap="square" rtlCol="0">
            <a:spAutoFit/>
          </a:bodyPr>
          <a:lstStyle/>
          <a:p>
            <a:pPr algn="ctr"/>
            <a:r>
              <a:rPr lang="en-US" sz="1050" dirty="0">
                <a:solidFill>
                  <a:schemeClr val="tx1"/>
                </a:solidFill>
              </a:rPr>
              <a:t>w/ UBC=5, </a:t>
            </a:r>
          </a:p>
          <a:p>
            <a:pPr algn="ctr"/>
            <a:r>
              <a:rPr lang="en-US" sz="1050" dirty="0">
                <a:solidFill>
                  <a:schemeClr val="tx1"/>
                </a:solidFill>
              </a:rPr>
              <a:t>PCC=3</a:t>
            </a:r>
          </a:p>
        </p:txBody>
      </p:sp>
      <p:sp>
        <p:nvSpPr>
          <p:cNvPr id="41" name="TextBox 40">
            <a:extLst>
              <a:ext uri="{FF2B5EF4-FFF2-40B4-BE49-F238E27FC236}">
                <a16:creationId xmlns:a16="http://schemas.microsoft.com/office/drawing/2014/main" id="{7D173373-0299-AC17-7876-8A58DBC651B3}"/>
              </a:ext>
            </a:extLst>
          </p:cNvPr>
          <p:cNvSpPr txBox="1"/>
          <p:nvPr/>
        </p:nvSpPr>
        <p:spPr>
          <a:xfrm>
            <a:off x="8293753" y="5775733"/>
            <a:ext cx="1697288" cy="600164"/>
          </a:xfrm>
          <a:prstGeom prst="rect">
            <a:avLst/>
          </a:prstGeom>
          <a:noFill/>
        </p:spPr>
        <p:txBody>
          <a:bodyPr wrap="square" rtlCol="0">
            <a:spAutoFit/>
          </a:bodyPr>
          <a:lstStyle/>
          <a:p>
            <a:pPr algn="ctr"/>
            <a:r>
              <a:rPr lang="en-US" sz="1100" dirty="0">
                <a:solidFill>
                  <a:schemeClr val="tx1"/>
                </a:solidFill>
              </a:rPr>
              <a:t>Detecting mismatched UHR BPCC, but matched P-EDCA CC</a:t>
            </a:r>
          </a:p>
        </p:txBody>
      </p:sp>
      <p:cxnSp>
        <p:nvCxnSpPr>
          <p:cNvPr id="42" name="Straight Arrow Connector 41">
            <a:extLst>
              <a:ext uri="{FF2B5EF4-FFF2-40B4-BE49-F238E27FC236}">
                <a16:creationId xmlns:a16="http://schemas.microsoft.com/office/drawing/2014/main" id="{EE19351B-E18C-D9FE-F71C-4D0E399FB921}"/>
              </a:ext>
            </a:extLst>
          </p:cNvPr>
          <p:cNvCxnSpPr>
            <a:cxnSpLocks/>
          </p:cNvCxnSpPr>
          <p:nvPr/>
        </p:nvCxnSpPr>
        <p:spPr>
          <a:xfrm>
            <a:off x="9265852" y="4105720"/>
            <a:ext cx="0" cy="1331259"/>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57C42CF8-A021-3301-14D1-EED7693C23D7}"/>
              </a:ext>
            </a:extLst>
          </p:cNvPr>
          <p:cNvSpPr txBox="1"/>
          <p:nvPr/>
        </p:nvSpPr>
        <p:spPr>
          <a:xfrm>
            <a:off x="221298" y="2224196"/>
            <a:ext cx="1194070" cy="707886"/>
          </a:xfrm>
          <a:prstGeom prst="rect">
            <a:avLst/>
          </a:prstGeom>
          <a:noFill/>
        </p:spPr>
        <p:txBody>
          <a:bodyPr wrap="square" rtlCol="0">
            <a:spAutoFit/>
          </a:bodyPr>
          <a:lstStyle/>
          <a:p>
            <a:r>
              <a:rPr lang="en-US" sz="1000" dirty="0">
                <a:solidFill>
                  <a:schemeClr val="tx1"/>
                </a:solidFill>
              </a:rPr>
              <a:t>UHR CUF: UCF</a:t>
            </a:r>
          </a:p>
          <a:p>
            <a:r>
              <a:rPr lang="en-US" sz="1000" dirty="0">
                <a:solidFill>
                  <a:schemeClr val="tx1"/>
                </a:solidFill>
              </a:rPr>
              <a:t>UHR BPCC: UBC</a:t>
            </a:r>
          </a:p>
          <a:p>
            <a:r>
              <a:rPr lang="en-US" sz="1000" dirty="0">
                <a:solidFill>
                  <a:schemeClr val="tx1"/>
                </a:solidFill>
              </a:rPr>
              <a:t>NPCA CC: NCC</a:t>
            </a:r>
          </a:p>
          <a:p>
            <a:r>
              <a:rPr lang="en-US" sz="1000" dirty="0">
                <a:solidFill>
                  <a:schemeClr val="tx1"/>
                </a:solidFill>
              </a:rPr>
              <a:t>P-EDCA CC: PCC</a:t>
            </a:r>
          </a:p>
        </p:txBody>
      </p:sp>
      <p:sp>
        <p:nvSpPr>
          <p:cNvPr id="44" name="TextBox 43">
            <a:extLst>
              <a:ext uri="{FF2B5EF4-FFF2-40B4-BE49-F238E27FC236}">
                <a16:creationId xmlns:a16="http://schemas.microsoft.com/office/drawing/2014/main" id="{E943CE02-CB03-B95A-CA4A-15D96DD290B6}"/>
              </a:ext>
            </a:extLst>
          </p:cNvPr>
          <p:cNvSpPr txBox="1"/>
          <p:nvPr/>
        </p:nvSpPr>
        <p:spPr>
          <a:xfrm>
            <a:off x="2552849" y="1938644"/>
            <a:ext cx="752450" cy="738664"/>
          </a:xfrm>
          <a:prstGeom prst="rect">
            <a:avLst/>
          </a:prstGeom>
          <a:noFill/>
        </p:spPr>
        <p:txBody>
          <a:bodyPr wrap="square" rtlCol="0">
            <a:spAutoFit/>
          </a:bodyPr>
          <a:lstStyle/>
          <a:p>
            <a:pPr algn="ctr"/>
            <a:r>
              <a:rPr lang="en-US" sz="1050" dirty="0">
                <a:solidFill>
                  <a:schemeClr val="tx1"/>
                </a:solidFill>
              </a:rPr>
              <a:t>UCF = 1</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45" name="TextBox 44">
            <a:extLst>
              <a:ext uri="{FF2B5EF4-FFF2-40B4-BE49-F238E27FC236}">
                <a16:creationId xmlns:a16="http://schemas.microsoft.com/office/drawing/2014/main" id="{C4F825A4-C83C-C4DE-EFB1-41F8CEDA0658}"/>
              </a:ext>
            </a:extLst>
          </p:cNvPr>
          <p:cNvSpPr txBox="1"/>
          <p:nvPr/>
        </p:nvSpPr>
        <p:spPr>
          <a:xfrm>
            <a:off x="3629281" y="1935881"/>
            <a:ext cx="752450" cy="738664"/>
          </a:xfrm>
          <a:prstGeom prst="rect">
            <a:avLst/>
          </a:prstGeom>
          <a:noFill/>
        </p:spPr>
        <p:txBody>
          <a:bodyPr wrap="square" rtlCol="0">
            <a:spAutoFit/>
          </a:bodyPr>
          <a:lstStyle/>
          <a:p>
            <a:pPr algn="ctr"/>
            <a:r>
              <a:rPr lang="en-US" sz="1050" dirty="0">
                <a:solidFill>
                  <a:schemeClr val="tx1"/>
                </a:solidFill>
              </a:rPr>
              <a:t>UCF = 1</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46" name="TextBox 45">
            <a:extLst>
              <a:ext uri="{FF2B5EF4-FFF2-40B4-BE49-F238E27FC236}">
                <a16:creationId xmlns:a16="http://schemas.microsoft.com/office/drawing/2014/main" id="{BACD98DA-E737-9D78-52AC-293C3C895DF8}"/>
              </a:ext>
            </a:extLst>
          </p:cNvPr>
          <p:cNvSpPr txBox="1"/>
          <p:nvPr/>
        </p:nvSpPr>
        <p:spPr>
          <a:xfrm>
            <a:off x="4696080" y="1920689"/>
            <a:ext cx="752450" cy="738664"/>
          </a:xfrm>
          <a:prstGeom prst="rect">
            <a:avLst/>
          </a:prstGeom>
          <a:noFill/>
        </p:spPr>
        <p:txBody>
          <a:bodyPr wrap="square" rtlCol="0">
            <a:spAutoFit/>
          </a:bodyPr>
          <a:lstStyle/>
          <a:p>
            <a:pPr algn="ctr"/>
            <a:r>
              <a:rPr lang="en-US" sz="1050" dirty="0">
                <a:solidFill>
                  <a:schemeClr val="tx1"/>
                </a:solidFill>
              </a:rPr>
              <a:t>UCF = 1</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47" name="TextBox 46">
            <a:extLst>
              <a:ext uri="{FF2B5EF4-FFF2-40B4-BE49-F238E27FC236}">
                <a16:creationId xmlns:a16="http://schemas.microsoft.com/office/drawing/2014/main" id="{E75CD71A-036A-B3BC-FD4F-9BCA4B443C02}"/>
              </a:ext>
            </a:extLst>
          </p:cNvPr>
          <p:cNvSpPr txBox="1"/>
          <p:nvPr/>
        </p:nvSpPr>
        <p:spPr>
          <a:xfrm>
            <a:off x="5667677" y="1944306"/>
            <a:ext cx="752450" cy="738664"/>
          </a:xfrm>
          <a:prstGeom prst="rect">
            <a:avLst/>
          </a:prstGeom>
          <a:noFill/>
        </p:spPr>
        <p:txBody>
          <a:bodyPr wrap="square" rtlCol="0">
            <a:spAutoFit/>
          </a:bodyPr>
          <a:lstStyle/>
          <a:p>
            <a:pPr algn="ctr"/>
            <a:r>
              <a:rPr lang="en-US" sz="1050" dirty="0">
                <a:solidFill>
                  <a:schemeClr val="tx1"/>
                </a:solidFill>
              </a:rPr>
              <a:t>UCF =1</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48" name="TextBox 47">
            <a:extLst>
              <a:ext uri="{FF2B5EF4-FFF2-40B4-BE49-F238E27FC236}">
                <a16:creationId xmlns:a16="http://schemas.microsoft.com/office/drawing/2014/main" id="{33048276-A804-3F39-5A15-987832C4B050}"/>
              </a:ext>
            </a:extLst>
          </p:cNvPr>
          <p:cNvSpPr txBox="1"/>
          <p:nvPr/>
        </p:nvSpPr>
        <p:spPr>
          <a:xfrm>
            <a:off x="6752688" y="1943395"/>
            <a:ext cx="752450" cy="738664"/>
          </a:xfrm>
          <a:prstGeom prst="rect">
            <a:avLst/>
          </a:prstGeom>
          <a:noFill/>
        </p:spPr>
        <p:txBody>
          <a:bodyPr wrap="square" rtlCol="0">
            <a:spAutoFit/>
          </a:bodyPr>
          <a:lstStyle/>
          <a:p>
            <a:pPr algn="ctr"/>
            <a:r>
              <a:rPr lang="en-US" sz="1050" dirty="0">
                <a:solidFill>
                  <a:schemeClr val="tx1"/>
                </a:solidFill>
              </a:rPr>
              <a:t>UCF = 0</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49" name="TextBox 48">
            <a:extLst>
              <a:ext uri="{FF2B5EF4-FFF2-40B4-BE49-F238E27FC236}">
                <a16:creationId xmlns:a16="http://schemas.microsoft.com/office/drawing/2014/main" id="{ABB5A394-273A-5167-F8F4-69546CD78395}"/>
              </a:ext>
            </a:extLst>
          </p:cNvPr>
          <p:cNvSpPr txBox="1"/>
          <p:nvPr/>
        </p:nvSpPr>
        <p:spPr>
          <a:xfrm>
            <a:off x="7799473" y="1920689"/>
            <a:ext cx="752450" cy="738664"/>
          </a:xfrm>
          <a:prstGeom prst="rect">
            <a:avLst/>
          </a:prstGeom>
          <a:noFill/>
        </p:spPr>
        <p:txBody>
          <a:bodyPr wrap="square" rtlCol="0">
            <a:spAutoFit/>
          </a:bodyPr>
          <a:lstStyle/>
          <a:p>
            <a:pPr algn="ctr"/>
            <a:r>
              <a:rPr lang="en-US" sz="1050" dirty="0">
                <a:solidFill>
                  <a:schemeClr val="tx1"/>
                </a:solidFill>
              </a:rPr>
              <a:t>UCF = 0</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50" name="TextBox 49">
            <a:extLst>
              <a:ext uri="{FF2B5EF4-FFF2-40B4-BE49-F238E27FC236}">
                <a16:creationId xmlns:a16="http://schemas.microsoft.com/office/drawing/2014/main" id="{7A304C63-080A-B5C0-8471-2D815C4742D3}"/>
              </a:ext>
            </a:extLst>
          </p:cNvPr>
          <p:cNvSpPr txBox="1"/>
          <p:nvPr/>
        </p:nvSpPr>
        <p:spPr>
          <a:xfrm>
            <a:off x="8856848" y="1929443"/>
            <a:ext cx="752450" cy="738664"/>
          </a:xfrm>
          <a:prstGeom prst="rect">
            <a:avLst/>
          </a:prstGeom>
          <a:noFill/>
        </p:spPr>
        <p:txBody>
          <a:bodyPr wrap="square" rtlCol="0">
            <a:spAutoFit/>
          </a:bodyPr>
          <a:lstStyle/>
          <a:p>
            <a:pPr algn="ctr"/>
            <a:r>
              <a:rPr lang="en-US" sz="1050" dirty="0">
                <a:solidFill>
                  <a:schemeClr val="tx1"/>
                </a:solidFill>
              </a:rPr>
              <a:t>UCF = 0</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51" name="TextBox 50">
            <a:extLst>
              <a:ext uri="{FF2B5EF4-FFF2-40B4-BE49-F238E27FC236}">
                <a16:creationId xmlns:a16="http://schemas.microsoft.com/office/drawing/2014/main" id="{CD8418A3-E765-6A70-CA33-6BDCBE01EE57}"/>
              </a:ext>
            </a:extLst>
          </p:cNvPr>
          <p:cNvSpPr txBox="1"/>
          <p:nvPr/>
        </p:nvSpPr>
        <p:spPr>
          <a:xfrm>
            <a:off x="9935256" y="1926781"/>
            <a:ext cx="752450" cy="738664"/>
          </a:xfrm>
          <a:prstGeom prst="rect">
            <a:avLst/>
          </a:prstGeom>
          <a:noFill/>
        </p:spPr>
        <p:txBody>
          <a:bodyPr wrap="square" rtlCol="0">
            <a:spAutoFit/>
          </a:bodyPr>
          <a:lstStyle/>
          <a:p>
            <a:pPr algn="ctr"/>
            <a:r>
              <a:rPr lang="en-US" sz="1050" dirty="0">
                <a:solidFill>
                  <a:schemeClr val="tx1"/>
                </a:solidFill>
              </a:rPr>
              <a:t>UCF = 0</a:t>
            </a:r>
          </a:p>
          <a:p>
            <a:pPr algn="ctr"/>
            <a:r>
              <a:rPr lang="en-US" sz="1050" dirty="0">
                <a:solidFill>
                  <a:schemeClr val="tx1"/>
                </a:solidFill>
              </a:rPr>
              <a:t>UBC = 6</a:t>
            </a:r>
          </a:p>
          <a:p>
            <a:pPr algn="ctr"/>
            <a:r>
              <a:rPr lang="en-US" sz="1050" dirty="0">
                <a:solidFill>
                  <a:schemeClr val="tx1"/>
                </a:solidFill>
              </a:rPr>
              <a:t>NCC = 3</a:t>
            </a:r>
          </a:p>
          <a:p>
            <a:pPr algn="ctr"/>
            <a:r>
              <a:rPr lang="en-US" sz="1050" dirty="0">
                <a:solidFill>
                  <a:schemeClr val="tx1"/>
                </a:solidFill>
              </a:rPr>
              <a:t>PCC = 3</a:t>
            </a:r>
          </a:p>
        </p:txBody>
      </p:sp>
      <p:sp>
        <p:nvSpPr>
          <p:cNvPr id="52" name="TextBox 51">
            <a:extLst>
              <a:ext uri="{FF2B5EF4-FFF2-40B4-BE49-F238E27FC236}">
                <a16:creationId xmlns:a16="http://schemas.microsoft.com/office/drawing/2014/main" id="{20498AB4-5FB6-9B79-673F-F6A9E54FB516}"/>
              </a:ext>
            </a:extLst>
          </p:cNvPr>
          <p:cNvSpPr txBox="1"/>
          <p:nvPr/>
        </p:nvSpPr>
        <p:spPr>
          <a:xfrm>
            <a:off x="1345785" y="3713404"/>
            <a:ext cx="831274" cy="415498"/>
          </a:xfrm>
          <a:prstGeom prst="rect">
            <a:avLst/>
          </a:prstGeom>
          <a:noFill/>
        </p:spPr>
        <p:txBody>
          <a:bodyPr wrap="square" rtlCol="0">
            <a:spAutoFit/>
          </a:bodyPr>
          <a:lstStyle/>
          <a:p>
            <a:pPr algn="ctr"/>
            <a:r>
              <a:rPr lang="en-US" sz="1050" dirty="0">
                <a:solidFill>
                  <a:schemeClr val="tx1"/>
                </a:solidFill>
              </a:rPr>
              <a:t>w/ UBC=5, </a:t>
            </a:r>
          </a:p>
          <a:p>
            <a:pPr algn="ctr"/>
            <a:r>
              <a:rPr lang="en-US" sz="1050" dirty="0">
                <a:solidFill>
                  <a:schemeClr val="tx1"/>
                </a:solidFill>
              </a:rPr>
              <a:t>NCC=2</a:t>
            </a:r>
          </a:p>
        </p:txBody>
      </p:sp>
      <p:sp>
        <p:nvSpPr>
          <p:cNvPr id="53" name="TextBox 52">
            <a:extLst>
              <a:ext uri="{FF2B5EF4-FFF2-40B4-BE49-F238E27FC236}">
                <a16:creationId xmlns:a16="http://schemas.microsoft.com/office/drawing/2014/main" id="{ACE52851-EB59-2319-3A9A-0218B6811A33}"/>
              </a:ext>
            </a:extLst>
          </p:cNvPr>
          <p:cNvSpPr txBox="1"/>
          <p:nvPr/>
        </p:nvSpPr>
        <p:spPr>
          <a:xfrm>
            <a:off x="8175698" y="4471138"/>
            <a:ext cx="1697288" cy="600164"/>
          </a:xfrm>
          <a:prstGeom prst="rect">
            <a:avLst/>
          </a:prstGeom>
          <a:noFill/>
        </p:spPr>
        <p:txBody>
          <a:bodyPr wrap="square" rtlCol="0">
            <a:spAutoFit/>
          </a:bodyPr>
          <a:lstStyle/>
          <a:p>
            <a:pPr algn="ctr"/>
            <a:r>
              <a:rPr lang="en-US" sz="1100" dirty="0">
                <a:solidFill>
                  <a:schemeClr val="tx1"/>
                </a:solidFill>
              </a:rPr>
              <a:t>Detecting mismatched UHR BPCC and UHR NPCA CC</a:t>
            </a:r>
          </a:p>
        </p:txBody>
      </p:sp>
      <p:sp>
        <p:nvSpPr>
          <p:cNvPr id="54" name="TextBox 53">
            <a:extLst>
              <a:ext uri="{FF2B5EF4-FFF2-40B4-BE49-F238E27FC236}">
                <a16:creationId xmlns:a16="http://schemas.microsoft.com/office/drawing/2014/main" id="{55E3F323-8010-D89C-4591-8924AA1296E3}"/>
              </a:ext>
            </a:extLst>
          </p:cNvPr>
          <p:cNvSpPr txBox="1"/>
          <p:nvPr/>
        </p:nvSpPr>
        <p:spPr>
          <a:xfrm>
            <a:off x="9506319" y="5159980"/>
            <a:ext cx="1310194" cy="276999"/>
          </a:xfrm>
          <a:prstGeom prst="rect">
            <a:avLst/>
          </a:prstGeom>
          <a:noFill/>
        </p:spPr>
        <p:txBody>
          <a:bodyPr wrap="square" rtlCol="0">
            <a:spAutoFit/>
          </a:bodyPr>
          <a:lstStyle/>
          <a:p>
            <a:pPr algn="ctr"/>
            <a:r>
              <a:rPr lang="en-US" sz="1200" dirty="0">
                <a:solidFill>
                  <a:schemeClr val="tx1"/>
                </a:solidFill>
              </a:rPr>
              <a:t>No Probe Req Tx</a:t>
            </a:r>
          </a:p>
        </p:txBody>
      </p:sp>
      <p:sp>
        <p:nvSpPr>
          <p:cNvPr id="55" name="TextBox 54">
            <a:extLst>
              <a:ext uri="{FF2B5EF4-FFF2-40B4-BE49-F238E27FC236}">
                <a16:creationId xmlns:a16="http://schemas.microsoft.com/office/drawing/2014/main" id="{39EA0BDB-9F8C-8DCB-9327-30B92668000D}"/>
              </a:ext>
            </a:extLst>
          </p:cNvPr>
          <p:cNvSpPr txBox="1"/>
          <p:nvPr/>
        </p:nvSpPr>
        <p:spPr>
          <a:xfrm>
            <a:off x="3463402" y="3233757"/>
            <a:ext cx="1101914" cy="430887"/>
          </a:xfrm>
          <a:prstGeom prst="rect">
            <a:avLst/>
          </a:prstGeom>
          <a:noFill/>
        </p:spPr>
        <p:txBody>
          <a:bodyPr wrap="square" rtlCol="0">
            <a:spAutoFit/>
          </a:bodyPr>
          <a:lstStyle/>
          <a:p>
            <a:pPr algn="ctr"/>
            <a:r>
              <a:rPr lang="en-US" sz="1100" dirty="0">
                <a:solidFill>
                  <a:schemeClr val="tx1"/>
                </a:solidFill>
              </a:rPr>
              <a:t>w/ updated NPCA params</a:t>
            </a:r>
          </a:p>
        </p:txBody>
      </p:sp>
      <p:sp>
        <p:nvSpPr>
          <p:cNvPr id="56" name="TextBox 55">
            <a:extLst>
              <a:ext uri="{FF2B5EF4-FFF2-40B4-BE49-F238E27FC236}">
                <a16:creationId xmlns:a16="http://schemas.microsoft.com/office/drawing/2014/main" id="{2B35328C-937C-CC90-A448-93272CD752ED}"/>
              </a:ext>
            </a:extLst>
          </p:cNvPr>
          <p:cNvSpPr txBox="1"/>
          <p:nvPr/>
        </p:nvSpPr>
        <p:spPr>
          <a:xfrm>
            <a:off x="4540583" y="3233051"/>
            <a:ext cx="1101914" cy="430887"/>
          </a:xfrm>
          <a:prstGeom prst="rect">
            <a:avLst/>
          </a:prstGeom>
          <a:noFill/>
        </p:spPr>
        <p:txBody>
          <a:bodyPr wrap="square" rtlCol="0">
            <a:spAutoFit/>
          </a:bodyPr>
          <a:lstStyle/>
          <a:p>
            <a:pPr algn="ctr"/>
            <a:r>
              <a:rPr lang="en-US" sz="1100" dirty="0">
                <a:solidFill>
                  <a:schemeClr val="tx1"/>
                </a:solidFill>
              </a:rPr>
              <a:t>w/ updated NPCA params</a:t>
            </a:r>
          </a:p>
        </p:txBody>
      </p:sp>
      <p:sp>
        <p:nvSpPr>
          <p:cNvPr id="57" name="TextBox 56">
            <a:extLst>
              <a:ext uri="{FF2B5EF4-FFF2-40B4-BE49-F238E27FC236}">
                <a16:creationId xmlns:a16="http://schemas.microsoft.com/office/drawing/2014/main" id="{8E500738-B431-5DE9-1A40-973A6701FFD3}"/>
              </a:ext>
            </a:extLst>
          </p:cNvPr>
          <p:cNvSpPr txBox="1"/>
          <p:nvPr/>
        </p:nvSpPr>
        <p:spPr>
          <a:xfrm>
            <a:off x="5581870" y="3213132"/>
            <a:ext cx="1101914" cy="430887"/>
          </a:xfrm>
          <a:prstGeom prst="rect">
            <a:avLst/>
          </a:prstGeom>
          <a:noFill/>
        </p:spPr>
        <p:txBody>
          <a:bodyPr wrap="square" rtlCol="0">
            <a:spAutoFit/>
          </a:bodyPr>
          <a:lstStyle/>
          <a:p>
            <a:pPr algn="ctr"/>
            <a:r>
              <a:rPr lang="en-US" sz="1100" dirty="0">
                <a:solidFill>
                  <a:schemeClr val="tx1"/>
                </a:solidFill>
              </a:rPr>
              <a:t>w/ updated NPCA params</a:t>
            </a:r>
          </a:p>
        </p:txBody>
      </p:sp>
    </p:spTree>
    <p:extLst>
      <p:ext uri="{BB962C8B-B14F-4D97-AF65-F5344CB8AC3E}">
        <p14:creationId xmlns:p14="http://schemas.microsoft.com/office/powerpoint/2010/main" val="834643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sz="2300" dirty="0"/>
              <a:t>The elements related to UHR features (e.g., UHR Capabilities IE, UHR Operation IE, etc.) may not be carried in Beacons transmitted by a UHR AP.</a:t>
            </a:r>
          </a:p>
          <a:p>
            <a:pPr>
              <a:buFont typeface="Arial" panose="020B0604020202020204" pitchFamily="34" charset="0"/>
              <a:buChar char="•"/>
            </a:pPr>
            <a:r>
              <a:rPr lang="en-US" sz="2300" dirty="0"/>
              <a:t>To efficiently update UHR BSS parameters, separate UHR CUF and UHR BPCC can be defined.</a:t>
            </a:r>
          </a:p>
          <a:p>
            <a:pPr>
              <a:buFont typeface="Arial" panose="020B0604020202020204" pitchFamily="34" charset="0"/>
              <a:buChar char="•"/>
            </a:pPr>
            <a:r>
              <a:rPr lang="en-US" sz="2300" dirty="0"/>
              <a:t>If UHR feature parameter change is indicated as a critical update with UHR CUF and UHR BPCC, a UHR STA not supporting the UHR feature should perform the UHR BSS parameter update procedure unnecessarily.</a:t>
            </a:r>
          </a:p>
          <a:p>
            <a:pPr>
              <a:buFont typeface="Arial" panose="020B0604020202020204" pitchFamily="34" charset="0"/>
              <a:buChar char="•"/>
            </a:pPr>
            <a:r>
              <a:rPr lang="en-US" sz="2300" dirty="0"/>
              <a:t> To help a UHR STA update necessary UHR BSS parameters, we propose to add the Change Count for each UHR feature in broadcast management frames.</a:t>
            </a:r>
          </a:p>
          <a:p>
            <a:pPr>
              <a:buFont typeface="Arial" panose="020B0604020202020204" pitchFamily="34" charset="0"/>
              <a:buChar char="•"/>
            </a:pPr>
            <a:endParaRPr lang="en-US" sz="230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9E285-6A77-DAEE-BB01-90439616D00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1F4FD9A-6038-AED8-5925-0AFAF6CDA70E}"/>
              </a:ext>
            </a:extLst>
          </p:cNvPr>
          <p:cNvSpPr>
            <a:spLocks noGrp="1"/>
          </p:cNvSpPr>
          <p:nvPr>
            <p:ph idx="1"/>
          </p:nvPr>
        </p:nvSpPr>
        <p:spPr/>
        <p:txBody>
          <a:bodyPr/>
          <a:lstStyle/>
          <a:p>
            <a:pPr>
              <a:buFont typeface="Arial" panose="020B0604020202020204" pitchFamily="34" charset="0"/>
              <a:buChar char="•"/>
            </a:pPr>
            <a:r>
              <a:rPr lang="en-US" dirty="0"/>
              <a:t>Do you agree to add the following text in the </a:t>
            </a:r>
            <a:r>
              <a:rPr lang="en-US" dirty="0" err="1"/>
              <a:t>TGbn</a:t>
            </a:r>
            <a:r>
              <a:rPr lang="en-US" dirty="0"/>
              <a:t> SFD?</a:t>
            </a:r>
          </a:p>
          <a:p>
            <a:pPr lvl="1">
              <a:buFont typeface="Arial" panose="020B0604020202020204" pitchFamily="34" charset="0"/>
              <a:buChar char="•"/>
            </a:pPr>
            <a:r>
              <a:rPr lang="en-US" dirty="0"/>
              <a:t>11bn shall define a mechanism for a UHR STA to update the UHR feature specific parameter by checking the UHR feature specific change count carried in Beacon frames.</a:t>
            </a:r>
          </a:p>
        </p:txBody>
      </p:sp>
      <p:sp>
        <p:nvSpPr>
          <p:cNvPr id="4" name="Slide Number Placeholder 3">
            <a:extLst>
              <a:ext uri="{FF2B5EF4-FFF2-40B4-BE49-F238E27FC236}">
                <a16:creationId xmlns:a16="http://schemas.microsoft.com/office/drawing/2014/main" id="{33DED9F9-0F87-CF3B-0FDD-59F7C107872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F037150-4AA0-7531-0B62-8B54B31AF9C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E87E9AB-1197-018B-BA04-BDBE018A04A5}"/>
              </a:ext>
            </a:extLst>
          </p:cNvPr>
          <p:cNvSpPr>
            <a:spLocks noGrp="1"/>
          </p:cNvSpPr>
          <p:nvPr>
            <p:ph type="dt" idx="15"/>
          </p:nvPr>
        </p:nvSpPr>
        <p:spPr/>
        <p:txBody>
          <a:bodyPr/>
          <a:lstStyle/>
          <a:p>
            <a:r>
              <a:rPr lang="en-US" dirty="0"/>
              <a:t>June 2025</a:t>
            </a:r>
            <a:endParaRPr lang="en-GB" dirty="0"/>
          </a:p>
        </p:txBody>
      </p:sp>
    </p:spTree>
    <p:extLst>
      <p:ext uri="{BB962C8B-B14F-4D97-AF65-F5344CB8AC3E}">
        <p14:creationId xmlns:p14="http://schemas.microsoft.com/office/powerpoint/2010/main" val="1286292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1518</TotalTime>
  <Words>1446</Words>
  <Application>Microsoft Macintosh PowerPoint</Application>
  <PresentationFormat>Widescreen</PresentationFormat>
  <Paragraphs>183</Paragraphs>
  <Slides>10</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Arial</vt:lpstr>
      <vt:lpstr>Times New Roman</vt:lpstr>
      <vt:lpstr>Office Theme</vt:lpstr>
      <vt:lpstr>Document</vt:lpstr>
      <vt:lpstr>PowerPoint Presentation</vt:lpstr>
      <vt:lpstr>Introduction</vt:lpstr>
      <vt:lpstr>Recap) UHR CUF and UHR BPCC</vt:lpstr>
      <vt:lpstr>Announced UHR feature parameters</vt:lpstr>
      <vt:lpstr>Example of unnecessary UHR BSS parameter update</vt:lpstr>
      <vt:lpstr>Proposal: UHR feature specific change count</vt:lpstr>
      <vt:lpstr>Example of UHR feature parameter update</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305</cp:revision>
  <cp:lastPrinted>1601-01-01T00:00:00Z</cp:lastPrinted>
  <dcterms:created xsi:type="dcterms:W3CDTF">2022-10-28T01:22:29Z</dcterms:created>
  <dcterms:modified xsi:type="dcterms:W3CDTF">2025-06-07T16:12:52Z</dcterms:modified>
</cp:coreProperties>
</file>