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1250" r:id="rId3"/>
    <p:sldId id="1241" r:id="rId4"/>
    <p:sldId id="1255" r:id="rId5"/>
    <p:sldId id="1253" r:id="rId6"/>
    <p:sldId id="1251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>
      <p:cViewPr varScale="1">
        <p:scale>
          <a:sx n="77" d="100"/>
          <a:sy n="77" d="100"/>
        </p:scale>
        <p:origin x="192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Julia Feng, Mediatek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Julia Feng, Mediatek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Apr.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Apr.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Julia Feng et al., Mediatek Inc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802.11-25/0872r0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30197" y="799244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On </a:t>
            </a:r>
            <a:r>
              <a:rPr lang="en-US" dirty="0" err="1"/>
              <a:t>CoBF</a:t>
            </a:r>
            <a:r>
              <a:rPr lang="en-US" dirty="0"/>
              <a:t> AP’s Carrier Synchronization Overhearing CSI Report in </a:t>
            </a:r>
            <a:r>
              <a:rPr lang="en-US" dirty="0" err="1"/>
              <a:t>CoBF</a:t>
            </a:r>
            <a:r>
              <a:rPr lang="en-US" dirty="0"/>
              <a:t> Sounding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75456" y="233834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51556" y="262087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1FFF84B-3854-2AE1-0E97-C231817E59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105848"/>
              </p:ext>
            </p:extLst>
          </p:nvPr>
        </p:nvGraphicFramePr>
        <p:xfrm>
          <a:off x="1004888" y="3352800"/>
          <a:ext cx="9578975" cy="308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95263" imgH="3436075" progId="Word.Document.8">
                  <p:embed/>
                </p:oleObj>
              </mc:Choice>
              <mc:Fallback>
                <p:oleObj name="Document" r:id="rId3" imgW="10695263" imgH="3436075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0B34182B-10A3-2F2F-A8CB-65B10D40C2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3352800"/>
                        <a:ext cx="9578975" cy="3082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CA16-9CB6-3C32-6528-8A253DD49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15BE3-944A-46E2-EEAB-F0FF8D4C8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In </a:t>
            </a:r>
            <a:r>
              <a:rPr lang="en-US" dirty="0" err="1"/>
              <a:t>CoBF</a:t>
            </a:r>
            <a:r>
              <a:rPr lang="en-US" dirty="0"/>
              <a:t> joint sounding sequence and cross-BSS sounding sequence of </a:t>
            </a:r>
            <a:r>
              <a:rPr lang="en-US" dirty="0" err="1"/>
              <a:t>CoBF</a:t>
            </a:r>
            <a:r>
              <a:rPr lang="en-US" dirty="0"/>
              <a:t> sequential sounding, a </a:t>
            </a:r>
            <a:r>
              <a:rPr lang="en-US" dirty="0" err="1"/>
              <a:t>CoBF</a:t>
            </a:r>
            <a:r>
              <a:rPr lang="en-US" dirty="0"/>
              <a:t> AP needs to overhear the cross-BSS or joint CSI report triggered by OBSS AP.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When transmitting CSI Report, the STAs pre-compensate CFO and synchronize carrier frequency of the TB CSI Report to their associated AP.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The overhearing AP needs to correct CFO when receives the CSI report to correctly decode the CSIs.</a:t>
            </a:r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CF09BF-C051-8EA7-77AA-A18D80FD0E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32B10-AEC6-E487-24DD-8A864D16B27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32666E-3558-85F5-79B9-C4F35BDE62C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584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D8BD4-1C25-E609-8CA8-D8AB81214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F9A2-B23B-91ED-19E0-8062AFDF5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6097" y="1905000"/>
            <a:ext cx="10361084" cy="4086224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When the </a:t>
            </a:r>
            <a:r>
              <a:rPr lang="en-US" dirty="0" err="1"/>
              <a:t>CoBF</a:t>
            </a:r>
            <a:r>
              <a:rPr lang="en-US" dirty="0"/>
              <a:t> AP overhears BFRP from OBSS AP, it may inform its MAC to receive the CSI Report as a TB PPDU a SIFS time after BFRP.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WIFI 6, WIFI 7 specs of TB PPDU allow the receiver (i.e., AP STA) to skip the processing of preambles, and use the information sent in TF to decode the TB PPDU correctly.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But in </a:t>
            </a:r>
            <a:r>
              <a:rPr lang="en-US" dirty="0" err="1"/>
              <a:t>CoBF</a:t>
            </a:r>
            <a:r>
              <a:rPr lang="en-US" dirty="0"/>
              <a:t> AP overhearing OBSS/joint CSI case, the AP can’t skip CFO correction to receive the TB CSI report. It shall correct CFO when receives this TB PPDU to correctly decode CSI Report.</a:t>
            </a:r>
          </a:p>
          <a:p>
            <a:pPr marL="514350" lvl="1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B23ED6-C07C-43B0-7F0E-2946DDA1F6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EDB5E1-A7B5-DCBD-5C58-CDA53E797C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D9442B-EE84-AFE6-F4DF-7D5120DAC7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046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607EA-BD5E-4C24-255C-770A709B7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Proposed Solution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52428D-49D5-902A-B55B-DF3140253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effectLst/>
                <a:latin typeface="+mj-lt"/>
                <a:ea typeface="DengXian" panose="02010600030101010101" pitchFamily="2" charset="-122"/>
              </a:rPr>
              <a:t>It is recommended that a </a:t>
            </a:r>
            <a:r>
              <a:rPr lang="en-US" dirty="0" err="1">
                <a:effectLst/>
                <a:latin typeface="+mj-lt"/>
                <a:ea typeface="DengXian" panose="02010600030101010101" pitchFamily="2" charset="-122"/>
              </a:rPr>
              <a:t>CoBF</a:t>
            </a:r>
            <a:r>
              <a:rPr lang="en-US" dirty="0">
                <a:effectLst/>
                <a:latin typeface="+mj-lt"/>
                <a:ea typeface="DengXian" panose="02010600030101010101" pitchFamily="2" charset="-122"/>
              </a:rPr>
              <a:t> AP conducts regular preamble processing and CFO correction when it receives a cross-BSS/joint CSI feedback in a TB PPDU.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A0554-6AC7-2E91-F94F-043CF04F46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AB59F-9218-76E8-79BC-548EC3E15C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CAA8B0-6151-CBF3-3940-E739F43E1D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0390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FE19-5BDD-4E73-B24D-843056B8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/>
              <a:t>CoBF</a:t>
            </a:r>
            <a:r>
              <a:rPr lang="en-US" sz="3200" dirty="0"/>
              <a:t> AP Receives Cross-BSS CSI Report as  A TB PPDU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C022F-0EB2-ED69-B202-44B7A5E8B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89914"/>
            <a:ext cx="10361084" cy="964536"/>
          </a:xfrm>
        </p:spPr>
        <p:txBody>
          <a:bodyPr/>
          <a:lstStyle/>
          <a:p>
            <a:pPr marL="400050">
              <a:buFont typeface="Wingdings" panose="05000000000000000000" pitchFamily="2" charset="2"/>
              <a:buChar char="q"/>
            </a:pPr>
            <a:r>
              <a:rPr lang="en-US" sz="2000" dirty="0"/>
              <a:t>Brown color filled blocks indicate carrier frequency synchronized to AP1 (sync-reference);</a:t>
            </a:r>
          </a:p>
          <a:p>
            <a:pPr marL="400050">
              <a:buFont typeface="Wingdings" panose="05000000000000000000" pitchFamily="2" charset="2"/>
              <a:buChar char="q"/>
            </a:pPr>
            <a:r>
              <a:rPr lang="en-US" sz="2000" dirty="0"/>
              <a:t>Non-color filled blocks indicate carrier frequency synchronized to AP2 (sync-follower).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5E6C7-3416-475C-C572-2CA4F10549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17EAC-9EED-5A81-4496-35470CECA2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ED700-F4D4-A8E3-F0BB-58270EF46E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grpSp>
        <p:nvGrpSpPr>
          <p:cNvPr id="7" name="Canvas 291">
            <a:extLst>
              <a:ext uri="{FF2B5EF4-FFF2-40B4-BE49-F238E27FC236}">
                <a16:creationId xmlns:a16="http://schemas.microsoft.com/office/drawing/2014/main" id="{0BBAB29C-78B3-4A30-0984-9A8766F0C556}"/>
              </a:ext>
            </a:extLst>
          </p:cNvPr>
          <p:cNvGrpSpPr/>
          <p:nvPr/>
        </p:nvGrpSpPr>
        <p:grpSpPr>
          <a:xfrm>
            <a:off x="954502" y="3004600"/>
            <a:ext cx="10280881" cy="3428539"/>
            <a:chOff x="-24779" y="-5030"/>
            <a:chExt cx="6352540" cy="275780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2D09629-078C-14A4-381E-9518C3C5E2A3}"/>
                </a:ext>
              </a:extLst>
            </p:cNvPr>
            <p:cNvSpPr/>
            <p:nvPr/>
          </p:nvSpPr>
          <p:spPr>
            <a:xfrm>
              <a:off x="-24779" y="-5030"/>
              <a:ext cx="6352540" cy="2757805"/>
            </a:xfrm>
            <a:prstGeom prst="rect">
              <a:avLst/>
            </a:prstGeom>
            <a:solidFill>
              <a:srgbClr val="FFFFFF"/>
            </a:solidFill>
          </p:spPr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D4BD7EC5-D8CD-26AB-0C9F-DC60B8F189B4}"/>
                </a:ext>
              </a:extLst>
            </p:cNvPr>
            <p:cNvGrpSpPr/>
            <p:nvPr/>
          </p:nvGrpSpPr>
          <p:grpSpPr>
            <a:xfrm>
              <a:off x="37900" y="168493"/>
              <a:ext cx="6054874" cy="2509160"/>
              <a:chOff x="37900" y="312872"/>
              <a:chExt cx="6054874" cy="250916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9DEB70E-CF1F-4D7F-0CC3-FB36F44F641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524006" y="677557"/>
                <a:ext cx="5539867" cy="1500"/>
              </a:xfrm>
              <a:prstGeom prst="line">
                <a:avLst/>
              </a:prstGeom>
              <a:noFill/>
              <a:ln w="1270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60AB595C-0367-1110-3D2A-3B5E62EC773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514406" y="1188975"/>
                <a:ext cx="5578368" cy="13803"/>
              </a:xfrm>
              <a:prstGeom prst="line">
                <a:avLst/>
              </a:prstGeom>
              <a:noFill/>
              <a:ln w="1270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</p:spPr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B87B3137-2B09-921D-FCAA-46DC880BFA7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533606" y="2348044"/>
                <a:ext cx="5539967" cy="13103"/>
              </a:xfrm>
              <a:prstGeom prst="line">
                <a:avLst/>
              </a:prstGeom>
              <a:noFill/>
              <a:ln w="1270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" name="Text Box 2">
                <a:extLst>
                  <a:ext uri="{FF2B5EF4-FFF2-40B4-BE49-F238E27FC236}">
                    <a16:creationId xmlns:a16="http://schemas.microsoft.com/office/drawing/2014/main" id="{61DA7BA1-5162-2EA9-D5A6-0E1D2FDD5E2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900" y="884305"/>
                <a:ext cx="785710" cy="251758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STAs associated with AP1 </a:t>
                </a:r>
              </a:p>
            </p:txBody>
          </p: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5852A6E0-55AA-1BC6-3A34-C535792AC6C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flipV="1">
                <a:off x="514406" y="1757007"/>
                <a:ext cx="5511067" cy="8402"/>
              </a:xfrm>
              <a:prstGeom prst="line">
                <a:avLst/>
              </a:prstGeom>
              <a:noFill/>
              <a:ln w="12700">
                <a:solidFill>
                  <a:schemeClr val="dk1">
                    <a:lumMod val="100000"/>
                    <a:lumOff val="0"/>
                  </a:schemeClr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" name="Text Box 2">
                <a:extLst>
                  <a:ext uri="{FF2B5EF4-FFF2-40B4-BE49-F238E27FC236}">
                    <a16:creationId xmlns:a16="http://schemas.microsoft.com/office/drawing/2014/main" id="{03C3221D-20BC-5929-119C-3FC45948270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0701" y="2063578"/>
                <a:ext cx="768209" cy="277164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STAs </a:t>
                </a: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associated</a:t>
                </a:r>
                <a:r>
                  <a:rPr lang="en-US" sz="11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with AP2 </a:t>
                </a:r>
              </a:p>
            </p:txBody>
          </p:sp>
          <p:sp>
            <p:nvSpPr>
              <p:cNvPr id="16" name="Text Box 2">
                <a:extLst>
                  <a:ext uri="{FF2B5EF4-FFF2-40B4-BE49-F238E27FC236}">
                    <a16:creationId xmlns:a16="http://schemas.microsoft.com/office/drawing/2014/main" id="{0BD35914-0418-419E-C9F9-7FB5232031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8402" y="1474541"/>
                <a:ext cx="437005" cy="264461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AP2 (sync-follower)</a:t>
                </a:r>
              </a:p>
            </p:txBody>
          </p:sp>
          <p:sp>
            <p:nvSpPr>
              <p:cNvPr id="17" name="Text Box 2">
                <a:extLst>
                  <a:ext uri="{FF2B5EF4-FFF2-40B4-BE49-F238E27FC236}">
                    <a16:creationId xmlns:a16="http://schemas.microsoft.com/office/drawing/2014/main" id="{288C4C83-3EF3-1868-B7B9-220270ECB1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8211" y="495815"/>
                <a:ext cx="371405" cy="181442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NDPA</a:t>
                </a:r>
              </a:p>
            </p:txBody>
          </p:sp>
          <p:sp>
            <p:nvSpPr>
              <p:cNvPr id="18" name="Text Box 2">
                <a:extLst>
                  <a:ext uri="{FF2B5EF4-FFF2-40B4-BE49-F238E27FC236}">
                    <a16:creationId xmlns:a16="http://schemas.microsoft.com/office/drawing/2014/main" id="{4539BDA2-75D1-80AA-886B-EB3E894BA3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5418" y="1572164"/>
                <a:ext cx="371605" cy="192945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</a:t>
                </a:r>
              </a:p>
            </p:txBody>
          </p:sp>
          <p:sp>
            <p:nvSpPr>
              <p:cNvPr id="19" name="Text Box 2">
                <a:extLst>
                  <a:ext uri="{FF2B5EF4-FFF2-40B4-BE49-F238E27FC236}">
                    <a16:creationId xmlns:a16="http://schemas.microsoft.com/office/drawing/2014/main" id="{3342D339-0D67-8C9F-E58C-3CD47CC69C8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7125" y="505417"/>
                <a:ext cx="371705" cy="17354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BFRP</a:t>
                </a:r>
              </a:p>
            </p:txBody>
          </p:sp>
          <p:sp>
            <p:nvSpPr>
              <p:cNvPr id="20" name="Text Box 2">
                <a:extLst>
                  <a:ext uri="{FF2B5EF4-FFF2-40B4-BE49-F238E27FC236}">
                    <a16:creationId xmlns:a16="http://schemas.microsoft.com/office/drawing/2014/main" id="{2BFD31DE-5346-3A71-F8B2-B2E3844212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564" y="370554"/>
                <a:ext cx="511606" cy="293868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AP1 (sync- reference) </a:t>
                </a:r>
              </a:p>
            </p:txBody>
          </p:sp>
          <p:sp>
            <p:nvSpPr>
              <p:cNvPr id="21" name="Text Box 2">
                <a:extLst>
                  <a:ext uri="{FF2B5EF4-FFF2-40B4-BE49-F238E27FC236}">
                    <a16:creationId xmlns:a16="http://schemas.microsoft.com/office/drawing/2014/main" id="{B7CE7F62-756B-84E0-3D05-FFA8DBCD234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2532" y="1010834"/>
                <a:ext cx="442305" cy="188944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CSI Report</a:t>
                </a:r>
              </a:p>
            </p:txBody>
          </p:sp>
          <p:sp>
            <p:nvSpPr>
              <p:cNvPr id="22" name="Text Box 2">
                <a:extLst>
                  <a:ext uri="{FF2B5EF4-FFF2-40B4-BE49-F238E27FC236}">
                    <a16:creationId xmlns:a16="http://schemas.microsoft.com/office/drawing/2014/main" id="{AB6048DE-7475-9B6A-BBE7-FF635E2867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03316" y="723468"/>
                <a:ext cx="205302" cy="16083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23" name="Text Box 2">
                <a:extLst>
                  <a:ext uri="{FF2B5EF4-FFF2-40B4-BE49-F238E27FC236}">
                    <a16:creationId xmlns:a16="http://schemas.microsoft.com/office/drawing/2014/main" id="{58686E33-3AC1-56EF-C916-7C33727A49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60923" y="723468"/>
                <a:ext cx="205102" cy="16083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24" name="Text Box 2">
                <a:extLst>
                  <a:ext uri="{FF2B5EF4-FFF2-40B4-BE49-F238E27FC236}">
                    <a16:creationId xmlns:a16="http://schemas.microsoft.com/office/drawing/2014/main" id="{64EC57EB-0ED7-F241-7521-6A37419B39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8829" y="723568"/>
                <a:ext cx="205202" cy="16073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6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25" name="Text Box 2">
                <a:extLst>
                  <a:ext uri="{FF2B5EF4-FFF2-40B4-BE49-F238E27FC236}">
                    <a16:creationId xmlns:a16="http://schemas.microsoft.com/office/drawing/2014/main" id="{F739EE12-3079-3AD2-03B6-36F40AD2D5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66465" y="2127593"/>
                <a:ext cx="442005" cy="212749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CSI Report</a:t>
                </a:r>
              </a:p>
            </p:txBody>
          </p:sp>
          <p:sp>
            <p:nvSpPr>
              <p:cNvPr id="26" name="Text Box 2">
                <a:extLst>
                  <a:ext uri="{FF2B5EF4-FFF2-40B4-BE49-F238E27FC236}">
                    <a16:creationId xmlns:a16="http://schemas.microsoft.com/office/drawing/2014/main" id="{4FB7679A-30D6-76BD-9CB4-1AC40FCDFA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6425" y="1764809"/>
                <a:ext cx="371505" cy="184743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BFRP</a:t>
                </a:r>
              </a:p>
            </p:txBody>
          </p:sp>
          <p:sp>
            <p:nvSpPr>
              <p:cNvPr id="27" name="Text Box 2">
                <a:extLst>
                  <a:ext uri="{FF2B5EF4-FFF2-40B4-BE49-F238E27FC236}">
                    <a16:creationId xmlns:a16="http://schemas.microsoft.com/office/drawing/2014/main" id="{6A35359B-DDBD-FFE2-08B8-6DF558C1AE7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22932" y="1765009"/>
                <a:ext cx="441305" cy="193845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CSI Report</a:t>
                </a:r>
              </a:p>
            </p:txBody>
          </p:sp>
          <p:sp>
            <p:nvSpPr>
              <p:cNvPr id="28" name="Text Box 2">
                <a:extLst>
                  <a:ext uri="{FF2B5EF4-FFF2-40B4-BE49-F238E27FC236}">
                    <a16:creationId xmlns:a16="http://schemas.microsoft.com/office/drawing/2014/main" id="{84C252C5-59EE-3DD9-E547-8581A8045F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1999" y="1603283"/>
                <a:ext cx="198702" cy="14622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Tx</a:t>
                </a:r>
              </a:p>
            </p:txBody>
          </p:sp>
          <p:sp>
            <p:nvSpPr>
              <p:cNvPr id="29" name="Text Box 2">
                <a:extLst>
                  <a:ext uri="{FF2B5EF4-FFF2-40B4-BE49-F238E27FC236}">
                    <a16:creationId xmlns:a16="http://schemas.microsoft.com/office/drawing/2014/main" id="{AF0832B3-7977-BA8F-5ED3-3538812BEC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6308" y="1800612"/>
                <a:ext cx="198802" cy="15813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Rx</a:t>
                </a:r>
              </a:p>
            </p:txBody>
          </p:sp>
          <p:sp>
            <p:nvSpPr>
              <p:cNvPr id="30" name="Text Box 2">
                <a:extLst>
                  <a:ext uri="{FF2B5EF4-FFF2-40B4-BE49-F238E27FC236}">
                    <a16:creationId xmlns:a16="http://schemas.microsoft.com/office/drawing/2014/main" id="{B426436B-B64A-2B22-9DB3-9F1725B971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3394" y="519878"/>
                <a:ext cx="198202" cy="124929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Tx</a:t>
                </a:r>
              </a:p>
            </p:txBody>
          </p:sp>
          <p:sp>
            <p:nvSpPr>
              <p:cNvPr id="31" name="Text Box 2">
                <a:extLst>
                  <a:ext uri="{FF2B5EF4-FFF2-40B4-BE49-F238E27FC236}">
                    <a16:creationId xmlns:a16="http://schemas.microsoft.com/office/drawing/2014/main" id="{BF273C0B-FC1C-8BCA-DDDA-89E4633CCE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8307" y="704663"/>
                <a:ext cx="198702" cy="157536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Rx</a:t>
                </a:r>
              </a:p>
            </p:txBody>
          </p:sp>
          <p:sp>
            <p:nvSpPr>
              <p:cNvPr id="32" name="Text Box 2">
                <a:extLst>
                  <a:ext uri="{FF2B5EF4-FFF2-40B4-BE49-F238E27FC236}">
                    <a16:creationId xmlns:a16="http://schemas.microsoft.com/office/drawing/2014/main" id="{AD79A16F-5E3A-15ED-4051-8AA343FF5B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21044" y="1571864"/>
                <a:ext cx="370804" cy="184643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NDPA</a:t>
                </a:r>
              </a:p>
            </p:txBody>
          </p:sp>
          <p:sp>
            <p:nvSpPr>
              <p:cNvPr id="33" name="Text Box 2">
                <a:extLst>
                  <a:ext uri="{FF2B5EF4-FFF2-40B4-BE49-F238E27FC236}">
                    <a16:creationId xmlns:a16="http://schemas.microsoft.com/office/drawing/2014/main" id="{894CBD9A-3E32-98B8-119B-BA7C33D5DE1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74451" y="505317"/>
                <a:ext cx="371505" cy="17154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</a:t>
                </a:r>
              </a:p>
            </p:txBody>
          </p:sp>
          <p:sp>
            <p:nvSpPr>
              <p:cNvPr id="34" name="Text Box 2">
                <a:extLst>
                  <a:ext uri="{FF2B5EF4-FFF2-40B4-BE49-F238E27FC236}">
                    <a16:creationId xmlns:a16="http://schemas.microsoft.com/office/drawing/2014/main" id="{3459F90D-BA81-2D0B-228A-F6BA09BF17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76058" y="1554760"/>
                <a:ext cx="371505" cy="19474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BFRP</a:t>
                </a:r>
              </a:p>
            </p:txBody>
          </p:sp>
          <p:sp>
            <p:nvSpPr>
              <p:cNvPr id="35" name="Text Box 2">
                <a:extLst>
                  <a:ext uri="{FF2B5EF4-FFF2-40B4-BE49-F238E27FC236}">
                    <a16:creationId xmlns:a16="http://schemas.microsoft.com/office/drawing/2014/main" id="{137324AD-6E9B-2D11-B3B5-5A66C91293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6339" y="425499"/>
                <a:ext cx="226703" cy="149235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</a:p>
            </p:txBody>
          </p:sp>
          <p:sp>
            <p:nvSpPr>
              <p:cNvPr id="36" name="Text Box 2">
                <a:extLst>
                  <a:ext uri="{FF2B5EF4-FFF2-40B4-BE49-F238E27FC236}">
                    <a16:creationId xmlns:a16="http://schemas.microsoft.com/office/drawing/2014/main" id="{9450BDE1-B7D1-9831-FCDC-3D27399B27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6039" y="959822"/>
                <a:ext cx="226703" cy="148634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</a:p>
            </p:txBody>
          </p:sp>
          <p:sp>
            <p:nvSpPr>
              <p:cNvPr id="37" name="Text Box 2">
                <a:extLst>
                  <a:ext uri="{FF2B5EF4-FFF2-40B4-BE49-F238E27FC236}">
                    <a16:creationId xmlns:a16="http://schemas.microsoft.com/office/drawing/2014/main" id="{04C25A92-66E4-79C8-583D-5469B8C973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50439" y="1518252"/>
                <a:ext cx="226703" cy="148634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</a:p>
            </p:txBody>
          </p:sp>
          <p:sp>
            <p:nvSpPr>
              <p:cNvPr id="38" name="Text Box 2">
                <a:extLst>
                  <a:ext uri="{FF2B5EF4-FFF2-40B4-BE49-F238E27FC236}">
                    <a16:creationId xmlns:a16="http://schemas.microsoft.com/office/drawing/2014/main" id="{F87912C9-7EB8-905B-B835-3F2527F820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0040" y="2110289"/>
                <a:ext cx="226703" cy="148634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…</a:t>
                </a:r>
              </a:p>
            </p:txBody>
          </p:sp>
          <p:sp>
            <p:nvSpPr>
              <p:cNvPr id="40" name="Text Box 2">
                <a:extLst>
                  <a:ext uri="{FF2B5EF4-FFF2-40B4-BE49-F238E27FC236}">
                    <a16:creationId xmlns:a16="http://schemas.microsoft.com/office/drawing/2014/main" id="{679D6068-594D-82F9-0D3C-86C9BDB47A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54131" y="1252890"/>
                <a:ext cx="659908" cy="174840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Pre-correct CFO </a:t>
                </a:r>
              </a:p>
            </p:txBody>
          </p:sp>
          <p:sp>
            <p:nvSpPr>
              <p:cNvPr id="41" name="Text Box 2">
                <a:extLst>
                  <a:ext uri="{FF2B5EF4-FFF2-40B4-BE49-F238E27FC236}">
                    <a16:creationId xmlns:a16="http://schemas.microsoft.com/office/drawing/2014/main" id="{FDE2AAEA-456F-2F7D-411F-08AFADE956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766458" y="678857"/>
                <a:ext cx="371505" cy="183242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BFRP</a:t>
                </a:r>
              </a:p>
            </p:txBody>
          </p:sp>
          <p:sp>
            <p:nvSpPr>
              <p:cNvPr id="42" name="Text Box 2">
                <a:extLst>
                  <a:ext uri="{FF2B5EF4-FFF2-40B4-BE49-F238E27FC236}">
                    <a16:creationId xmlns:a16="http://schemas.microsoft.com/office/drawing/2014/main" id="{1D359A1E-0C39-918E-AB7A-BE1CF664AE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48765" y="678857"/>
                <a:ext cx="441305" cy="186343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CSI Report</a:t>
                </a:r>
              </a:p>
            </p:txBody>
          </p:sp>
          <p:sp>
            <p:nvSpPr>
              <p:cNvPr id="43" name="Text Box 2">
                <a:extLst>
                  <a:ext uri="{FF2B5EF4-FFF2-40B4-BE49-F238E27FC236}">
                    <a16:creationId xmlns:a16="http://schemas.microsoft.com/office/drawing/2014/main" id="{2F9359D8-309C-116E-A8F3-A14F651FE5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39749" y="704663"/>
                <a:ext cx="205102" cy="16073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44" name="Text Box 2">
                <a:extLst>
                  <a:ext uri="{FF2B5EF4-FFF2-40B4-BE49-F238E27FC236}">
                    <a16:creationId xmlns:a16="http://schemas.microsoft.com/office/drawing/2014/main" id="{3A9BEBC6-4C12-BFCB-AC8C-360A2ACFB2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25055" y="700462"/>
                <a:ext cx="204502" cy="16073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45" name="Text Box 2">
                <a:extLst>
                  <a:ext uri="{FF2B5EF4-FFF2-40B4-BE49-F238E27FC236}">
                    <a16:creationId xmlns:a16="http://schemas.microsoft.com/office/drawing/2014/main" id="{A5140FE3-5672-5190-D66E-9EB9CE2199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189063" y="1572364"/>
                <a:ext cx="205102" cy="160737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SIFS </a:t>
                </a:r>
              </a:p>
            </p:txBody>
          </p:sp>
          <p:sp>
            <p:nvSpPr>
              <p:cNvPr id="46" name="Text Box 2">
                <a:extLst>
                  <a:ext uri="{FF2B5EF4-FFF2-40B4-BE49-F238E27FC236}">
                    <a16:creationId xmlns:a16="http://schemas.microsoft.com/office/drawing/2014/main" id="{25BF2F48-32D2-663F-007F-D27E17AC06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59612" y="1764809"/>
                <a:ext cx="370804" cy="194345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NDPA</a:t>
                </a:r>
              </a:p>
            </p:txBody>
          </p:sp>
          <p:sp>
            <p:nvSpPr>
              <p:cNvPr id="47" name="Text Box 2">
                <a:extLst>
                  <a:ext uri="{FF2B5EF4-FFF2-40B4-BE49-F238E27FC236}">
                    <a16:creationId xmlns:a16="http://schemas.microsoft.com/office/drawing/2014/main" id="{7FEFD377-345F-8EDD-B7CE-282D15EBD12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80685" y="1966863"/>
                <a:ext cx="524606" cy="143438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Est. CFO</a:t>
                </a:r>
              </a:p>
            </p:txBody>
          </p:sp>
          <p:sp>
            <p:nvSpPr>
              <p:cNvPr id="48" name="Text Box 2">
                <a:extLst>
                  <a:ext uri="{FF2B5EF4-FFF2-40B4-BE49-F238E27FC236}">
                    <a16:creationId xmlns:a16="http://schemas.microsoft.com/office/drawing/2014/main" id="{43281D9C-B703-E666-1478-0DD9A87761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37916" y="1841727"/>
                <a:ext cx="552307" cy="285866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Pre-correct CFO </a:t>
                </a:r>
              </a:p>
            </p:txBody>
          </p:sp>
          <p:sp>
            <p:nvSpPr>
              <p:cNvPr id="49" name="Text Box 2">
                <a:extLst>
                  <a:ext uri="{FF2B5EF4-FFF2-40B4-BE49-F238E27FC236}">
                    <a16:creationId xmlns:a16="http://schemas.microsoft.com/office/drawing/2014/main" id="{CA924A3F-E1EC-3A71-1B0D-E6A012DE5F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05644" y="897423"/>
                <a:ext cx="452405" cy="199858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Est. CFO</a:t>
                </a:r>
              </a:p>
            </p:txBody>
          </p:sp>
          <p:sp>
            <p:nvSpPr>
              <p:cNvPr id="50" name="Text Box 2">
                <a:extLst>
                  <a:ext uri="{FF2B5EF4-FFF2-40B4-BE49-F238E27FC236}">
                    <a16:creationId xmlns:a16="http://schemas.microsoft.com/office/drawing/2014/main" id="{293BECDB-71A4-8CBB-CF9F-725248EE62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29444" y="679357"/>
                <a:ext cx="370904" cy="181642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NDPA</a:t>
                </a:r>
              </a:p>
            </p:txBody>
          </p:sp>
          <p:sp>
            <p:nvSpPr>
              <p:cNvPr id="51" name="Text Box 2">
                <a:extLst>
                  <a:ext uri="{FF2B5EF4-FFF2-40B4-BE49-F238E27FC236}">
                    <a16:creationId xmlns:a16="http://schemas.microsoft.com/office/drawing/2014/main" id="{5E0A4BEC-1181-4864-2D7E-231A404AA7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50945" y="312872"/>
                <a:ext cx="748909" cy="166539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Pre-correct CFO </a:t>
                </a:r>
              </a:p>
            </p:txBody>
          </p:sp>
          <p:sp>
            <p:nvSpPr>
              <p:cNvPr id="52" name="Text Box 2">
                <a:extLst>
                  <a:ext uri="{FF2B5EF4-FFF2-40B4-BE49-F238E27FC236}">
                    <a16:creationId xmlns:a16="http://schemas.microsoft.com/office/drawing/2014/main" id="{BBFF7464-2524-D253-3EC0-54CFDC3B08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0839" y="1891238"/>
                <a:ext cx="551807" cy="284566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Pre-correct CFO </a:t>
                </a:r>
              </a:p>
            </p:txBody>
          </p:sp>
          <p:cxnSp>
            <p:nvCxnSpPr>
              <p:cNvPr id="53" name="Connector: Curved 52">
                <a:extLst>
                  <a:ext uri="{FF2B5EF4-FFF2-40B4-BE49-F238E27FC236}">
                    <a16:creationId xmlns:a16="http://schemas.microsoft.com/office/drawing/2014/main" id="{E0DF5CA6-A309-4715-47E1-8244818B5273}"/>
                  </a:ext>
                </a:extLst>
              </p:cNvPr>
              <p:cNvCxnSpPr>
                <a:cxnSpLocks noChangeShapeType="1"/>
                <a:stCxn id="13" idx="3"/>
                <a:endCxn id="13" idx="1"/>
              </p:cNvCxnSpPr>
              <p:nvPr/>
            </p:nvCxnSpPr>
            <p:spPr bwMode="auto">
              <a:xfrm flipV="1">
                <a:off x="1330416" y="1668686"/>
                <a:ext cx="175002" cy="193245"/>
              </a:xfrm>
              <a:prstGeom prst="curvedConnector3">
                <a:avLst>
                  <a:gd name="adj1" fmla="val 50000"/>
                </a:avLst>
              </a:prstGeom>
              <a:noFill/>
              <a:ln w="6350">
                <a:solidFill>
                  <a:schemeClr val="tx1">
                    <a:lumMod val="100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Connector: Curved 53">
                <a:extLst>
                  <a:ext uri="{FF2B5EF4-FFF2-40B4-BE49-F238E27FC236}">
                    <a16:creationId xmlns:a16="http://schemas.microsoft.com/office/drawing/2014/main" id="{49012C53-23B0-3271-8A97-E0D34CE7087F}"/>
                  </a:ext>
                </a:extLst>
              </p:cNvPr>
              <p:cNvCxnSpPr>
                <a:cxnSpLocks noChangeShapeType="1"/>
                <a:stCxn id="13" idx="3"/>
                <a:endCxn id="13" idx="1"/>
              </p:cNvCxnSpPr>
              <p:nvPr/>
            </p:nvCxnSpPr>
            <p:spPr bwMode="auto">
              <a:xfrm flipV="1">
                <a:off x="4000348" y="591137"/>
                <a:ext cx="174102" cy="179041"/>
              </a:xfrm>
              <a:prstGeom prst="curvedConnector3">
                <a:avLst>
                  <a:gd name="adj1" fmla="val 50000"/>
                </a:avLst>
              </a:prstGeom>
              <a:noFill/>
              <a:ln w="6350">
                <a:solidFill>
                  <a:schemeClr val="tx1">
                    <a:lumMod val="100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Connector: Curved 54">
                <a:extLst>
                  <a:ext uri="{FF2B5EF4-FFF2-40B4-BE49-F238E27FC236}">
                    <a16:creationId xmlns:a16="http://schemas.microsoft.com/office/drawing/2014/main" id="{40B6C741-BC00-88F0-4E30-8D33B3132AEA}"/>
                  </a:ext>
                </a:extLst>
              </p:cNvPr>
              <p:cNvCxnSpPr>
                <a:cxnSpLocks noChangeShapeType="1"/>
                <a:endCxn id="13" idx="1"/>
              </p:cNvCxnSpPr>
              <p:nvPr/>
            </p:nvCxnSpPr>
            <p:spPr bwMode="auto">
              <a:xfrm rot="5400000" flipH="1" flipV="1">
                <a:off x="3421117" y="1689210"/>
                <a:ext cx="225252" cy="174602"/>
              </a:xfrm>
              <a:prstGeom prst="curvedConnector2">
                <a:avLst/>
              </a:prstGeom>
              <a:noFill/>
              <a:ln w="6350">
                <a:solidFill>
                  <a:schemeClr val="tx1">
                    <a:lumMod val="100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6" name="Connector: Curved 55">
                <a:extLst>
                  <a:ext uri="{FF2B5EF4-FFF2-40B4-BE49-F238E27FC236}">
                    <a16:creationId xmlns:a16="http://schemas.microsoft.com/office/drawing/2014/main" id="{0279ED93-C526-CAE8-144C-2D04A11456D2}"/>
                  </a:ext>
                </a:extLst>
              </p:cNvPr>
              <p:cNvCxnSpPr>
                <a:cxnSpLocks noChangeShapeType="1"/>
                <a:stCxn id="13" idx="3"/>
                <a:endCxn id="13" idx="1"/>
              </p:cNvCxnSpPr>
              <p:nvPr/>
            </p:nvCxnSpPr>
            <p:spPr bwMode="auto">
              <a:xfrm flipV="1">
                <a:off x="2437430" y="1105156"/>
                <a:ext cx="195102" cy="191444"/>
              </a:xfrm>
              <a:prstGeom prst="curvedConnector3">
                <a:avLst>
                  <a:gd name="adj1" fmla="val 50000"/>
                </a:avLst>
              </a:prstGeom>
              <a:noFill/>
              <a:ln w="6350">
                <a:solidFill>
                  <a:schemeClr val="tx1">
                    <a:lumMod val="100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Connector: Curved 56">
                <a:extLst>
                  <a:ext uri="{FF2B5EF4-FFF2-40B4-BE49-F238E27FC236}">
                    <a16:creationId xmlns:a16="http://schemas.microsoft.com/office/drawing/2014/main" id="{D09D5691-68C1-61CB-A585-2461E02CA8B2}"/>
                  </a:ext>
                </a:extLst>
              </p:cNvPr>
              <p:cNvCxnSpPr>
                <a:cxnSpLocks noChangeShapeType="1"/>
                <a:stCxn id="67" idx="0"/>
                <a:endCxn id="42" idx="2"/>
              </p:cNvCxnSpPr>
              <p:nvPr/>
            </p:nvCxnSpPr>
            <p:spPr bwMode="auto">
              <a:xfrm rot="5400000" flipH="1" flipV="1">
                <a:off x="5449162" y="927409"/>
                <a:ext cx="182464" cy="58047"/>
              </a:xfrm>
              <a:prstGeom prst="curvedConnector3">
                <a:avLst>
                  <a:gd name="adj1" fmla="val 50000"/>
                </a:avLst>
              </a:prstGeom>
              <a:noFill/>
              <a:ln w="6350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Connector: Curved 57">
                <a:extLst>
                  <a:ext uri="{FF2B5EF4-FFF2-40B4-BE49-F238E27FC236}">
                    <a16:creationId xmlns:a16="http://schemas.microsoft.com/office/drawing/2014/main" id="{3A73AB42-30FB-757D-11B5-6A55FE0E9B85}"/>
                  </a:ext>
                </a:extLst>
              </p:cNvPr>
              <p:cNvCxnSpPr>
                <a:cxnSpLocks noChangeShapeType="1"/>
                <a:stCxn id="13" idx="3"/>
                <a:endCxn id="13" idx="1"/>
              </p:cNvCxnSpPr>
              <p:nvPr/>
            </p:nvCxnSpPr>
            <p:spPr bwMode="auto">
              <a:xfrm flipV="1">
                <a:off x="5181263" y="2234017"/>
                <a:ext cx="185202" cy="218951"/>
              </a:xfrm>
              <a:prstGeom prst="curvedConnector3">
                <a:avLst>
                  <a:gd name="adj1" fmla="val 50000"/>
                </a:avLst>
              </a:prstGeom>
              <a:noFill/>
              <a:ln w="6350">
                <a:solidFill>
                  <a:schemeClr val="tx1">
                    <a:lumMod val="100000"/>
                    <a:lumOff val="0"/>
                  </a:schemeClr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9" name="Text Box 2">
                <a:extLst>
                  <a:ext uri="{FF2B5EF4-FFF2-40B4-BE49-F238E27FC236}">
                    <a16:creationId xmlns:a16="http://schemas.microsoft.com/office/drawing/2014/main" id="{54875FDB-9341-1F8F-73A0-AB7B855FE3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7364" y="2441265"/>
                <a:ext cx="676608" cy="138832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Pre-correct CFO </a:t>
                </a:r>
              </a:p>
            </p:txBody>
          </p:sp>
          <p:sp>
            <p:nvSpPr>
              <p:cNvPr id="60" name="Text Box 2">
                <a:extLst>
                  <a:ext uri="{FF2B5EF4-FFF2-40B4-BE49-F238E27FC236}">
                    <a16:creationId xmlns:a16="http://schemas.microsoft.com/office/drawing/2014/main" id="{9005730A-083B-ED27-923A-2E37B9CE3F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6025" y="1202378"/>
                <a:ext cx="371405" cy="188744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BFRP</a:t>
                </a:r>
              </a:p>
            </p:txBody>
          </p:sp>
          <p:cxnSp>
            <p:nvCxnSpPr>
              <p:cNvPr id="61" name="Connector: Curved 60">
                <a:extLst>
                  <a:ext uri="{FF2B5EF4-FFF2-40B4-BE49-F238E27FC236}">
                    <a16:creationId xmlns:a16="http://schemas.microsoft.com/office/drawing/2014/main" id="{7A57C59C-F251-5A1A-A165-22F19DC54DC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 flipH="1" flipV="1">
                <a:off x="2681123" y="2092368"/>
                <a:ext cx="227152" cy="6332"/>
              </a:xfrm>
              <a:prstGeom prst="curvedConnector3">
                <a:avLst>
                  <a:gd name="adj1" fmla="val 50000"/>
                </a:avLst>
              </a:prstGeom>
              <a:noFill/>
              <a:ln w="6350">
                <a:solidFill>
                  <a:srgbClr val="FF0000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2" name="Text Box 2">
                <a:extLst>
                  <a:ext uri="{FF2B5EF4-FFF2-40B4-BE49-F238E27FC236}">
                    <a16:creationId xmlns:a16="http://schemas.microsoft.com/office/drawing/2014/main" id="{37641082-0ECB-8D8B-A873-2909B21704D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1731" y="2241409"/>
                <a:ext cx="604107" cy="252458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Est. CFO &amp; Correct CFO </a:t>
                </a:r>
              </a:p>
            </p:txBody>
          </p:sp>
          <p:sp>
            <p:nvSpPr>
              <p:cNvPr id="63" name="Text Box 2">
                <a:extLst>
                  <a:ext uri="{FF2B5EF4-FFF2-40B4-BE49-F238E27FC236}">
                    <a16:creationId xmlns:a16="http://schemas.microsoft.com/office/drawing/2014/main" id="{28FCC1B7-16DF-90F3-5D05-C259477C95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9758" y="2355846"/>
                <a:ext cx="371505" cy="194345"/>
              </a:xfrm>
              <a:prstGeom prst="rect">
                <a:avLst/>
              </a:prstGeom>
              <a:noFill/>
              <a:ln w="12700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BFRP</a:t>
                </a:r>
              </a:p>
            </p:txBody>
          </p:sp>
          <p:sp>
            <p:nvSpPr>
              <p:cNvPr id="67" name="Text Box 2">
                <a:extLst>
                  <a:ext uri="{FF2B5EF4-FFF2-40B4-BE49-F238E27FC236}">
                    <a16:creationId xmlns:a16="http://schemas.microsoft.com/office/drawing/2014/main" id="{DF0313BC-FD52-7BCC-A4B7-0192FF2E81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09418" y="1047664"/>
                <a:ext cx="603907" cy="252158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Est. CFO &amp; Correct CFO </a:t>
                </a:r>
              </a:p>
            </p:txBody>
          </p:sp>
          <p:sp>
            <p:nvSpPr>
              <p:cNvPr id="68" name="Text Box 2">
                <a:extLst>
                  <a:ext uri="{FF2B5EF4-FFF2-40B4-BE49-F238E27FC236}">
                    <a16:creationId xmlns:a16="http://schemas.microsoft.com/office/drawing/2014/main" id="{60922AB3-52BE-F75D-F2F9-B9FDD357F5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5361" y="2618071"/>
                <a:ext cx="2176780" cy="203961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400" b="1" dirty="0" err="1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CoBF</a:t>
                </a:r>
                <a:r>
                  <a:rPr lang="en-US" sz="1400" b="1" dirty="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Sequential Sounding Sequence</a:t>
                </a:r>
                <a:endParaRPr lang="en-US" sz="14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DengXian" panose="02010600030101010101" pitchFamily="2" charset="-122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Text Box 2">
                <a:extLst>
                  <a:ext uri="{FF2B5EF4-FFF2-40B4-BE49-F238E27FC236}">
                    <a16:creationId xmlns:a16="http://schemas.microsoft.com/office/drawing/2014/main" id="{B2CAE1A7-86F4-6A46-5045-1E42B0BE95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5418" y="1199778"/>
                <a:ext cx="371475" cy="192405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</a:t>
                </a:r>
              </a:p>
            </p:txBody>
          </p:sp>
          <p:sp>
            <p:nvSpPr>
              <p:cNvPr id="70" name="Text Box 2">
                <a:extLst>
                  <a:ext uri="{FF2B5EF4-FFF2-40B4-BE49-F238E27FC236}">
                    <a16:creationId xmlns:a16="http://schemas.microsoft.com/office/drawing/2014/main" id="{6FC9A77A-79C2-2881-CA3E-4538601BB0F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45209" y="1199778"/>
                <a:ext cx="370840" cy="180975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NDPA</a:t>
                </a:r>
              </a:p>
            </p:txBody>
          </p:sp>
          <p:sp>
            <p:nvSpPr>
              <p:cNvPr id="71" name="Text Box 2">
                <a:extLst>
                  <a:ext uri="{FF2B5EF4-FFF2-40B4-BE49-F238E27FC236}">
                    <a16:creationId xmlns:a16="http://schemas.microsoft.com/office/drawing/2014/main" id="{051F4E27-3E24-EC83-E068-A02F6651D3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649908" y="2361147"/>
                <a:ext cx="370205" cy="18415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NDPA</a:t>
                </a:r>
              </a:p>
            </p:txBody>
          </p:sp>
          <p:sp>
            <p:nvSpPr>
              <p:cNvPr id="72" name="Text Box 2">
                <a:extLst>
                  <a:ext uri="{FF2B5EF4-FFF2-40B4-BE49-F238E27FC236}">
                    <a16:creationId xmlns:a16="http://schemas.microsoft.com/office/drawing/2014/main" id="{101A9954-AAF2-9028-972B-3C04B10E82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44924" y="2366739"/>
                <a:ext cx="371475" cy="171450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0" tIns="45720" rIns="0" bIns="0" anchor="t" anchorCtr="0" upright="1">
                <a:noAutofit/>
              </a:bodyPr>
              <a:lstStyle/>
              <a:p>
                <a:pPr marL="0" marR="0" algn="ctr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NDP</a:t>
                </a:r>
              </a:p>
            </p:txBody>
          </p:sp>
          <p:sp>
            <p:nvSpPr>
              <p:cNvPr id="73" name="Text Box 2">
                <a:extLst>
                  <a:ext uri="{FF2B5EF4-FFF2-40B4-BE49-F238E27FC236}">
                    <a16:creationId xmlns:a16="http://schemas.microsoft.com/office/drawing/2014/main" id="{5A42BD7F-9D32-0A4E-CA9E-A555C378B5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2375" y="1046273"/>
                <a:ext cx="198120" cy="146050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Tx</a:t>
                </a:r>
              </a:p>
            </p:txBody>
          </p:sp>
          <p:sp>
            <p:nvSpPr>
              <p:cNvPr id="74" name="Text Box 2">
                <a:extLst>
                  <a:ext uri="{FF2B5EF4-FFF2-40B4-BE49-F238E27FC236}">
                    <a16:creationId xmlns:a16="http://schemas.microsoft.com/office/drawing/2014/main" id="{A0321240-A301-77A0-BD6E-6D07369EC55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6345" y="1243758"/>
                <a:ext cx="198755" cy="158115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Rx</a:t>
                </a:r>
              </a:p>
            </p:txBody>
          </p:sp>
          <p:sp>
            <p:nvSpPr>
              <p:cNvPr id="75" name="Text Box 2">
                <a:extLst>
                  <a:ext uri="{FF2B5EF4-FFF2-40B4-BE49-F238E27FC236}">
                    <a16:creationId xmlns:a16="http://schemas.microsoft.com/office/drawing/2014/main" id="{799C55A4-74FD-C2BE-DA15-269A521AC5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7949" y="2201305"/>
                <a:ext cx="198120" cy="146050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Tx</a:t>
                </a:r>
              </a:p>
            </p:txBody>
          </p:sp>
          <p:sp>
            <p:nvSpPr>
              <p:cNvPr id="76" name="Text Box 2">
                <a:extLst>
                  <a:ext uri="{FF2B5EF4-FFF2-40B4-BE49-F238E27FC236}">
                    <a16:creationId xmlns:a16="http://schemas.microsoft.com/office/drawing/2014/main" id="{1D44364B-BC34-E9EA-B68C-13B5B0545D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81919" y="2398790"/>
                <a:ext cx="198755" cy="158115"/>
              </a:xfrm>
              <a:prstGeom prst="rect">
                <a:avLst/>
              </a:prstGeom>
              <a:solidFill>
                <a:schemeClr val="lt1">
                  <a:lumMod val="100000"/>
                  <a:lumOff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0" tIns="0" rIns="0" bIns="0" anchor="t" anchorCtr="0" upright="1">
                <a:noAutofit/>
              </a:bodyPr>
              <a:lstStyle/>
              <a:p>
                <a:pPr marL="0" marR="0">
                  <a:lnSpc>
                    <a:spcPct val="105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>
                    <a:solidFill>
                      <a:schemeClr val="tx1"/>
                    </a:solidFill>
                    <a:effectLst/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Rx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91486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FE230-77AE-6F54-26CE-4E553F494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980C3-1E37-822B-20B7-3EC656CF0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Do you support to </a:t>
            </a:r>
            <a:r>
              <a:rPr lang="en-US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add the following text to 11bn draft?</a:t>
            </a:r>
          </a:p>
          <a:p>
            <a:pPr marL="0" indent="0"/>
            <a:endParaRPr lang="en-US" dirty="0">
              <a:latin typeface="+mj-lt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/>
            <a:r>
              <a:rPr lang="en-US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	Note: When a </a:t>
            </a:r>
            <a:r>
              <a:rPr lang="en-US" dirty="0" err="1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CoBF</a:t>
            </a:r>
            <a:r>
              <a:rPr lang="en-US" dirty="0">
                <a:latin typeface="+mj-lt"/>
                <a:ea typeface="DengXian" panose="02010600030101010101" pitchFamily="2" charset="-122"/>
                <a:cs typeface="Times New Roman" panose="02020603050405020304" pitchFamily="18" charset="0"/>
              </a:rPr>
              <a:t> AP </a:t>
            </a:r>
            <a:r>
              <a:rPr lang="en-US" dirty="0">
                <a:effectLst/>
                <a:latin typeface="+mj-lt"/>
                <a:ea typeface="DengXian" panose="02010600030101010101" pitchFamily="2" charset="-122"/>
              </a:rPr>
              <a:t>receives a cross-BSS or joint CSI feedback in a TB PPDU, the carrier frequency of the TB PPDU may not be synchronized with its own.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6932F-9B1C-F1D3-DD96-35D76EA0E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0549A-EE28-26C9-F65F-E72C71C831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nb-NO"/>
              <a:t>Julia Feng et al., Mediatek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E321512-DCF0-6511-BC3C-AD74973BE1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2112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83bcef13-7cac-433f-ba1d-47a323951816}" enabled="1" method="Privileged" siteId="{a7687ede-7a6b-4ef6-bace-642f677fbe31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26742</TotalTime>
  <Words>492</Words>
  <Application>Microsoft Office PowerPoint</Application>
  <PresentationFormat>Widescreen</PresentationFormat>
  <Paragraphs>94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Office Theme</vt:lpstr>
      <vt:lpstr>Document</vt:lpstr>
      <vt:lpstr>On CoBF AP’s Carrier Synchronization Overhearing CSI Report in CoBF Sounding</vt:lpstr>
      <vt:lpstr>Introduction</vt:lpstr>
      <vt:lpstr>Problem Statement</vt:lpstr>
      <vt:lpstr>Proposed Solution</vt:lpstr>
      <vt:lpstr>CoBF AP Receives Cross-BSS CSI Report as  A TB PPDU</vt:lpstr>
      <vt:lpstr>SP1</vt:lpstr>
    </vt:vector>
  </TitlesOfParts>
  <Company>MTK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Julia Feng</dc:creator>
  <cp:keywords/>
  <cp:lastModifiedBy>Julia Feng</cp:lastModifiedBy>
  <cp:revision>338</cp:revision>
  <cp:lastPrinted>1601-01-01T00:00:00Z</cp:lastPrinted>
  <dcterms:created xsi:type="dcterms:W3CDTF">2024-06-26T21:28:07Z</dcterms:created>
  <dcterms:modified xsi:type="dcterms:W3CDTF">2025-05-09T17:59:10Z</dcterms:modified>
  <cp:category>Julia Feng, Mediatek</cp:category>
</cp:coreProperties>
</file>