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437" r:id="rId3"/>
    <p:sldId id="2424" r:id="rId4"/>
    <p:sldId id="2430" r:id="rId5"/>
    <p:sldId id="2440" r:id="rId6"/>
    <p:sldId id="2438" r:id="rId7"/>
    <p:sldId id="2422" r:id="rId8"/>
    <p:sldId id="2391" r:id="rId9"/>
    <p:sldId id="241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172" autoAdjust="0"/>
    <p:restoredTop sz="94649" autoAdjust="0"/>
  </p:normalViewPr>
  <p:slideViewPr>
    <p:cSldViewPr>
      <p:cViewPr varScale="1">
        <p:scale>
          <a:sx n="78" d="100"/>
          <a:sy n="78" d="100"/>
        </p:scale>
        <p:origin x="1330"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3" d="100"/>
          <a:sy n="73" d="100"/>
        </p:scale>
        <p:origin x="2141" y="3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E1EC0AB-7486-5364-3E2C-8D439106E9E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6D499D4-08A1-7AC5-C300-63F600BDFFA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EB0AE8B1-5FB6-D5F0-E42F-B3EFE22C976C}"/>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E134538-6CFD-D094-EF84-1CA34F879BA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96BB3794-C776-A990-067C-DE623880125D}"/>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FC3FBEE6-4CF8-D717-3382-AF2CC95F5FB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F4F64C53-1183-5BE8-E643-C921F1E87FCD}"/>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7849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34CB190-31CE-8AC7-7738-93C140595A6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787783A-B649-EF3C-CBE6-2E4E08019A40}"/>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274E8CE4-FD97-6846-DC50-250310CF6E5D}"/>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0D6D825-1C4A-80E1-6DFF-BAA82BDA98E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37CCC82-767D-DBAC-4358-755F2DE75009}"/>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613959D2-63F2-2A8A-57D9-E57D47EDCB1E}"/>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F7A9A334-C5BB-D69E-A94C-5F4AE3996D9A}"/>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9545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09E75B2-A101-531C-ED41-5E128E70092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A2615F14-7EA8-06BD-E0E9-65C8EBABD09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93F10D13-C065-AF15-67E9-3EDA5782ED3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3995F1A-3531-CAFE-4897-4A93BC6B7362}"/>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DF71A8FD-A147-C78E-7DC5-417A6032A5D6}"/>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61924234-09C7-E173-1D58-4076021DE4D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AA864DDD-D99F-E7D7-41C9-EBF6C9483E24}"/>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9458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90536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CA441E9-3595-8AE7-9AB0-8A523BF807D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3C17364-C38E-9A58-DFE6-B12F5C8B97F5}"/>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E130BFE3-7203-BA6C-E515-81B280FE17C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D10BA0F-246C-D01A-F354-4DDDC3E67E62}"/>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42186DF-3460-2D82-8FAC-19D179B6F683}"/>
              </a:ext>
            </a:extLst>
          </p:cNvPr>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a:extLst>
              <a:ext uri="{FF2B5EF4-FFF2-40B4-BE49-F238E27FC236}">
                <a16:creationId xmlns:a16="http://schemas.microsoft.com/office/drawing/2014/main" id="{96A182B5-F9A0-43A1-7BDC-8C3BE0C4D106}"/>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81EFC122-0C3F-D951-010D-3816CBE4554A}"/>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01725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63012CE-BFC8-95E7-4AFB-E1DFB9A775D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C9ADFFE-4923-A279-1276-1A6EE88E91D0}"/>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8870C3B-BC6A-7335-1C03-1421004F6E19}"/>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B82E858D-ABCE-EFCF-1CC8-DBAD1805E89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3D28A5E-9AEF-95D1-06AE-47CDF9F3C4C0}"/>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9F5788C3-E464-60F9-64C3-05F8556AF226}"/>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8EDE53EA-1418-0059-32B2-D4BB8833D3E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60513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June 2025</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June 2025</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2025</a:t>
            </a:r>
            <a:endParaRPr lang="en-GB" dirty="0"/>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June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2025</a:t>
            </a:r>
            <a:endParaRPr lang="en-GB" dirty="0"/>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2025</a:t>
            </a:r>
            <a:endParaRPr lang="en-GB" dirty="0"/>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June 2025</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June 2025</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802.11-25/0871r0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Further Considerations on NPCA Switching Conditions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2025-06-06</a:t>
            </a:r>
          </a:p>
        </p:txBody>
      </p:sp>
      <p:sp>
        <p:nvSpPr>
          <p:cNvPr id="6" name="Date Placeholder 3"/>
          <p:cNvSpPr>
            <a:spLocks noGrp="1"/>
          </p:cNvSpPr>
          <p:nvPr>
            <p:ph type="dt" idx="10"/>
          </p:nvPr>
        </p:nvSpPr>
        <p:spPr/>
        <p:txBody>
          <a:bodyPr/>
          <a:lstStyle/>
          <a:p>
            <a:r>
              <a:rPr lang="en-US" dirty="0"/>
              <a:t>June 2025</a:t>
            </a:r>
            <a:endParaRPr lang="en-GB" dirty="0"/>
          </a:p>
        </p:txBody>
      </p:sp>
      <p:sp>
        <p:nvSpPr>
          <p:cNvPr id="7" name="Footer Placeholder 4"/>
          <p:cNvSpPr>
            <a:spLocks noGrp="1"/>
          </p:cNvSpPr>
          <p:nvPr>
            <p:ph type="ftr" idx="11"/>
          </p:nvPr>
        </p:nvSpPr>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86599308"/>
              </p:ext>
            </p:extLst>
          </p:nvPr>
        </p:nvGraphicFramePr>
        <p:xfrm>
          <a:off x="944563" y="2540000"/>
          <a:ext cx="10414000" cy="3413125"/>
        </p:xfrm>
        <a:graphic>
          <a:graphicData uri="http://schemas.openxmlformats.org/presentationml/2006/ole">
            <mc:AlternateContent xmlns:mc="http://schemas.openxmlformats.org/markup-compatibility/2006">
              <mc:Choice xmlns:v="urn:schemas-microsoft-com:vml" Requires="v">
                <p:oleObj name="Document" r:id="rId3" imgW="10562796" imgH="3475894" progId="Word.Document.8">
                  <p:embed/>
                </p:oleObj>
              </mc:Choice>
              <mc:Fallback>
                <p:oleObj name="Document" r:id="rId3" imgW="10562796" imgH="3475894" progId="Word.Document.8">
                  <p:embed/>
                  <p:pic>
                    <p:nvPicPr>
                      <p:cNvPr id="3075" name="Object 3"/>
                      <p:cNvPicPr>
                        <a:picLocks noChangeAspect="1" noChangeArrowheads="1"/>
                      </p:cNvPicPr>
                      <p:nvPr/>
                    </p:nvPicPr>
                    <p:blipFill>
                      <a:blip r:embed="rId4"/>
                      <a:srcRect/>
                      <a:stretch>
                        <a:fillRect/>
                      </a:stretch>
                    </p:blipFill>
                    <p:spPr bwMode="auto">
                      <a:xfrm>
                        <a:off x="944563" y="2540000"/>
                        <a:ext cx="10414000" cy="34131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ADE36C8-C0B8-34CF-8250-BB900A90F996}"/>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AA29BD0-F131-0AB7-6536-A434E993466C}"/>
              </a:ext>
            </a:extLst>
          </p:cNvPr>
          <p:cNvSpPr>
            <a:spLocks noGrp="1"/>
          </p:cNvSpPr>
          <p:nvPr>
            <p:ph type="ftr" idx="14"/>
          </p:nvPr>
        </p:nvSpPr>
        <p:spPr/>
        <p:txBody>
          <a:bodyPr/>
          <a:lstStyle/>
          <a:p>
            <a:r>
              <a:rPr lang="en-GB"/>
              <a:t>Serhat Erkucuk, Ofinno</a:t>
            </a:r>
            <a:endParaRPr lang="en-GB" dirty="0"/>
          </a:p>
        </p:txBody>
      </p:sp>
      <p:sp>
        <p:nvSpPr>
          <p:cNvPr id="6" name="Date Placeholder 5">
            <a:extLst>
              <a:ext uri="{FF2B5EF4-FFF2-40B4-BE49-F238E27FC236}">
                <a16:creationId xmlns:a16="http://schemas.microsoft.com/office/drawing/2014/main" id="{9DB025DC-C3FB-A207-76DD-C8907FEAB932}"/>
              </a:ext>
            </a:extLst>
          </p:cNvPr>
          <p:cNvSpPr>
            <a:spLocks noGrp="1"/>
          </p:cNvSpPr>
          <p:nvPr>
            <p:ph type="dt" idx="15"/>
          </p:nvPr>
        </p:nvSpPr>
        <p:spPr/>
        <p:txBody>
          <a:bodyPr/>
          <a:lstStyle/>
          <a:p>
            <a:r>
              <a:rPr lang="en-US" dirty="0"/>
              <a:t>June 2025</a:t>
            </a:r>
            <a:endParaRPr lang="en-GB" dirty="0"/>
          </a:p>
        </p:txBody>
      </p:sp>
      <p:sp>
        <p:nvSpPr>
          <p:cNvPr id="7" name="Rectangle 2">
            <a:extLst>
              <a:ext uri="{FF2B5EF4-FFF2-40B4-BE49-F238E27FC236}">
                <a16:creationId xmlns:a16="http://schemas.microsoft.com/office/drawing/2014/main" id="{81CC20DF-6C0C-5BE1-98FD-4838F6DF334A}"/>
              </a:ext>
            </a:extLst>
          </p:cNvPr>
          <p:cNvSpPr txBox="1">
            <a:spLocks noChangeArrowheads="1"/>
          </p:cNvSpPr>
          <p:nvPr/>
        </p:nvSpPr>
        <p:spPr bwMode="auto">
          <a:xfrm>
            <a:off x="990600" y="1790700"/>
            <a:ext cx="10210800"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During the NPCA procedure [1], the conditions for switching from BSS primary channel to NPCA primary channel have been mainly defined for two cases:</a:t>
            </a:r>
          </a:p>
          <a:p>
            <a:pPr lvl="1">
              <a:buFont typeface="Arial" panose="020B0604020202020204" pitchFamily="34" charset="0"/>
              <a:buChar char="•"/>
            </a:pPr>
            <a:r>
              <a:rPr lang="en-US" sz="1800" b="1" kern="0" dirty="0"/>
              <a:t>Condition-1:</a:t>
            </a:r>
            <a:r>
              <a:rPr lang="en-US" sz="1800" b="0" kern="0" dirty="0"/>
              <a:t> Switching for the duration of the PPDU or for the duration of </a:t>
            </a:r>
            <a:r>
              <a:rPr lang="en-US" sz="1800" kern="0" dirty="0"/>
              <a:t>the TXOP based on receiving a PPDU (e.g., HE+ PPDU) </a:t>
            </a:r>
            <a:endParaRPr lang="en-US" sz="1800" b="0" kern="0" dirty="0"/>
          </a:p>
          <a:p>
            <a:pPr lvl="1">
              <a:buFont typeface="Arial" panose="020B0604020202020204" pitchFamily="34" charset="0"/>
              <a:buChar char="•"/>
            </a:pPr>
            <a:r>
              <a:rPr lang="en-US" sz="1800" b="1" kern="0" dirty="0"/>
              <a:t>Condition-2: </a:t>
            </a:r>
            <a:r>
              <a:rPr lang="en-US" sz="1800" kern="0" dirty="0"/>
              <a:t>Switching for the duration of the TXOP based on receiving PPDUs as part of control frame exchange (e.g., (MU-)RTS-CTS exchange)</a:t>
            </a:r>
            <a:endParaRPr lang="en-US" sz="1800" b="0" kern="0" dirty="0"/>
          </a:p>
          <a:p>
            <a:pPr lvl="1">
              <a:buFont typeface="Arial" panose="020B0604020202020204" pitchFamily="34" charset="0"/>
              <a:buChar char="•"/>
            </a:pPr>
            <a:endParaRPr lang="en-US" sz="1000" b="0" kern="0" dirty="0"/>
          </a:p>
          <a:p>
            <a:pPr>
              <a:buFont typeface="Arial" panose="020B0604020202020204" pitchFamily="34" charset="0"/>
              <a:buChar char="•"/>
            </a:pPr>
            <a:r>
              <a:rPr lang="en-US" sz="2000" b="0" kern="0" dirty="0"/>
              <a:t>While these two cases cover most of the switching scenarios, further considerations are needed for more efficient switching.</a:t>
            </a:r>
          </a:p>
          <a:p>
            <a:pPr>
              <a:buFont typeface="Arial" panose="020B0604020202020204" pitchFamily="34" charset="0"/>
              <a:buChar char="•"/>
            </a:pPr>
            <a:endParaRPr lang="en-US" sz="1000" b="0" kern="0" dirty="0"/>
          </a:p>
          <a:p>
            <a:pPr>
              <a:buFont typeface="Arial" panose="020B0604020202020204" pitchFamily="34" charset="0"/>
              <a:buChar char="•"/>
            </a:pPr>
            <a:r>
              <a:rPr lang="en-US" sz="2000" b="0" kern="0" dirty="0"/>
              <a:t>In this contribution, we point out to two switching scenarios, where the use of NPCA primary channel by the NPCA STAs can be made more efficient with minimal modifications to the existing NPCA switching conditions in the IEEE P802.11bn draft.</a:t>
            </a:r>
          </a:p>
          <a:p>
            <a:pPr>
              <a:buFont typeface="Arial" panose="020B0604020202020204" pitchFamily="34" charset="0"/>
              <a:buChar char="•"/>
            </a:pPr>
            <a:endParaRPr lang="en-US" sz="1600" b="0" kern="0" dirty="0"/>
          </a:p>
          <a:p>
            <a:pPr>
              <a:buFont typeface="Arial" panose="020B0604020202020204" pitchFamily="34" charset="0"/>
              <a:buChar char="•"/>
            </a:pPr>
            <a:endParaRPr lang="en-US" sz="2000" b="0" kern="0" dirty="0"/>
          </a:p>
        </p:txBody>
      </p:sp>
      <p:sp>
        <p:nvSpPr>
          <p:cNvPr id="8" name="Title 1">
            <a:extLst>
              <a:ext uri="{FF2B5EF4-FFF2-40B4-BE49-F238E27FC236}">
                <a16:creationId xmlns:a16="http://schemas.microsoft.com/office/drawing/2014/main" id="{0B964940-86B1-8F15-0042-C28F8FB81F0D}"/>
              </a:ext>
            </a:extLst>
          </p:cNvPr>
          <p:cNvSpPr>
            <a:spLocks noGrp="1"/>
          </p:cNvSpPr>
          <p:nvPr>
            <p:ph type="title"/>
          </p:nvPr>
        </p:nvSpPr>
        <p:spPr>
          <a:xfrm>
            <a:off x="914401" y="685801"/>
            <a:ext cx="9982199" cy="1065213"/>
          </a:xfrm>
        </p:spPr>
        <p:txBody>
          <a:bodyPr/>
          <a:lstStyle/>
          <a:p>
            <a:r>
              <a:rPr lang="en-US" dirty="0"/>
              <a:t>Introduction</a:t>
            </a:r>
          </a:p>
        </p:txBody>
      </p:sp>
    </p:spTree>
    <p:extLst>
      <p:ext uri="{BB962C8B-B14F-4D97-AF65-F5344CB8AC3E}">
        <p14:creationId xmlns:p14="http://schemas.microsoft.com/office/powerpoint/2010/main" val="1224208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D65D80-D72C-BD6B-9AFB-E69F6407F767}"/>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3489803-1EDF-FF9D-557D-2BE36EFFE45B}"/>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603E1367-E0CD-3CE2-5AB0-D00C6B827A68}"/>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07186FA9-7DEA-3B78-B708-A64416BE6A92}"/>
              </a:ext>
            </a:extLst>
          </p:cNvPr>
          <p:cNvSpPr>
            <a:spLocks noGrp="1"/>
          </p:cNvSpPr>
          <p:nvPr>
            <p:ph type="dt" idx="15"/>
          </p:nvPr>
        </p:nvSpPr>
        <p:spPr/>
        <p:txBody>
          <a:bodyPr/>
          <a:lstStyle/>
          <a:p>
            <a:r>
              <a:rPr lang="en-US" dirty="0"/>
              <a:t>June 2025</a:t>
            </a:r>
            <a:endParaRPr lang="en-GB" dirty="0"/>
          </a:p>
        </p:txBody>
      </p:sp>
      <p:sp>
        <p:nvSpPr>
          <p:cNvPr id="13" name="Title 1">
            <a:extLst>
              <a:ext uri="{FF2B5EF4-FFF2-40B4-BE49-F238E27FC236}">
                <a16:creationId xmlns:a16="http://schemas.microsoft.com/office/drawing/2014/main" id="{957DCC8F-6D19-B75D-955C-374D592C2204}"/>
              </a:ext>
            </a:extLst>
          </p:cNvPr>
          <p:cNvSpPr>
            <a:spLocks noGrp="1"/>
          </p:cNvSpPr>
          <p:nvPr>
            <p:ph type="title"/>
          </p:nvPr>
        </p:nvSpPr>
        <p:spPr>
          <a:xfrm>
            <a:off x="914401" y="685802"/>
            <a:ext cx="9982199" cy="616844"/>
          </a:xfrm>
        </p:spPr>
        <p:txBody>
          <a:bodyPr/>
          <a:lstStyle/>
          <a:p>
            <a:r>
              <a:rPr lang="en-US" dirty="0"/>
              <a:t>Switching During DL Transmission</a:t>
            </a:r>
          </a:p>
        </p:txBody>
      </p:sp>
      <p:sp>
        <p:nvSpPr>
          <p:cNvPr id="2" name="Rectangle 2">
            <a:extLst>
              <a:ext uri="{FF2B5EF4-FFF2-40B4-BE49-F238E27FC236}">
                <a16:creationId xmlns:a16="http://schemas.microsoft.com/office/drawing/2014/main" id="{FE6FBC72-0365-D137-A9E2-346C2B14E878}"/>
              </a:ext>
            </a:extLst>
          </p:cNvPr>
          <p:cNvSpPr txBox="1">
            <a:spLocks noChangeArrowheads="1"/>
          </p:cNvSpPr>
          <p:nvPr/>
        </p:nvSpPr>
        <p:spPr bwMode="auto">
          <a:xfrm>
            <a:off x="4206635" y="1938226"/>
            <a:ext cx="7427384" cy="35970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According to the current switching conditions in IEEE P802.11bn D0.3: </a:t>
            </a:r>
          </a:p>
          <a:p>
            <a:pPr marL="457200" lvl="1" indent="0"/>
            <a:r>
              <a:rPr lang="en-US" sz="1600" b="1" kern="0" dirty="0"/>
              <a:t>Condition-1</a:t>
            </a:r>
          </a:p>
          <a:p>
            <a:pPr lvl="1">
              <a:buFont typeface="Arial" panose="020B0604020202020204" pitchFamily="34" charset="0"/>
              <a:buChar char="•"/>
            </a:pPr>
            <a:r>
              <a:rPr lang="en-US" sz="1600" b="0" kern="0" dirty="0">
                <a:highlight>
                  <a:srgbClr val="FF0000"/>
                </a:highlight>
              </a:rPr>
              <a:t>AP</a:t>
            </a:r>
            <a:r>
              <a:rPr lang="en-US" sz="1600" b="0" kern="0" dirty="0">
                <a:highlight>
                  <a:srgbClr val="F8F8F8"/>
                </a:highlight>
              </a:rPr>
              <a:t> </a:t>
            </a:r>
            <a:r>
              <a:rPr lang="en-US" sz="1600" b="0" kern="0" dirty="0"/>
              <a:t>transmits a PPDU </a:t>
            </a:r>
            <a:r>
              <a:rPr lang="en-US" sz="1600" b="0" kern="0" dirty="0">
                <a:sym typeface="Wingdings" panose="05000000000000000000" pitchFamily="2" charset="2"/>
              </a:rPr>
              <a:t> </a:t>
            </a:r>
            <a:r>
              <a:rPr lang="en-US" sz="1600" b="0" kern="0" dirty="0">
                <a:highlight>
                  <a:srgbClr val="00FFFF"/>
                </a:highlight>
                <a:sym typeface="Wingdings" panose="05000000000000000000" pitchFamily="2" charset="2"/>
              </a:rPr>
              <a:t>AP</a:t>
            </a:r>
            <a:r>
              <a:rPr lang="en-US" sz="1600" b="0" kern="0" dirty="0">
                <a:sym typeface="Wingdings" panose="05000000000000000000" pitchFamily="2" charset="2"/>
              </a:rPr>
              <a:t> and </a:t>
            </a:r>
            <a:r>
              <a:rPr lang="en-US" sz="1600" b="0" kern="0" dirty="0">
                <a:highlight>
                  <a:srgbClr val="00FFFF"/>
                </a:highlight>
                <a:sym typeface="Wingdings" panose="05000000000000000000" pitchFamily="2" charset="2"/>
              </a:rPr>
              <a:t>STA</a:t>
            </a:r>
            <a:r>
              <a:rPr lang="en-US" sz="1600" b="0" kern="0" dirty="0">
                <a:sym typeface="Wingdings" panose="05000000000000000000" pitchFamily="2" charset="2"/>
              </a:rPr>
              <a:t> switch</a:t>
            </a:r>
          </a:p>
          <a:p>
            <a:pPr lvl="1">
              <a:buFont typeface="Arial" panose="020B0604020202020204" pitchFamily="34" charset="0"/>
              <a:buChar char="•"/>
            </a:pPr>
            <a:r>
              <a:rPr lang="en-US" sz="1600" kern="0" dirty="0">
                <a:highlight>
                  <a:srgbClr val="FF0000"/>
                </a:highlight>
                <a:sym typeface="Wingdings" panose="05000000000000000000" pitchFamily="2" charset="2"/>
              </a:rPr>
              <a:t>STA</a:t>
            </a:r>
            <a:r>
              <a:rPr lang="en-US" sz="1600" kern="0" dirty="0">
                <a:sym typeface="Wingdings" panose="05000000000000000000" pitchFamily="2" charset="2"/>
              </a:rPr>
              <a:t> </a:t>
            </a:r>
            <a:r>
              <a:rPr lang="en-US" sz="1600" b="0" kern="0" dirty="0"/>
              <a:t>transmits a PPDU </a:t>
            </a:r>
            <a:r>
              <a:rPr lang="en-US" sz="1600" b="0" kern="0" dirty="0">
                <a:sym typeface="Wingdings" panose="05000000000000000000" pitchFamily="2" charset="2"/>
              </a:rPr>
              <a:t> </a:t>
            </a:r>
            <a:r>
              <a:rPr lang="en-US" sz="1600" b="0" kern="0" dirty="0">
                <a:highlight>
                  <a:srgbClr val="00FFFF"/>
                </a:highlight>
                <a:sym typeface="Wingdings" panose="05000000000000000000" pitchFamily="2" charset="2"/>
              </a:rPr>
              <a:t>AP</a:t>
            </a:r>
            <a:r>
              <a:rPr lang="en-US" sz="1600" b="0" kern="0" dirty="0">
                <a:sym typeface="Wingdings" panose="05000000000000000000" pitchFamily="2" charset="2"/>
              </a:rPr>
              <a:t> switches (</a:t>
            </a:r>
            <a:r>
              <a:rPr lang="en-US" sz="1600" b="0" kern="0" dirty="0">
                <a:highlight>
                  <a:srgbClr val="00FFFF"/>
                </a:highlight>
                <a:sym typeface="Wingdings" panose="05000000000000000000" pitchFamily="2" charset="2"/>
              </a:rPr>
              <a:t>STA</a:t>
            </a:r>
            <a:r>
              <a:rPr lang="en-US" sz="1600" b="0" kern="0" dirty="0">
                <a:sym typeface="Wingdings" panose="05000000000000000000" pitchFamily="2" charset="2"/>
              </a:rPr>
              <a:t> cannot receive the PPDU)</a:t>
            </a:r>
          </a:p>
          <a:p>
            <a:pPr marL="457200" lvl="1" indent="0"/>
            <a:r>
              <a:rPr lang="en-US" sz="1600" b="1" kern="0" dirty="0"/>
              <a:t>     </a:t>
            </a:r>
          </a:p>
          <a:p>
            <a:pPr marL="457200" lvl="1" indent="0"/>
            <a:r>
              <a:rPr lang="en-US" sz="1600" b="1" kern="0" dirty="0"/>
              <a:t>Condition-2</a:t>
            </a:r>
            <a:endParaRPr lang="en-US" sz="1600" b="0" kern="0" dirty="0">
              <a:sym typeface="Wingdings" panose="05000000000000000000" pitchFamily="2" charset="2"/>
            </a:endParaRPr>
          </a:p>
          <a:p>
            <a:pPr lvl="1">
              <a:buFont typeface="Arial" panose="020B0604020202020204" pitchFamily="34" charset="0"/>
              <a:buChar char="•"/>
            </a:pPr>
            <a:r>
              <a:rPr lang="en-US" sz="1600" b="0" kern="0" dirty="0">
                <a:highlight>
                  <a:srgbClr val="FF0000"/>
                </a:highlight>
              </a:rPr>
              <a:t>AP</a:t>
            </a:r>
            <a:r>
              <a:rPr lang="en-US" sz="1600" b="0" kern="0" dirty="0"/>
              <a:t> and </a:t>
            </a:r>
            <a:r>
              <a:rPr lang="en-US" sz="1600" b="0" kern="0" dirty="0">
                <a:highlight>
                  <a:srgbClr val="FF0000"/>
                </a:highlight>
              </a:rPr>
              <a:t>STA</a:t>
            </a:r>
            <a:r>
              <a:rPr lang="en-US" sz="1600" b="0" kern="0" dirty="0"/>
              <a:t> exchange control frames (e.g., (MU-)RTS-CTS) </a:t>
            </a:r>
            <a:r>
              <a:rPr lang="en-US" sz="1600" b="0" kern="0" dirty="0">
                <a:sym typeface="Wingdings" panose="05000000000000000000" pitchFamily="2" charset="2"/>
              </a:rPr>
              <a:t> </a:t>
            </a:r>
            <a:r>
              <a:rPr lang="en-US" sz="1600" b="0" kern="0" dirty="0">
                <a:highlight>
                  <a:srgbClr val="00FFFF"/>
                </a:highlight>
                <a:sym typeface="Wingdings" panose="05000000000000000000" pitchFamily="2" charset="2"/>
              </a:rPr>
              <a:t>AP</a:t>
            </a:r>
            <a:r>
              <a:rPr lang="en-US" sz="1600" b="0" kern="0" dirty="0">
                <a:sym typeface="Wingdings" panose="05000000000000000000" pitchFamily="2" charset="2"/>
              </a:rPr>
              <a:t> switches</a:t>
            </a:r>
          </a:p>
          <a:p>
            <a:pPr lvl="1">
              <a:buFont typeface="Arial" panose="020B0604020202020204" pitchFamily="34" charset="0"/>
              <a:buChar char="•"/>
            </a:pPr>
            <a:r>
              <a:rPr lang="en-US" sz="1600" kern="0" dirty="0">
                <a:highlight>
                  <a:srgbClr val="00FFFF"/>
                </a:highlight>
                <a:sym typeface="Wingdings" panose="05000000000000000000" pitchFamily="2" charset="2"/>
              </a:rPr>
              <a:t>STA</a:t>
            </a:r>
            <a:r>
              <a:rPr lang="en-US" sz="1600" kern="0" dirty="0">
                <a:sym typeface="Wingdings" panose="05000000000000000000" pitchFamily="2" charset="2"/>
              </a:rPr>
              <a:t> switches only after receiving a DL PPDU (i.e., back to Condition-1)</a:t>
            </a:r>
            <a:endParaRPr lang="en-US" sz="1600" b="0" kern="0" dirty="0"/>
          </a:p>
          <a:p>
            <a:pPr lvl="1">
              <a:buFont typeface="Arial" panose="020B0604020202020204" pitchFamily="34" charset="0"/>
              <a:buChar char="•"/>
            </a:pPr>
            <a:endParaRPr lang="en-US" sz="1600" b="0" kern="0" dirty="0"/>
          </a:p>
          <a:p>
            <a:pPr lvl="1">
              <a:buFont typeface="Arial" panose="020B0604020202020204" pitchFamily="34" charset="0"/>
              <a:buChar char="•"/>
            </a:pPr>
            <a:endParaRPr lang="en-US" sz="1600" b="0" kern="0" dirty="0"/>
          </a:p>
        </p:txBody>
      </p:sp>
      <p:pic>
        <p:nvPicPr>
          <p:cNvPr id="3" name="Picture 2">
            <a:extLst>
              <a:ext uri="{FF2B5EF4-FFF2-40B4-BE49-F238E27FC236}">
                <a16:creationId xmlns:a16="http://schemas.microsoft.com/office/drawing/2014/main" id="{2C1F01D3-2534-0E72-BD50-53DE316C2BAC}"/>
              </a:ext>
            </a:extLst>
          </p:cNvPr>
          <p:cNvPicPr>
            <a:picLocks noChangeAspect="1"/>
          </p:cNvPicPr>
          <p:nvPr/>
        </p:nvPicPr>
        <p:blipFill>
          <a:blip r:embed="rId3"/>
          <a:stretch>
            <a:fillRect/>
          </a:stretch>
        </p:blipFill>
        <p:spPr>
          <a:xfrm>
            <a:off x="533400" y="2871163"/>
            <a:ext cx="3098604" cy="2740122"/>
          </a:xfrm>
          <a:prstGeom prst="rect">
            <a:avLst/>
          </a:prstGeom>
        </p:spPr>
      </p:pic>
      <p:sp>
        <p:nvSpPr>
          <p:cNvPr id="9" name="Rectangle 2">
            <a:extLst>
              <a:ext uri="{FF2B5EF4-FFF2-40B4-BE49-F238E27FC236}">
                <a16:creationId xmlns:a16="http://schemas.microsoft.com/office/drawing/2014/main" id="{643364AC-D3EB-5C34-020A-D82B11D7A670}"/>
              </a:ext>
            </a:extLst>
          </p:cNvPr>
          <p:cNvSpPr txBox="1">
            <a:spLocks noChangeArrowheads="1"/>
          </p:cNvSpPr>
          <p:nvPr/>
        </p:nvSpPr>
        <p:spPr bwMode="auto">
          <a:xfrm>
            <a:off x="658761" y="2131862"/>
            <a:ext cx="2973243" cy="7198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600" b="0" kern="0" dirty="0">
                <a:highlight>
                  <a:srgbClr val="00FFFF"/>
                </a:highlight>
                <a:sym typeface="Wingdings" panose="05000000000000000000" pitchFamily="2" charset="2"/>
              </a:rPr>
              <a:t>AP </a:t>
            </a:r>
            <a:r>
              <a:rPr lang="en-US" sz="1600" b="0" kern="0" dirty="0">
                <a:sym typeface="Wingdings" panose="05000000000000000000" pitchFamily="2" charset="2"/>
              </a:rPr>
              <a:t>can hear both </a:t>
            </a:r>
            <a:r>
              <a:rPr lang="en-US" sz="1600" b="0" kern="0" dirty="0">
                <a:highlight>
                  <a:srgbClr val="FF0000"/>
                </a:highlight>
                <a:sym typeface="Wingdings" panose="05000000000000000000" pitchFamily="2" charset="2"/>
              </a:rPr>
              <a:t>AP</a:t>
            </a:r>
            <a:r>
              <a:rPr lang="en-US" sz="1600" b="0" kern="0" dirty="0">
                <a:sym typeface="Wingdings" panose="05000000000000000000" pitchFamily="2" charset="2"/>
              </a:rPr>
              <a:t> and </a:t>
            </a:r>
            <a:r>
              <a:rPr lang="en-US" sz="1600" b="0" kern="0" dirty="0">
                <a:highlight>
                  <a:srgbClr val="FF0000"/>
                </a:highlight>
                <a:sym typeface="Wingdings" panose="05000000000000000000" pitchFamily="2" charset="2"/>
              </a:rPr>
              <a:t>STA</a:t>
            </a:r>
          </a:p>
          <a:p>
            <a:pPr marL="0" indent="0"/>
            <a:r>
              <a:rPr lang="en-US" sz="1600" b="0" kern="0" dirty="0">
                <a:highlight>
                  <a:srgbClr val="00FFFF"/>
                </a:highlight>
                <a:sym typeface="Wingdings" panose="05000000000000000000" pitchFamily="2" charset="2"/>
              </a:rPr>
              <a:t>STA</a:t>
            </a:r>
            <a:r>
              <a:rPr lang="en-US" sz="1600" b="0" kern="0" dirty="0">
                <a:sym typeface="Wingdings" panose="05000000000000000000" pitchFamily="2" charset="2"/>
              </a:rPr>
              <a:t> can only hear </a:t>
            </a:r>
            <a:r>
              <a:rPr lang="en-US" sz="1600" b="0" kern="0" dirty="0">
                <a:highlight>
                  <a:srgbClr val="FF0000"/>
                </a:highlight>
                <a:sym typeface="Wingdings" panose="05000000000000000000" pitchFamily="2" charset="2"/>
              </a:rPr>
              <a:t>AP</a:t>
            </a:r>
            <a:endParaRPr lang="en-US" sz="1600" b="0" kern="0" dirty="0">
              <a:sym typeface="Wingdings" panose="05000000000000000000" pitchFamily="2" charset="2"/>
            </a:endParaRPr>
          </a:p>
          <a:p>
            <a:pPr lvl="1">
              <a:buFont typeface="Arial" panose="020B0604020202020204" pitchFamily="34" charset="0"/>
              <a:buChar char="•"/>
            </a:pPr>
            <a:endParaRPr lang="en-US" sz="1600" b="0" kern="0" dirty="0"/>
          </a:p>
          <a:p>
            <a:pPr lvl="1">
              <a:buFont typeface="Arial" panose="020B0604020202020204" pitchFamily="34" charset="0"/>
              <a:buChar char="•"/>
            </a:pPr>
            <a:endParaRPr lang="en-US" sz="1600" b="0" kern="0" dirty="0"/>
          </a:p>
        </p:txBody>
      </p:sp>
      <p:sp>
        <p:nvSpPr>
          <p:cNvPr id="10" name="Rectangle 2">
            <a:extLst>
              <a:ext uri="{FF2B5EF4-FFF2-40B4-BE49-F238E27FC236}">
                <a16:creationId xmlns:a16="http://schemas.microsoft.com/office/drawing/2014/main" id="{398425C1-C5A7-5C1E-B452-428CE2930C38}"/>
              </a:ext>
            </a:extLst>
          </p:cNvPr>
          <p:cNvSpPr txBox="1">
            <a:spLocks noChangeArrowheads="1"/>
          </p:cNvSpPr>
          <p:nvPr/>
        </p:nvSpPr>
        <p:spPr bwMode="auto">
          <a:xfrm>
            <a:off x="685800" y="1736956"/>
            <a:ext cx="1219199" cy="40254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600" u="sng" kern="0" dirty="0">
                <a:sym typeface="Wingdings" panose="05000000000000000000" pitchFamily="2" charset="2"/>
              </a:rPr>
              <a:t>Scenario-1:</a:t>
            </a:r>
          </a:p>
          <a:p>
            <a:pPr lvl="1">
              <a:buFont typeface="Arial" panose="020B0604020202020204" pitchFamily="34" charset="0"/>
              <a:buChar char="•"/>
            </a:pPr>
            <a:endParaRPr lang="en-US" sz="1600" b="1" u="sng" kern="0" dirty="0"/>
          </a:p>
          <a:p>
            <a:pPr lvl="1">
              <a:buFont typeface="Arial" panose="020B0604020202020204" pitchFamily="34" charset="0"/>
              <a:buChar char="•"/>
            </a:pPr>
            <a:endParaRPr lang="en-US" sz="1600" b="1" u="sng" kern="0" dirty="0"/>
          </a:p>
        </p:txBody>
      </p:sp>
    </p:spTree>
    <p:extLst>
      <p:ext uri="{BB962C8B-B14F-4D97-AF65-F5344CB8AC3E}">
        <p14:creationId xmlns:p14="http://schemas.microsoft.com/office/powerpoint/2010/main" val="4251457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810024-DA49-7D24-6254-E58F3236380A}"/>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777EDCA-C53B-0B2B-2235-283EE55406A1}"/>
              </a:ext>
            </a:extLst>
          </p:cNvPr>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a:extLst>
              <a:ext uri="{FF2B5EF4-FFF2-40B4-BE49-F238E27FC236}">
                <a16:creationId xmlns:a16="http://schemas.microsoft.com/office/drawing/2014/main" id="{8253E920-AFF5-669F-06CA-A17C357E8FD4}"/>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43FFABB1-BB91-0F97-1E45-4BA0A6288286}"/>
              </a:ext>
            </a:extLst>
          </p:cNvPr>
          <p:cNvSpPr>
            <a:spLocks noGrp="1"/>
          </p:cNvSpPr>
          <p:nvPr>
            <p:ph type="dt" idx="15"/>
          </p:nvPr>
        </p:nvSpPr>
        <p:spPr/>
        <p:txBody>
          <a:bodyPr/>
          <a:lstStyle/>
          <a:p>
            <a:r>
              <a:rPr lang="en-US" dirty="0"/>
              <a:t>June 2025</a:t>
            </a:r>
            <a:endParaRPr lang="en-GB" dirty="0"/>
          </a:p>
        </p:txBody>
      </p:sp>
      <p:pic>
        <p:nvPicPr>
          <p:cNvPr id="3" name="Picture 2">
            <a:extLst>
              <a:ext uri="{FF2B5EF4-FFF2-40B4-BE49-F238E27FC236}">
                <a16:creationId xmlns:a16="http://schemas.microsoft.com/office/drawing/2014/main" id="{7B9AAC64-93CA-86AF-E3BB-7F7E2884800A}"/>
              </a:ext>
            </a:extLst>
          </p:cNvPr>
          <p:cNvPicPr>
            <a:picLocks noChangeAspect="1"/>
          </p:cNvPicPr>
          <p:nvPr/>
        </p:nvPicPr>
        <p:blipFill>
          <a:blip r:embed="rId3"/>
          <a:stretch>
            <a:fillRect/>
          </a:stretch>
        </p:blipFill>
        <p:spPr>
          <a:xfrm>
            <a:off x="859551" y="1322552"/>
            <a:ext cx="2468198" cy="2182648"/>
          </a:xfrm>
          <a:prstGeom prst="rect">
            <a:avLst/>
          </a:prstGeom>
        </p:spPr>
      </p:pic>
      <p:cxnSp>
        <p:nvCxnSpPr>
          <p:cNvPr id="7" name="Straight Arrow Connector 6">
            <a:extLst>
              <a:ext uri="{FF2B5EF4-FFF2-40B4-BE49-F238E27FC236}">
                <a16:creationId xmlns:a16="http://schemas.microsoft.com/office/drawing/2014/main" id="{A8D674A1-5098-EF3F-3D4D-78B922403901}"/>
              </a:ext>
            </a:extLst>
          </p:cNvPr>
          <p:cNvCxnSpPr>
            <a:cxnSpLocks/>
          </p:cNvCxnSpPr>
          <p:nvPr/>
        </p:nvCxnSpPr>
        <p:spPr bwMode="auto">
          <a:xfrm>
            <a:off x="6308270" y="2503692"/>
            <a:ext cx="4313950" cy="879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8" name="Straight Arrow Connector 7">
            <a:extLst>
              <a:ext uri="{FF2B5EF4-FFF2-40B4-BE49-F238E27FC236}">
                <a16:creationId xmlns:a16="http://schemas.microsoft.com/office/drawing/2014/main" id="{EEE88FD7-1380-E4F6-9BFE-21AFE7CA0F97}"/>
              </a:ext>
            </a:extLst>
          </p:cNvPr>
          <p:cNvCxnSpPr>
            <a:cxnSpLocks/>
          </p:cNvCxnSpPr>
          <p:nvPr/>
        </p:nvCxnSpPr>
        <p:spPr bwMode="auto">
          <a:xfrm>
            <a:off x="6308270" y="3472930"/>
            <a:ext cx="4313950" cy="1531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9" name="Rectangle 8">
            <a:extLst>
              <a:ext uri="{FF2B5EF4-FFF2-40B4-BE49-F238E27FC236}">
                <a16:creationId xmlns:a16="http://schemas.microsoft.com/office/drawing/2014/main" id="{EA7AB88E-941B-9FA6-7F9F-2ED67419F70F}"/>
              </a:ext>
            </a:extLst>
          </p:cNvPr>
          <p:cNvSpPr/>
          <p:nvPr/>
        </p:nvSpPr>
        <p:spPr bwMode="auto">
          <a:xfrm>
            <a:off x="6717365" y="2200191"/>
            <a:ext cx="347915" cy="314409"/>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TF</a:t>
            </a:r>
          </a:p>
        </p:txBody>
      </p:sp>
      <p:sp>
        <p:nvSpPr>
          <p:cNvPr id="10" name="Rectangle 9">
            <a:extLst>
              <a:ext uri="{FF2B5EF4-FFF2-40B4-BE49-F238E27FC236}">
                <a16:creationId xmlns:a16="http://schemas.microsoft.com/office/drawing/2014/main" id="{3EB0595E-39AC-DB37-2ED0-4F1AE2F7986A}"/>
              </a:ext>
            </a:extLst>
          </p:cNvPr>
          <p:cNvSpPr/>
          <p:nvPr/>
        </p:nvSpPr>
        <p:spPr bwMode="auto">
          <a:xfrm>
            <a:off x="7197777" y="3160282"/>
            <a:ext cx="1900443" cy="31962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PPDU</a:t>
            </a:r>
          </a:p>
        </p:txBody>
      </p:sp>
      <p:sp>
        <p:nvSpPr>
          <p:cNvPr id="12" name="Rectangle 11">
            <a:extLst>
              <a:ext uri="{FF2B5EF4-FFF2-40B4-BE49-F238E27FC236}">
                <a16:creationId xmlns:a16="http://schemas.microsoft.com/office/drawing/2014/main" id="{D8758F61-7E3F-DD26-521B-0AFAE1C8459D}"/>
              </a:ext>
            </a:extLst>
          </p:cNvPr>
          <p:cNvSpPr/>
          <p:nvPr/>
        </p:nvSpPr>
        <p:spPr bwMode="auto">
          <a:xfrm>
            <a:off x="9207504" y="2249359"/>
            <a:ext cx="347916" cy="247156"/>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BA</a:t>
            </a:r>
          </a:p>
        </p:txBody>
      </p:sp>
      <p:sp>
        <p:nvSpPr>
          <p:cNvPr id="14" name="TextBox 13">
            <a:extLst>
              <a:ext uri="{FF2B5EF4-FFF2-40B4-BE49-F238E27FC236}">
                <a16:creationId xmlns:a16="http://schemas.microsoft.com/office/drawing/2014/main" id="{9535B9C8-3493-678E-56D2-BD97159E7575}"/>
              </a:ext>
            </a:extLst>
          </p:cNvPr>
          <p:cNvSpPr txBox="1"/>
          <p:nvPr/>
        </p:nvSpPr>
        <p:spPr>
          <a:xfrm>
            <a:off x="5800827" y="2188010"/>
            <a:ext cx="513282" cy="307777"/>
          </a:xfrm>
          <a:prstGeom prst="rect">
            <a:avLst/>
          </a:prstGeom>
          <a:noFill/>
        </p:spPr>
        <p:txBody>
          <a:bodyPr wrap="none" rtlCol="0">
            <a:spAutoFit/>
          </a:bodyPr>
          <a:lstStyle/>
          <a:p>
            <a:r>
              <a:rPr lang="en-US" sz="1400" b="1" dirty="0">
                <a:solidFill>
                  <a:schemeClr val="tx1"/>
                </a:solidFill>
              </a:rPr>
              <a:t>AP1</a:t>
            </a:r>
          </a:p>
        </p:txBody>
      </p:sp>
      <p:sp>
        <p:nvSpPr>
          <p:cNvPr id="15" name="TextBox 14">
            <a:extLst>
              <a:ext uri="{FF2B5EF4-FFF2-40B4-BE49-F238E27FC236}">
                <a16:creationId xmlns:a16="http://schemas.microsoft.com/office/drawing/2014/main" id="{CAD0838F-9BED-9778-2F91-906B6ADD1A73}"/>
              </a:ext>
            </a:extLst>
          </p:cNvPr>
          <p:cNvSpPr txBox="1"/>
          <p:nvPr/>
        </p:nvSpPr>
        <p:spPr>
          <a:xfrm>
            <a:off x="5758899" y="3152918"/>
            <a:ext cx="610552" cy="307777"/>
          </a:xfrm>
          <a:prstGeom prst="rect">
            <a:avLst/>
          </a:prstGeom>
          <a:noFill/>
        </p:spPr>
        <p:txBody>
          <a:bodyPr wrap="none" rtlCol="0">
            <a:spAutoFit/>
          </a:bodyPr>
          <a:lstStyle/>
          <a:p>
            <a:r>
              <a:rPr lang="en-US" sz="1400" b="1" dirty="0">
                <a:solidFill>
                  <a:schemeClr val="tx1"/>
                </a:solidFill>
              </a:rPr>
              <a:t>STA1</a:t>
            </a:r>
          </a:p>
        </p:txBody>
      </p:sp>
      <p:cxnSp>
        <p:nvCxnSpPr>
          <p:cNvPr id="27" name="Straight Arrow Connector 26">
            <a:extLst>
              <a:ext uri="{FF2B5EF4-FFF2-40B4-BE49-F238E27FC236}">
                <a16:creationId xmlns:a16="http://schemas.microsoft.com/office/drawing/2014/main" id="{45A34010-AABB-6201-81CD-439647996BF4}"/>
              </a:ext>
            </a:extLst>
          </p:cNvPr>
          <p:cNvCxnSpPr>
            <a:cxnSpLocks/>
          </p:cNvCxnSpPr>
          <p:nvPr/>
        </p:nvCxnSpPr>
        <p:spPr bwMode="auto">
          <a:xfrm>
            <a:off x="6308270" y="3138488"/>
            <a:ext cx="4237750" cy="11849"/>
          </a:xfrm>
          <a:prstGeom prst="straightConnector1">
            <a:avLst/>
          </a:prstGeom>
          <a:solidFill>
            <a:srgbClr val="00B8FF"/>
          </a:solidFill>
          <a:ln w="12700" cap="flat" cmpd="sng" algn="ctr">
            <a:solidFill>
              <a:schemeClr val="tx1"/>
            </a:solidFill>
            <a:prstDash val="sysDash"/>
            <a:round/>
            <a:headEnd type="none" w="med" len="med"/>
            <a:tailEnd type="none"/>
          </a:ln>
          <a:effectLst/>
        </p:spPr>
      </p:cxnSp>
      <p:cxnSp>
        <p:nvCxnSpPr>
          <p:cNvPr id="28" name="Straight Arrow Connector 27">
            <a:extLst>
              <a:ext uri="{FF2B5EF4-FFF2-40B4-BE49-F238E27FC236}">
                <a16:creationId xmlns:a16="http://schemas.microsoft.com/office/drawing/2014/main" id="{EE2A4A96-606B-0881-E081-70705425F219}"/>
              </a:ext>
            </a:extLst>
          </p:cNvPr>
          <p:cNvCxnSpPr>
            <a:cxnSpLocks/>
          </p:cNvCxnSpPr>
          <p:nvPr/>
        </p:nvCxnSpPr>
        <p:spPr bwMode="auto">
          <a:xfrm>
            <a:off x="6308270" y="2164384"/>
            <a:ext cx="4237750" cy="17258"/>
          </a:xfrm>
          <a:prstGeom prst="straightConnector1">
            <a:avLst/>
          </a:prstGeom>
          <a:solidFill>
            <a:srgbClr val="00B8FF"/>
          </a:solidFill>
          <a:ln w="12700" cap="flat" cmpd="sng" algn="ctr">
            <a:solidFill>
              <a:schemeClr val="tx1"/>
            </a:solidFill>
            <a:prstDash val="sysDash"/>
            <a:round/>
            <a:headEnd type="none" w="med" len="med"/>
            <a:tailEnd type="none"/>
          </a:ln>
          <a:effectLst/>
        </p:spPr>
      </p:cxnSp>
      <p:sp>
        <p:nvSpPr>
          <p:cNvPr id="29" name="TextBox 28">
            <a:extLst>
              <a:ext uri="{FF2B5EF4-FFF2-40B4-BE49-F238E27FC236}">
                <a16:creationId xmlns:a16="http://schemas.microsoft.com/office/drawing/2014/main" id="{7AF15CDE-38BA-0741-DD5F-9A5E4CC5C335}"/>
              </a:ext>
            </a:extLst>
          </p:cNvPr>
          <p:cNvSpPr txBox="1"/>
          <p:nvPr/>
        </p:nvSpPr>
        <p:spPr>
          <a:xfrm>
            <a:off x="6295309" y="3253190"/>
            <a:ext cx="609389" cy="215444"/>
          </a:xfrm>
          <a:prstGeom prst="rect">
            <a:avLst/>
          </a:prstGeom>
          <a:noFill/>
        </p:spPr>
        <p:txBody>
          <a:bodyPr wrap="square">
            <a:spAutoFit/>
          </a:bodyPr>
          <a:lstStyle/>
          <a:p>
            <a:r>
              <a:rPr lang="en-US" sz="800" b="1" dirty="0">
                <a:solidFill>
                  <a:schemeClr val="tx1"/>
                </a:solidFill>
              </a:rPr>
              <a:t>PCH</a:t>
            </a:r>
          </a:p>
        </p:txBody>
      </p:sp>
      <p:sp>
        <p:nvSpPr>
          <p:cNvPr id="30" name="TextBox 29">
            <a:extLst>
              <a:ext uri="{FF2B5EF4-FFF2-40B4-BE49-F238E27FC236}">
                <a16:creationId xmlns:a16="http://schemas.microsoft.com/office/drawing/2014/main" id="{4506EE27-2CD2-E9F8-B5C8-7425C23CBB88}"/>
              </a:ext>
            </a:extLst>
          </p:cNvPr>
          <p:cNvSpPr txBox="1"/>
          <p:nvPr/>
        </p:nvSpPr>
        <p:spPr>
          <a:xfrm>
            <a:off x="6320013" y="2249359"/>
            <a:ext cx="609389" cy="215444"/>
          </a:xfrm>
          <a:prstGeom prst="rect">
            <a:avLst/>
          </a:prstGeom>
          <a:noFill/>
        </p:spPr>
        <p:txBody>
          <a:bodyPr wrap="square">
            <a:spAutoFit/>
          </a:bodyPr>
          <a:lstStyle/>
          <a:p>
            <a:r>
              <a:rPr lang="en-US" sz="800" b="1" dirty="0">
                <a:solidFill>
                  <a:schemeClr val="tx1"/>
                </a:solidFill>
              </a:rPr>
              <a:t>PCH</a:t>
            </a:r>
          </a:p>
        </p:txBody>
      </p:sp>
      <p:cxnSp>
        <p:nvCxnSpPr>
          <p:cNvPr id="32" name="Straight Arrow Connector 31">
            <a:extLst>
              <a:ext uri="{FF2B5EF4-FFF2-40B4-BE49-F238E27FC236}">
                <a16:creationId xmlns:a16="http://schemas.microsoft.com/office/drawing/2014/main" id="{E7001F2B-1B58-46B1-D8CB-6FCCD898ADA7}"/>
              </a:ext>
            </a:extLst>
          </p:cNvPr>
          <p:cNvCxnSpPr>
            <a:cxnSpLocks/>
          </p:cNvCxnSpPr>
          <p:nvPr/>
        </p:nvCxnSpPr>
        <p:spPr bwMode="auto">
          <a:xfrm flipV="1">
            <a:off x="7065280" y="4341452"/>
            <a:ext cx="2481058" cy="1948"/>
          </a:xfrm>
          <a:prstGeom prst="straightConnector1">
            <a:avLst/>
          </a:prstGeom>
          <a:solidFill>
            <a:srgbClr val="00B8FF"/>
          </a:solidFill>
          <a:ln w="19050" cap="flat" cmpd="sng" algn="ctr">
            <a:solidFill>
              <a:srgbClr val="00B0F0"/>
            </a:solidFill>
            <a:prstDash val="solid"/>
            <a:round/>
            <a:headEnd type="triangle"/>
            <a:tailEnd type="triangle"/>
          </a:ln>
          <a:effectLst/>
        </p:spPr>
      </p:cxnSp>
      <p:sp>
        <p:nvSpPr>
          <p:cNvPr id="34" name="TextBox 33">
            <a:extLst>
              <a:ext uri="{FF2B5EF4-FFF2-40B4-BE49-F238E27FC236}">
                <a16:creationId xmlns:a16="http://schemas.microsoft.com/office/drawing/2014/main" id="{95110025-3562-F289-A913-BA1711A1134D}"/>
              </a:ext>
            </a:extLst>
          </p:cNvPr>
          <p:cNvSpPr txBox="1"/>
          <p:nvPr/>
        </p:nvSpPr>
        <p:spPr>
          <a:xfrm>
            <a:off x="8027477" y="4131947"/>
            <a:ext cx="461144" cy="244611"/>
          </a:xfrm>
          <a:prstGeom prst="rect">
            <a:avLst/>
          </a:prstGeom>
          <a:noFill/>
        </p:spPr>
        <p:txBody>
          <a:bodyPr wrap="square">
            <a:spAutoFit/>
          </a:bodyPr>
          <a:lstStyle/>
          <a:p>
            <a:r>
              <a:rPr kumimoji="0" lang="en-US" sz="1000" b="0" i="0" u="none" strike="noStrike" cap="none" normalizeH="0" baseline="0" dirty="0">
                <a:ln>
                  <a:noFill/>
                </a:ln>
                <a:solidFill>
                  <a:srgbClr val="00B0F0"/>
                </a:solidFill>
                <a:effectLst/>
                <a:latin typeface="Times New Roman" pitchFamily="16" charset="0"/>
                <a:ea typeface="MS Gothic" charset="-128"/>
              </a:rPr>
              <a:t>NAV</a:t>
            </a:r>
            <a:endParaRPr lang="en-US" sz="1000" dirty="0">
              <a:solidFill>
                <a:srgbClr val="00B0F0"/>
              </a:solidFill>
            </a:endParaRPr>
          </a:p>
        </p:txBody>
      </p:sp>
      <p:sp>
        <p:nvSpPr>
          <p:cNvPr id="40" name="TextBox 39">
            <a:extLst>
              <a:ext uri="{FF2B5EF4-FFF2-40B4-BE49-F238E27FC236}">
                <a16:creationId xmlns:a16="http://schemas.microsoft.com/office/drawing/2014/main" id="{CD889A59-9ED7-53C1-A842-52770984191A}"/>
              </a:ext>
            </a:extLst>
          </p:cNvPr>
          <p:cNvSpPr txBox="1"/>
          <p:nvPr/>
        </p:nvSpPr>
        <p:spPr>
          <a:xfrm>
            <a:off x="6310931" y="2815541"/>
            <a:ext cx="609389" cy="338554"/>
          </a:xfrm>
          <a:prstGeom prst="rect">
            <a:avLst/>
          </a:prstGeom>
          <a:noFill/>
        </p:spPr>
        <p:txBody>
          <a:bodyPr wrap="square">
            <a:spAutoFit/>
          </a:bodyPr>
          <a:lstStyle/>
          <a:p>
            <a:r>
              <a:rPr lang="en-US" sz="800" b="1" dirty="0">
                <a:solidFill>
                  <a:schemeClr val="tx1"/>
                </a:solidFill>
              </a:rPr>
              <a:t>NPCA PCH</a:t>
            </a:r>
          </a:p>
        </p:txBody>
      </p:sp>
      <p:sp>
        <p:nvSpPr>
          <p:cNvPr id="41" name="TextBox 40">
            <a:extLst>
              <a:ext uri="{FF2B5EF4-FFF2-40B4-BE49-F238E27FC236}">
                <a16:creationId xmlns:a16="http://schemas.microsoft.com/office/drawing/2014/main" id="{9EE0CE73-DBAA-FA82-CB89-48756CC44EA0}"/>
              </a:ext>
            </a:extLst>
          </p:cNvPr>
          <p:cNvSpPr txBox="1"/>
          <p:nvPr/>
        </p:nvSpPr>
        <p:spPr>
          <a:xfrm>
            <a:off x="6308270" y="1843088"/>
            <a:ext cx="609389" cy="338554"/>
          </a:xfrm>
          <a:prstGeom prst="rect">
            <a:avLst/>
          </a:prstGeom>
          <a:noFill/>
        </p:spPr>
        <p:txBody>
          <a:bodyPr wrap="square">
            <a:spAutoFit/>
          </a:bodyPr>
          <a:lstStyle/>
          <a:p>
            <a:r>
              <a:rPr lang="en-US" sz="800" b="1" dirty="0">
                <a:solidFill>
                  <a:schemeClr val="tx1"/>
                </a:solidFill>
              </a:rPr>
              <a:t>NPCA PCH</a:t>
            </a:r>
          </a:p>
        </p:txBody>
      </p:sp>
      <p:cxnSp>
        <p:nvCxnSpPr>
          <p:cNvPr id="42" name="Straight Connector 41">
            <a:extLst>
              <a:ext uri="{FF2B5EF4-FFF2-40B4-BE49-F238E27FC236}">
                <a16:creationId xmlns:a16="http://schemas.microsoft.com/office/drawing/2014/main" id="{07122629-AEF3-4A59-75A1-09BF1BCE3DAE}"/>
              </a:ext>
            </a:extLst>
          </p:cNvPr>
          <p:cNvCxnSpPr>
            <a:cxnSpLocks/>
          </p:cNvCxnSpPr>
          <p:nvPr/>
        </p:nvCxnSpPr>
        <p:spPr bwMode="auto">
          <a:xfrm>
            <a:off x="6717365" y="1707184"/>
            <a:ext cx="0" cy="9144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1" name="Straight Arrow Connector 50">
            <a:extLst>
              <a:ext uri="{FF2B5EF4-FFF2-40B4-BE49-F238E27FC236}">
                <a16:creationId xmlns:a16="http://schemas.microsoft.com/office/drawing/2014/main" id="{B37C1E5D-34CA-DDE6-D183-BCB2B2000437}"/>
              </a:ext>
            </a:extLst>
          </p:cNvPr>
          <p:cNvCxnSpPr>
            <a:cxnSpLocks/>
          </p:cNvCxnSpPr>
          <p:nvPr/>
        </p:nvCxnSpPr>
        <p:spPr bwMode="auto">
          <a:xfrm>
            <a:off x="6308270" y="4424792"/>
            <a:ext cx="4313950" cy="879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52" name="Straight Arrow Connector 51">
            <a:extLst>
              <a:ext uri="{FF2B5EF4-FFF2-40B4-BE49-F238E27FC236}">
                <a16:creationId xmlns:a16="http://schemas.microsoft.com/office/drawing/2014/main" id="{DE38785A-A329-EA35-3069-340F4F1BBF32}"/>
              </a:ext>
            </a:extLst>
          </p:cNvPr>
          <p:cNvCxnSpPr>
            <a:cxnSpLocks/>
          </p:cNvCxnSpPr>
          <p:nvPr/>
        </p:nvCxnSpPr>
        <p:spPr bwMode="auto">
          <a:xfrm>
            <a:off x="6308270" y="5394030"/>
            <a:ext cx="4313950" cy="1531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56" name="TextBox 55">
            <a:extLst>
              <a:ext uri="{FF2B5EF4-FFF2-40B4-BE49-F238E27FC236}">
                <a16:creationId xmlns:a16="http://schemas.microsoft.com/office/drawing/2014/main" id="{B52BEC29-DCF6-8024-4BAA-8A85951AAF11}"/>
              </a:ext>
            </a:extLst>
          </p:cNvPr>
          <p:cNvSpPr txBox="1"/>
          <p:nvPr/>
        </p:nvSpPr>
        <p:spPr>
          <a:xfrm>
            <a:off x="5791200" y="4117282"/>
            <a:ext cx="513282" cy="307777"/>
          </a:xfrm>
          <a:prstGeom prst="rect">
            <a:avLst/>
          </a:prstGeom>
          <a:noFill/>
        </p:spPr>
        <p:txBody>
          <a:bodyPr wrap="none" rtlCol="0">
            <a:spAutoFit/>
          </a:bodyPr>
          <a:lstStyle/>
          <a:p>
            <a:r>
              <a:rPr lang="en-US" sz="1400" b="1" dirty="0">
                <a:solidFill>
                  <a:schemeClr val="tx1"/>
                </a:solidFill>
              </a:rPr>
              <a:t>AP2</a:t>
            </a:r>
          </a:p>
        </p:txBody>
      </p:sp>
      <p:sp>
        <p:nvSpPr>
          <p:cNvPr id="57" name="TextBox 56">
            <a:extLst>
              <a:ext uri="{FF2B5EF4-FFF2-40B4-BE49-F238E27FC236}">
                <a16:creationId xmlns:a16="http://schemas.microsoft.com/office/drawing/2014/main" id="{DCEB9CEB-F9E3-66EA-4356-45834EFC205E}"/>
              </a:ext>
            </a:extLst>
          </p:cNvPr>
          <p:cNvSpPr txBox="1"/>
          <p:nvPr/>
        </p:nvSpPr>
        <p:spPr>
          <a:xfrm>
            <a:off x="5728609" y="5071810"/>
            <a:ext cx="610552" cy="307777"/>
          </a:xfrm>
          <a:prstGeom prst="rect">
            <a:avLst/>
          </a:prstGeom>
          <a:noFill/>
        </p:spPr>
        <p:txBody>
          <a:bodyPr wrap="none" rtlCol="0">
            <a:spAutoFit/>
          </a:bodyPr>
          <a:lstStyle/>
          <a:p>
            <a:r>
              <a:rPr lang="en-US" sz="1400" b="1" dirty="0">
                <a:solidFill>
                  <a:schemeClr val="tx1"/>
                </a:solidFill>
              </a:rPr>
              <a:t>STA2</a:t>
            </a:r>
          </a:p>
        </p:txBody>
      </p:sp>
      <p:cxnSp>
        <p:nvCxnSpPr>
          <p:cNvPr id="58" name="Straight Arrow Connector 57">
            <a:extLst>
              <a:ext uri="{FF2B5EF4-FFF2-40B4-BE49-F238E27FC236}">
                <a16:creationId xmlns:a16="http://schemas.microsoft.com/office/drawing/2014/main" id="{5063081B-5788-58F7-4394-C960A3931E04}"/>
              </a:ext>
            </a:extLst>
          </p:cNvPr>
          <p:cNvCxnSpPr>
            <a:cxnSpLocks/>
          </p:cNvCxnSpPr>
          <p:nvPr/>
        </p:nvCxnSpPr>
        <p:spPr bwMode="auto">
          <a:xfrm>
            <a:off x="6308270" y="5059588"/>
            <a:ext cx="4237750" cy="11849"/>
          </a:xfrm>
          <a:prstGeom prst="straightConnector1">
            <a:avLst/>
          </a:prstGeom>
          <a:solidFill>
            <a:srgbClr val="00B8FF"/>
          </a:solidFill>
          <a:ln w="12700" cap="flat" cmpd="sng" algn="ctr">
            <a:solidFill>
              <a:schemeClr val="tx1"/>
            </a:solidFill>
            <a:prstDash val="sysDash"/>
            <a:round/>
            <a:headEnd type="none" w="med" len="med"/>
            <a:tailEnd type="none"/>
          </a:ln>
          <a:effectLst/>
        </p:spPr>
      </p:cxnSp>
      <p:cxnSp>
        <p:nvCxnSpPr>
          <p:cNvPr id="59" name="Straight Arrow Connector 58">
            <a:extLst>
              <a:ext uri="{FF2B5EF4-FFF2-40B4-BE49-F238E27FC236}">
                <a16:creationId xmlns:a16="http://schemas.microsoft.com/office/drawing/2014/main" id="{D4A1EFD5-E0D7-FD32-E27C-440FC7E6D23C}"/>
              </a:ext>
            </a:extLst>
          </p:cNvPr>
          <p:cNvCxnSpPr>
            <a:cxnSpLocks/>
          </p:cNvCxnSpPr>
          <p:nvPr/>
        </p:nvCxnSpPr>
        <p:spPr bwMode="auto">
          <a:xfrm>
            <a:off x="6308270" y="4085484"/>
            <a:ext cx="4237750" cy="17258"/>
          </a:xfrm>
          <a:prstGeom prst="straightConnector1">
            <a:avLst/>
          </a:prstGeom>
          <a:solidFill>
            <a:srgbClr val="00B8FF"/>
          </a:solidFill>
          <a:ln w="12700" cap="flat" cmpd="sng" algn="ctr">
            <a:solidFill>
              <a:schemeClr val="tx1"/>
            </a:solidFill>
            <a:prstDash val="sysDash"/>
            <a:round/>
            <a:headEnd type="none" w="med" len="med"/>
            <a:tailEnd type="none"/>
          </a:ln>
          <a:effectLst/>
        </p:spPr>
      </p:cxnSp>
      <p:sp>
        <p:nvSpPr>
          <p:cNvPr id="60" name="TextBox 59">
            <a:extLst>
              <a:ext uri="{FF2B5EF4-FFF2-40B4-BE49-F238E27FC236}">
                <a16:creationId xmlns:a16="http://schemas.microsoft.com/office/drawing/2014/main" id="{048E0160-C850-B0DC-3E8C-CC4D5A57E673}"/>
              </a:ext>
            </a:extLst>
          </p:cNvPr>
          <p:cNvSpPr txBox="1"/>
          <p:nvPr/>
        </p:nvSpPr>
        <p:spPr>
          <a:xfrm>
            <a:off x="6295309" y="5174290"/>
            <a:ext cx="609389" cy="215444"/>
          </a:xfrm>
          <a:prstGeom prst="rect">
            <a:avLst/>
          </a:prstGeom>
          <a:noFill/>
        </p:spPr>
        <p:txBody>
          <a:bodyPr wrap="square">
            <a:spAutoFit/>
          </a:bodyPr>
          <a:lstStyle/>
          <a:p>
            <a:r>
              <a:rPr lang="en-US" sz="800" b="1" dirty="0">
                <a:solidFill>
                  <a:schemeClr val="tx1"/>
                </a:solidFill>
              </a:rPr>
              <a:t>PCH</a:t>
            </a:r>
          </a:p>
        </p:txBody>
      </p:sp>
      <p:sp>
        <p:nvSpPr>
          <p:cNvPr id="61" name="TextBox 60">
            <a:extLst>
              <a:ext uri="{FF2B5EF4-FFF2-40B4-BE49-F238E27FC236}">
                <a16:creationId xmlns:a16="http://schemas.microsoft.com/office/drawing/2014/main" id="{AA555CD5-7EE6-C0D8-C8F0-80768D0E8D51}"/>
              </a:ext>
            </a:extLst>
          </p:cNvPr>
          <p:cNvSpPr txBox="1"/>
          <p:nvPr/>
        </p:nvSpPr>
        <p:spPr>
          <a:xfrm>
            <a:off x="6320013" y="4170459"/>
            <a:ext cx="609389" cy="215444"/>
          </a:xfrm>
          <a:prstGeom prst="rect">
            <a:avLst/>
          </a:prstGeom>
          <a:noFill/>
        </p:spPr>
        <p:txBody>
          <a:bodyPr wrap="square">
            <a:spAutoFit/>
          </a:bodyPr>
          <a:lstStyle/>
          <a:p>
            <a:r>
              <a:rPr lang="en-US" sz="800" b="1" dirty="0">
                <a:solidFill>
                  <a:schemeClr val="tx1"/>
                </a:solidFill>
              </a:rPr>
              <a:t>PCH</a:t>
            </a:r>
          </a:p>
        </p:txBody>
      </p:sp>
      <p:sp>
        <p:nvSpPr>
          <p:cNvPr id="62" name="TextBox 61">
            <a:extLst>
              <a:ext uri="{FF2B5EF4-FFF2-40B4-BE49-F238E27FC236}">
                <a16:creationId xmlns:a16="http://schemas.microsoft.com/office/drawing/2014/main" id="{758B21B0-6906-D056-19AC-557C3B7637E1}"/>
              </a:ext>
            </a:extLst>
          </p:cNvPr>
          <p:cNvSpPr txBox="1"/>
          <p:nvPr/>
        </p:nvSpPr>
        <p:spPr>
          <a:xfrm>
            <a:off x="6310931" y="4736641"/>
            <a:ext cx="609389" cy="338554"/>
          </a:xfrm>
          <a:prstGeom prst="rect">
            <a:avLst/>
          </a:prstGeom>
          <a:noFill/>
        </p:spPr>
        <p:txBody>
          <a:bodyPr wrap="square">
            <a:spAutoFit/>
          </a:bodyPr>
          <a:lstStyle/>
          <a:p>
            <a:r>
              <a:rPr lang="en-US" sz="800" b="1" dirty="0">
                <a:solidFill>
                  <a:schemeClr val="tx1"/>
                </a:solidFill>
              </a:rPr>
              <a:t>NPCA PCH</a:t>
            </a:r>
          </a:p>
        </p:txBody>
      </p:sp>
      <p:sp>
        <p:nvSpPr>
          <p:cNvPr id="63" name="TextBox 62">
            <a:extLst>
              <a:ext uri="{FF2B5EF4-FFF2-40B4-BE49-F238E27FC236}">
                <a16:creationId xmlns:a16="http://schemas.microsoft.com/office/drawing/2014/main" id="{CA1F94FF-A99A-FDFB-6D97-341AFD98E0FC}"/>
              </a:ext>
            </a:extLst>
          </p:cNvPr>
          <p:cNvSpPr txBox="1"/>
          <p:nvPr/>
        </p:nvSpPr>
        <p:spPr>
          <a:xfrm>
            <a:off x="6308270" y="3764188"/>
            <a:ext cx="609389" cy="338554"/>
          </a:xfrm>
          <a:prstGeom prst="rect">
            <a:avLst/>
          </a:prstGeom>
          <a:noFill/>
        </p:spPr>
        <p:txBody>
          <a:bodyPr wrap="square">
            <a:spAutoFit/>
          </a:bodyPr>
          <a:lstStyle/>
          <a:p>
            <a:r>
              <a:rPr lang="en-US" sz="800" b="1" dirty="0">
                <a:solidFill>
                  <a:schemeClr val="tx1"/>
                </a:solidFill>
              </a:rPr>
              <a:t>NPCA PCH</a:t>
            </a:r>
          </a:p>
        </p:txBody>
      </p:sp>
      <p:cxnSp>
        <p:nvCxnSpPr>
          <p:cNvPr id="65" name="Straight Arrow Connector 64">
            <a:extLst>
              <a:ext uri="{FF2B5EF4-FFF2-40B4-BE49-F238E27FC236}">
                <a16:creationId xmlns:a16="http://schemas.microsoft.com/office/drawing/2014/main" id="{75D09ACE-AF67-5388-7357-86D2EEEF0E8A}"/>
              </a:ext>
            </a:extLst>
          </p:cNvPr>
          <p:cNvCxnSpPr>
            <a:cxnSpLocks/>
          </p:cNvCxnSpPr>
          <p:nvPr/>
        </p:nvCxnSpPr>
        <p:spPr bwMode="auto">
          <a:xfrm>
            <a:off x="6308270" y="2809371"/>
            <a:ext cx="4237750" cy="11849"/>
          </a:xfrm>
          <a:prstGeom prst="straightConnector1">
            <a:avLst/>
          </a:prstGeom>
          <a:solidFill>
            <a:srgbClr val="00B8FF"/>
          </a:solidFill>
          <a:ln w="12700" cap="flat" cmpd="sng" algn="ctr">
            <a:solidFill>
              <a:schemeClr val="tx1"/>
            </a:solidFill>
            <a:prstDash val="sysDash"/>
            <a:round/>
            <a:headEnd type="none" w="med" len="med"/>
            <a:tailEnd type="none"/>
          </a:ln>
          <a:effectLst/>
        </p:spPr>
      </p:cxnSp>
      <p:cxnSp>
        <p:nvCxnSpPr>
          <p:cNvPr id="66" name="Straight Arrow Connector 65">
            <a:extLst>
              <a:ext uri="{FF2B5EF4-FFF2-40B4-BE49-F238E27FC236}">
                <a16:creationId xmlns:a16="http://schemas.microsoft.com/office/drawing/2014/main" id="{4D896DDD-2AA1-6B90-F6B4-6165E184EC92}"/>
              </a:ext>
            </a:extLst>
          </p:cNvPr>
          <p:cNvCxnSpPr>
            <a:cxnSpLocks/>
          </p:cNvCxnSpPr>
          <p:nvPr/>
        </p:nvCxnSpPr>
        <p:spPr bwMode="auto">
          <a:xfrm>
            <a:off x="6321476" y="1796028"/>
            <a:ext cx="4237750" cy="17258"/>
          </a:xfrm>
          <a:prstGeom prst="straightConnector1">
            <a:avLst/>
          </a:prstGeom>
          <a:solidFill>
            <a:srgbClr val="00B8FF"/>
          </a:solidFill>
          <a:ln w="12700" cap="flat" cmpd="sng" algn="ctr">
            <a:solidFill>
              <a:schemeClr val="tx1"/>
            </a:solidFill>
            <a:prstDash val="sysDash"/>
            <a:round/>
            <a:headEnd type="none" w="med" len="med"/>
            <a:tailEnd type="none"/>
          </a:ln>
          <a:effectLst/>
        </p:spPr>
      </p:cxnSp>
      <p:cxnSp>
        <p:nvCxnSpPr>
          <p:cNvPr id="71" name="Straight Arrow Connector 70">
            <a:extLst>
              <a:ext uri="{FF2B5EF4-FFF2-40B4-BE49-F238E27FC236}">
                <a16:creationId xmlns:a16="http://schemas.microsoft.com/office/drawing/2014/main" id="{84CBD9F4-530A-F188-4E73-7D31C1AE2901}"/>
              </a:ext>
            </a:extLst>
          </p:cNvPr>
          <p:cNvCxnSpPr>
            <a:cxnSpLocks/>
          </p:cNvCxnSpPr>
          <p:nvPr/>
        </p:nvCxnSpPr>
        <p:spPr bwMode="auto">
          <a:xfrm>
            <a:off x="6301811" y="3727323"/>
            <a:ext cx="4237750" cy="17258"/>
          </a:xfrm>
          <a:prstGeom prst="straightConnector1">
            <a:avLst/>
          </a:prstGeom>
          <a:solidFill>
            <a:srgbClr val="00B8FF"/>
          </a:solidFill>
          <a:ln w="12700" cap="flat" cmpd="sng" algn="ctr">
            <a:solidFill>
              <a:schemeClr val="tx1"/>
            </a:solidFill>
            <a:prstDash val="sysDash"/>
            <a:round/>
            <a:headEnd type="none" w="med" len="med"/>
            <a:tailEnd type="none"/>
          </a:ln>
          <a:effectLst/>
        </p:spPr>
      </p:cxnSp>
      <p:cxnSp>
        <p:nvCxnSpPr>
          <p:cNvPr id="74" name="Straight Connector 73">
            <a:extLst>
              <a:ext uri="{FF2B5EF4-FFF2-40B4-BE49-F238E27FC236}">
                <a16:creationId xmlns:a16="http://schemas.microsoft.com/office/drawing/2014/main" id="{F8ADEE6C-A3AB-8641-399F-ACDFEE6D2F15}"/>
              </a:ext>
            </a:extLst>
          </p:cNvPr>
          <p:cNvCxnSpPr>
            <a:cxnSpLocks/>
          </p:cNvCxnSpPr>
          <p:nvPr/>
        </p:nvCxnSpPr>
        <p:spPr bwMode="auto">
          <a:xfrm>
            <a:off x="6717365" y="2760654"/>
            <a:ext cx="0" cy="72758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6" name="Straight Connector 75">
            <a:extLst>
              <a:ext uri="{FF2B5EF4-FFF2-40B4-BE49-F238E27FC236}">
                <a16:creationId xmlns:a16="http://schemas.microsoft.com/office/drawing/2014/main" id="{9F9FF543-A0B8-9224-A273-41E431EB951E}"/>
              </a:ext>
            </a:extLst>
          </p:cNvPr>
          <p:cNvCxnSpPr>
            <a:cxnSpLocks/>
          </p:cNvCxnSpPr>
          <p:nvPr/>
        </p:nvCxnSpPr>
        <p:spPr bwMode="auto">
          <a:xfrm>
            <a:off x="6717365" y="3679886"/>
            <a:ext cx="0" cy="84470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7" name="Straight Connector 76">
            <a:extLst>
              <a:ext uri="{FF2B5EF4-FFF2-40B4-BE49-F238E27FC236}">
                <a16:creationId xmlns:a16="http://schemas.microsoft.com/office/drawing/2014/main" id="{09B77DCB-F25A-7613-10C3-DA655E0CE541}"/>
              </a:ext>
            </a:extLst>
          </p:cNvPr>
          <p:cNvCxnSpPr>
            <a:cxnSpLocks/>
          </p:cNvCxnSpPr>
          <p:nvPr/>
        </p:nvCxnSpPr>
        <p:spPr bwMode="auto">
          <a:xfrm>
            <a:off x="6717365" y="4695794"/>
            <a:ext cx="0" cy="75446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80" name="Straight Connector 79">
            <a:extLst>
              <a:ext uri="{FF2B5EF4-FFF2-40B4-BE49-F238E27FC236}">
                <a16:creationId xmlns:a16="http://schemas.microsoft.com/office/drawing/2014/main" id="{985BE05C-247F-F497-3369-E03877F47410}"/>
              </a:ext>
            </a:extLst>
          </p:cNvPr>
          <p:cNvCxnSpPr>
            <a:cxnSpLocks/>
          </p:cNvCxnSpPr>
          <p:nvPr/>
        </p:nvCxnSpPr>
        <p:spPr bwMode="auto">
          <a:xfrm>
            <a:off x="9555420" y="1724442"/>
            <a:ext cx="0" cy="37258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82" name="Straight Connector 81">
            <a:extLst>
              <a:ext uri="{FF2B5EF4-FFF2-40B4-BE49-F238E27FC236}">
                <a16:creationId xmlns:a16="http://schemas.microsoft.com/office/drawing/2014/main" id="{60013230-F252-A1F5-1D1E-67C4FEC0926E}"/>
              </a:ext>
            </a:extLst>
          </p:cNvPr>
          <p:cNvCxnSpPr>
            <a:cxnSpLocks/>
          </p:cNvCxnSpPr>
          <p:nvPr/>
        </p:nvCxnSpPr>
        <p:spPr bwMode="auto">
          <a:xfrm>
            <a:off x="7065280" y="1724442"/>
            <a:ext cx="0" cy="37258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85" name="Straight Arrow Connector 84">
            <a:extLst>
              <a:ext uri="{FF2B5EF4-FFF2-40B4-BE49-F238E27FC236}">
                <a16:creationId xmlns:a16="http://schemas.microsoft.com/office/drawing/2014/main" id="{80968FA8-5097-8610-EC3A-B6FD69D62615}"/>
              </a:ext>
            </a:extLst>
          </p:cNvPr>
          <p:cNvCxnSpPr>
            <a:cxnSpLocks/>
          </p:cNvCxnSpPr>
          <p:nvPr/>
        </p:nvCxnSpPr>
        <p:spPr bwMode="auto">
          <a:xfrm flipV="1">
            <a:off x="7080902" y="5315275"/>
            <a:ext cx="2481058" cy="1948"/>
          </a:xfrm>
          <a:prstGeom prst="straightConnector1">
            <a:avLst/>
          </a:prstGeom>
          <a:solidFill>
            <a:srgbClr val="00B8FF"/>
          </a:solidFill>
          <a:ln w="19050" cap="flat" cmpd="sng" algn="ctr">
            <a:solidFill>
              <a:srgbClr val="00B0F0"/>
            </a:solidFill>
            <a:prstDash val="solid"/>
            <a:round/>
            <a:headEnd type="triangle"/>
            <a:tailEnd type="triangle"/>
          </a:ln>
          <a:effectLst/>
        </p:spPr>
      </p:cxnSp>
      <p:sp>
        <p:nvSpPr>
          <p:cNvPr id="86" name="TextBox 85">
            <a:extLst>
              <a:ext uri="{FF2B5EF4-FFF2-40B4-BE49-F238E27FC236}">
                <a16:creationId xmlns:a16="http://schemas.microsoft.com/office/drawing/2014/main" id="{1BD10A99-404D-66FF-EE53-DA57C645D13B}"/>
              </a:ext>
            </a:extLst>
          </p:cNvPr>
          <p:cNvSpPr txBox="1"/>
          <p:nvPr/>
        </p:nvSpPr>
        <p:spPr>
          <a:xfrm>
            <a:off x="8034017" y="5105400"/>
            <a:ext cx="461144" cy="244611"/>
          </a:xfrm>
          <a:prstGeom prst="rect">
            <a:avLst/>
          </a:prstGeom>
          <a:noFill/>
        </p:spPr>
        <p:txBody>
          <a:bodyPr wrap="square">
            <a:spAutoFit/>
          </a:bodyPr>
          <a:lstStyle/>
          <a:p>
            <a:r>
              <a:rPr kumimoji="0" lang="en-US" sz="1000" b="0" i="0" u="none" strike="noStrike" cap="none" normalizeH="0" baseline="0" dirty="0">
                <a:ln>
                  <a:noFill/>
                </a:ln>
                <a:solidFill>
                  <a:srgbClr val="00B0F0"/>
                </a:solidFill>
                <a:effectLst/>
                <a:latin typeface="Times New Roman" pitchFamily="16" charset="0"/>
                <a:ea typeface="MS Gothic" charset="-128"/>
              </a:rPr>
              <a:t>NAV</a:t>
            </a:r>
            <a:endParaRPr lang="en-US" sz="1000" dirty="0">
              <a:solidFill>
                <a:srgbClr val="00B0F0"/>
              </a:solidFill>
            </a:endParaRPr>
          </a:p>
        </p:txBody>
      </p:sp>
      <p:cxnSp>
        <p:nvCxnSpPr>
          <p:cNvPr id="87" name="Straight Arrow Connector 86">
            <a:extLst>
              <a:ext uri="{FF2B5EF4-FFF2-40B4-BE49-F238E27FC236}">
                <a16:creationId xmlns:a16="http://schemas.microsoft.com/office/drawing/2014/main" id="{90CCE5A6-1BB0-740B-8A6D-22B610DFFDC9}"/>
              </a:ext>
            </a:extLst>
          </p:cNvPr>
          <p:cNvCxnSpPr>
            <a:cxnSpLocks/>
          </p:cNvCxnSpPr>
          <p:nvPr/>
        </p:nvCxnSpPr>
        <p:spPr bwMode="auto">
          <a:xfrm>
            <a:off x="6330305" y="4712551"/>
            <a:ext cx="4237750" cy="11849"/>
          </a:xfrm>
          <a:prstGeom prst="straightConnector1">
            <a:avLst/>
          </a:prstGeom>
          <a:solidFill>
            <a:srgbClr val="00B8FF"/>
          </a:solidFill>
          <a:ln w="12700" cap="flat" cmpd="sng" algn="ctr">
            <a:solidFill>
              <a:schemeClr val="tx1"/>
            </a:solidFill>
            <a:prstDash val="sysDash"/>
            <a:round/>
            <a:headEnd type="none" w="med" len="med"/>
            <a:tailEnd type="none"/>
          </a:ln>
          <a:effectLst/>
        </p:spPr>
      </p:cxnSp>
      <p:sp>
        <p:nvSpPr>
          <p:cNvPr id="92" name="TextBox 91">
            <a:extLst>
              <a:ext uri="{FF2B5EF4-FFF2-40B4-BE49-F238E27FC236}">
                <a16:creationId xmlns:a16="http://schemas.microsoft.com/office/drawing/2014/main" id="{672FC483-FA17-A7C4-EF15-2C62AD39E4DE}"/>
              </a:ext>
            </a:extLst>
          </p:cNvPr>
          <p:cNvSpPr txBox="1"/>
          <p:nvPr/>
        </p:nvSpPr>
        <p:spPr>
          <a:xfrm>
            <a:off x="6901011" y="1472942"/>
            <a:ext cx="520784" cy="276999"/>
          </a:xfrm>
          <a:prstGeom prst="rect">
            <a:avLst/>
          </a:prstGeom>
          <a:noFill/>
        </p:spPr>
        <p:txBody>
          <a:bodyPr wrap="square">
            <a:spAutoFit/>
          </a:bodyPr>
          <a:lstStyle/>
          <a:p>
            <a:r>
              <a:rPr lang="en-US" sz="1200" b="1" kern="0" dirty="0">
                <a:solidFill>
                  <a:schemeClr val="tx1"/>
                </a:solidFill>
              </a:rPr>
              <a:t>T1</a:t>
            </a:r>
            <a:endParaRPr lang="en-US" sz="1200" b="1" dirty="0">
              <a:solidFill>
                <a:schemeClr val="tx1"/>
              </a:solidFill>
            </a:endParaRPr>
          </a:p>
        </p:txBody>
      </p:sp>
      <p:cxnSp>
        <p:nvCxnSpPr>
          <p:cNvPr id="93" name="Straight Connector 92">
            <a:extLst>
              <a:ext uri="{FF2B5EF4-FFF2-40B4-BE49-F238E27FC236}">
                <a16:creationId xmlns:a16="http://schemas.microsoft.com/office/drawing/2014/main" id="{B39DB675-B685-FC60-244D-C9FCAB2C833B}"/>
              </a:ext>
            </a:extLst>
          </p:cNvPr>
          <p:cNvCxnSpPr>
            <a:cxnSpLocks/>
          </p:cNvCxnSpPr>
          <p:nvPr/>
        </p:nvCxnSpPr>
        <p:spPr bwMode="auto">
          <a:xfrm>
            <a:off x="7389100" y="1724441"/>
            <a:ext cx="0" cy="372582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94" name="TextBox 93">
            <a:extLst>
              <a:ext uri="{FF2B5EF4-FFF2-40B4-BE49-F238E27FC236}">
                <a16:creationId xmlns:a16="http://schemas.microsoft.com/office/drawing/2014/main" id="{20EC572A-EECD-0E5E-E9BF-6E106BB3D55A}"/>
              </a:ext>
            </a:extLst>
          </p:cNvPr>
          <p:cNvSpPr txBox="1"/>
          <p:nvPr/>
        </p:nvSpPr>
        <p:spPr>
          <a:xfrm>
            <a:off x="7229490" y="1465765"/>
            <a:ext cx="520784" cy="276999"/>
          </a:xfrm>
          <a:prstGeom prst="rect">
            <a:avLst/>
          </a:prstGeom>
          <a:noFill/>
        </p:spPr>
        <p:txBody>
          <a:bodyPr wrap="square">
            <a:spAutoFit/>
          </a:bodyPr>
          <a:lstStyle/>
          <a:p>
            <a:r>
              <a:rPr lang="en-US" sz="1200" b="1" kern="0" dirty="0">
                <a:solidFill>
                  <a:schemeClr val="tx1"/>
                </a:solidFill>
              </a:rPr>
              <a:t>T3</a:t>
            </a:r>
            <a:endParaRPr lang="en-US" sz="1200" b="1" dirty="0">
              <a:solidFill>
                <a:schemeClr val="tx1"/>
              </a:solidFill>
            </a:endParaRPr>
          </a:p>
        </p:txBody>
      </p:sp>
      <p:pic>
        <p:nvPicPr>
          <p:cNvPr id="95" name="Picture 94">
            <a:extLst>
              <a:ext uri="{FF2B5EF4-FFF2-40B4-BE49-F238E27FC236}">
                <a16:creationId xmlns:a16="http://schemas.microsoft.com/office/drawing/2014/main" id="{87CEEE31-6A7B-9A0F-9CF6-10D65D51D0CC}"/>
              </a:ext>
            </a:extLst>
          </p:cNvPr>
          <p:cNvPicPr>
            <a:picLocks noChangeAspect="1"/>
          </p:cNvPicPr>
          <p:nvPr/>
        </p:nvPicPr>
        <p:blipFill>
          <a:blip r:embed="rId4"/>
          <a:stretch>
            <a:fillRect/>
          </a:stretch>
        </p:blipFill>
        <p:spPr>
          <a:xfrm>
            <a:off x="7412379" y="3947639"/>
            <a:ext cx="195423" cy="167505"/>
          </a:xfrm>
          <a:prstGeom prst="rect">
            <a:avLst/>
          </a:prstGeom>
        </p:spPr>
      </p:pic>
      <p:sp>
        <p:nvSpPr>
          <p:cNvPr id="96" name="Rectangle 95">
            <a:extLst>
              <a:ext uri="{FF2B5EF4-FFF2-40B4-BE49-F238E27FC236}">
                <a16:creationId xmlns:a16="http://schemas.microsoft.com/office/drawing/2014/main" id="{4C117004-E014-947F-BE3C-36B557BB18F1}"/>
              </a:ext>
            </a:extLst>
          </p:cNvPr>
          <p:cNvSpPr/>
          <p:nvPr/>
        </p:nvSpPr>
        <p:spPr bwMode="auto">
          <a:xfrm rot="16200000">
            <a:off x="7463711" y="3853131"/>
            <a:ext cx="364019" cy="116237"/>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ICF</a:t>
            </a:r>
          </a:p>
        </p:txBody>
      </p:sp>
      <p:sp>
        <p:nvSpPr>
          <p:cNvPr id="97" name="Rectangle 2">
            <a:extLst>
              <a:ext uri="{FF2B5EF4-FFF2-40B4-BE49-F238E27FC236}">
                <a16:creationId xmlns:a16="http://schemas.microsoft.com/office/drawing/2014/main" id="{D700CE88-2C71-0401-2077-4A8AFD8A49B2}"/>
              </a:ext>
            </a:extLst>
          </p:cNvPr>
          <p:cNvSpPr txBox="1">
            <a:spLocks noChangeArrowheads="1"/>
          </p:cNvSpPr>
          <p:nvPr/>
        </p:nvSpPr>
        <p:spPr bwMode="auto">
          <a:xfrm>
            <a:off x="425381" y="3675097"/>
            <a:ext cx="5421171" cy="272570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AP1 transmits a TF to STA1.</a:t>
            </a:r>
          </a:p>
          <a:p>
            <a:pPr>
              <a:buFont typeface="Arial" panose="020B0604020202020204" pitchFamily="34" charset="0"/>
              <a:buChar char="•"/>
            </a:pPr>
            <a:r>
              <a:rPr lang="en-US" sz="1600" b="0" kern="0" dirty="0"/>
              <a:t>On receiving the TF, both AP2 and STA2 set their NAVs on the PCH, but cannot switch to the NPCA PCH.</a:t>
            </a:r>
          </a:p>
          <a:p>
            <a:pPr>
              <a:buFont typeface="Arial" panose="020B0604020202020204" pitchFamily="34" charset="0"/>
              <a:buChar char="•"/>
            </a:pPr>
            <a:r>
              <a:rPr lang="en-US" sz="1600" b="0" kern="0" dirty="0"/>
              <a:t>STA1 transmits to AP1 TB PPDU in response to TF.</a:t>
            </a:r>
          </a:p>
          <a:p>
            <a:pPr>
              <a:buFont typeface="Arial" panose="020B0604020202020204" pitchFamily="34" charset="0"/>
              <a:buChar char="•"/>
            </a:pPr>
            <a:r>
              <a:rPr lang="en-US" sz="1600" b="0" kern="0" dirty="0"/>
              <a:t>On receiving the TB PPDU, AP2 switches to the NPCA PCH at time T3, however, STA2 cannot switch to the NPCA PCH due to not receiving the TB PPDU.</a:t>
            </a:r>
          </a:p>
          <a:p>
            <a:pPr>
              <a:buFont typeface="Arial" panose="020B0604020202020204" pitchFamily="34" charset="0"/>
              <a:buChar char="•"/>
            </a:pPr>
            <a:r>
              <a:rPr lang="en-US" sz="1600" b="0" kern="0" dirty="0"/>
              <a:t>AP2 transmits an ICF to STA2 but does not receive a response. AP2 cannot transmit its buffered data to STA2.</a:t>
            </a:r>
          </a:p>
          <a:p>
            <a:pPr lvl="1">
              <a:buFont typeface="Arial" panose="020B0604020202020204" pitchFamily="34" charset="0"/>
              <a:buChar char="•"/>
            </a:pPr>
            <a:endParaRPr lang="en-US" sz="1600" b="0" kern="0" dirty="0"/>
          </a:p>
        </p:txBody>
      </p:sp>
      <p:sp>
        <p:nvSpPr>
          <p:cNvPr id="98" name="TextBox 97">
            <a:extLst>
              <a:ext uri="{FF2B5EF4-FFF2-40B4-BE49-F238E27FC236}">
                <a16:creationId xmlns:a16="http://schemas.microsoft.com/office/drawing/2014/main" id="{0E597AD0-D556-292C-3162-77DD9F2BAD06}"/>
              </a:ext>
            </a:extLst>
          </p:cNvPr>
          <p:cNvSpPr txBox="1"/>
          <p:nvPr/>
        </p:nvSpPr>
        <p:spPr>
          <a:xfrm>
            <a:off x="9375924" y="1480625"/>
            <a:ext cx="520784" cy="276999"/>
          </a:xfrm>
          <a:prstGeom prst="rect">
            <a:avLst/>
          </a:prstGeom>
          <a:noFill/>
        </p:spPr>
        <p:txBody>
          <a:bodyPr wrap="square">
            <a:spAutoFit/>
          </a:bodyPr>
          <a:lstStyle/>
          <a:p>
            <a:r>
              <a:rPr lang="en-US" sz="1200" b="1" kern="0" dirty="0">
                <a:solidFill>
                  <a:schemeClr val="tx1"/>
                </a:solidFill>
              </a:rPr>
              <a:t>T2</a:t>
            </a:r>
            <a:endParaRPr lang="en-US" sz="1200" b="1" dirty="0">
              <a:solidFill>
                <a:schemeClr val="tx1"/>
              </a:solidFill>
            </a:endParaRPr>
          </a:p>
        </p:txBody>
      </p:sp>
      <p:cxnSp>
        <p:nvCxnSpPr>
          <p:cNvPr id="19" name="Straight Arrow Connector 18">
            <a:extLst>
              <a:ext uri="{FF2B5EF4-FFF2-40B4-BE49-F238E27FC236}">
                <a16:creationId xmlns:a16="http://schemas.microsoft.com/office/drawing/2014/main" id="{3713E515-01A6-C222-9B8B-7D6AB24A2413}"/>
              </a:ext>
            </a:extLst>
          </p:cNvPr>
          <p:cNvCxnSpPr>
            <a:stCxn id="57" idx="2"/>
          </p:cNvCxnSpPr>
          <p:nvPr/>
        </p:nvCxnSpPr>
        <p:spPr bwMode="auto">
          <a:xfrm>
            <a:off x="6033885" y="5379587"/>
            <a:ext cx="613855" cy="408878"/>
          </a:xfrm>
          <a:prstGeom prst="straightConnector1">
            <a:avLst/>
          </a:prstGeom>
          <a:solidFill>
            <a:srgbClr val="00B8FF"/>
          </a:solidFill>
          <a:ln w="57150" cap="flat" cmpd="sng" algn="ctr">
            <a:solidFill>
              <a:srgbClr val="FF0000"/>
            </a:solidFill>
            <a:prstDash val="solid"/>
            <a:round/>
            <a:headEnd type="none" w="med" len="med"/>
            <a:tailEnd type="triangle"/>
          </a:ln>
          <a:effectLst/>
        </p:spPr>
      </p:cxnSp>
      <p:sp>
        <p:nvSpPr>
          <p:cNvPr id="21" name="TextBox 20">
            <a:extLst>
              <a:ext uri="{FF2B5EF4-FFF2-40B4-BE49-F238E27FC236}">
                <a16:creationId xmlns:a16="http://schemas.microsoft.com/office/drawing/2014/main" id="{F60FF687-CEDA-92A5-D642-86069CF2449B}"/>
              </a:ext>
            </a:extLst>
          </p:cNvPr>
          <p:cNvSpPr txBox="1"/>
          <p:nvPr/>
        </p:nvSpPr>
        <p:spPr>
          <a:xfrm>
            <a:off x="6717364" y="5623092"/>
            <a:ext cx="4672420" cy="584775"/>
          </a:xfrm>
          <a:prstGeom prst="rect">
            <a:avLst/>
          </a:prstGeom>
          <a:noFill/>
        </p:spPr>
        <p:txBody>
          <a:bodyPr wrap="square">
            <a:spAutoFit/>
          </a:bodyPr>
          <a:lstStyle/>
          <a:p>
            <a:r>
              <a:rPr lang="en-US" sz="1600" b="1" kern="0" dirty="0">
                <a:solidFill>
                  <a:schemeClr val="tx1"/>
                </a:solidFill>
              </a:rPr>
              <a:t>STA2 needs to stay on the PCH until T2</a:t>
            </a:r>
          </a:p>
          <a:p>
            <a:r>
              <a:rPr lang="en-US" sz="1600" b="1" kern="0" dirty="0">
                <a:solidFill>
                  <a:schemeClr val="tx1"/>
                </a:solidFill>
                <a:sym typeface="Wingdings" panose="05000000000000000000" pitchFamily="2" charset="2"/>
              </a:rPr>
              <a:t>   </a:t>
            </a:r>
            <a:r>
              <a:rPr lang="en-US" sz="1600" b="1" kern="0" dirty="0">
                <a:solidFill>
                  <a:schemeClr val="tx1"/>
                </a:solidFill>
              </a:rPr>
              <a:t> STA losses opportunities on the NPCA PCH</a:t>
            </a:r>
          </a:p>
        </p:txBody>
      </p:sp>
      <p:sp>
        <p:nvSpPr>
          <p:cNvPr id="2" name="TextBox 1">
            <a:extLst>
              <a:ext uri="{FF2B5EF4-FFF2-40B4-BE49-F238E27FC236}">
                <a16:creationId xmlns:a16="http://schemas.microsoft.com/office/drawing/2014/main" id="{AFA5C63E-29D5-B81E-8BA3-4A5C1805A8D8}"/>
              </a:ext>
            </a:extLst>
          </p:cNvPr>
          <p:cNvSpPr txBox="1"/>
          <p:nvPr/>
        </p:nvSpPr>
        <p:spPr>
          <a:xfrm>
            <a:off x="3481739" y="1924533"/>
            <a:ext cx="1129155" cy="523220"/>
          </a:xfrm>
          <a:prstGeom prst="rect">
            <a:avLst/>
          </a:prstGeom>
          <a:noFill/>
        </p:spPr>
        <p:txBody>
          <a:bodyPr wrap="none" rtlCol="0">
            <a:spAutoFit/>
          </a:bodyPr>
          <a:lstStyle/>
          <a:p>
            <a:r>
              <a:rPr lang="en-US" sz="1400" b="1" dirty="0">
                <a:solidFill>
                  <a:schemeClr val="tx1"/>
                </a:solidFill>
                <a:highlight>
                  <a:srgbClr val="FF0000"/>
                </a:highlight>
              </a:rPr>
              <a:t>AP</a:t>
            </a:r>
            <a:r>
              <a:rPr lang="en-US" sz="1400" b="1" dirty="0">
                <a:solidFill>
                  <a:schemeClr val="tx1"/>
                </a:solidFill>
              </a:rPr>
              <a:t> = AP1</a:t>
            </a:r>
          </a:p>
          <a:p>
            <a:r>
              <a:rPr lang="en-US" sz="1400" b="1" dirty="0">
                <a:solidFill>
                  <a:schemeClr val="tx1"/>
                </a:solidFill>
                <a:highlight>
                  <a:srgbClr val="FF0000"/>
                </a:highlight>
              </a:rPr>
              <a:t>STA</a:t>
            </a:r>
            <a:r>
              <a:rPr lang="en-US" sz="1400" b="1" dirty="0">
                <a:solidFill>
                  <a:schemeClr val="tx1"/>
                </a:solidFill>
              </a:rPr>
              <a:t> = STA1</a:t>
            </a:r>
          </a:p>
        </p:txBody>
      </p:sp>
      <p:sp>
        <p:nvSpPr>
          <p:cNvPr id="11" name="TextBox 10">
            <a:extLst>
              <a:ext uri="{FF2B5EF4-FFF2-40B4-BE49-F238E27FC236}">
                <a16:creationId xmlns:a16="http://schemas.microsoft.com/office/drawing/2014/main" id="{A1FC341A-9B7D-9ADE-BDFB-14628AE89199}"/>
              </a:ext>
            </a:extLst>
          </p:cNvPr>
          <p:cNvSpPr txBox="1"/>
          <p:nvPr/>
        </p:nvSpPr>
        <p:spPr>
          <a:xfrm>
            <a:off x="3466118" y="2407674"/>
            <a:ext cx="1129155" cy="523220"/>
          </a:xfrm>
          <a:prstGeom prst="rect">
            <a:avLst/>
          </a:prstGeom>
          <a:noFill/>
        </p:spPr>
        <p:txBody>
          <a:bodyPr wrap="none" rtlCol="0">
            <a:spAutoFit/>
          </a:bodyPr>
          <a:lstStyle/>
          <a:p>
            <a:r>
              <a:rPr lang="en-US" sz="1400" b="1" dirty="0">
                <a:solidFill>
                  <a:schemeClr val="tx1"/>
                </a:solidFill>
                <a:highlight>
                  <a:srgbClr val="00FFFF"/>
                </a:highlight>
              </a:rPr>
              <a:t>AP</a:t>
            </a:r>
            <a:r>
              <a:rPr lang="en-US" sz="1400" b="1" dirty="0">
                <a:solidFill>
                  <a:schemeClr val="tx1"/>
                </a:solidFill>
              </a:rPr>
              <a:t> = AP2</a:t>
            </a:r>
          </a:p>
          <a:p>
            <a:r>
              <a:rPr lang="en-US" sz="1400" b="1" dirty="0">
                <a:solidFill>
                  <a:schemeClr val="tx1"/>
                </a:solidFill>
                <a:highlight>
                  <a:srgbClr val="00FFFF"/>
                </a:highlight>
              </a:rPr>
              <a:t>STA</a:t>
            </a:r>
            <a:r>
              <a:rPr lang="en-US" sz="1400" b="1" dirty="0">
                <a:solidFill>
                  <a:schemeClr val="tx1"/>
                </a:solidFill>
              </a:rPr>
              <a:t> = STA2</a:t>
            </a:r>
          </a:p>
        </p:txBody>
      </p:sp>
      <p:cxnSp>
        <p:nvCxnSpPr>
          <p:cNvPr id="16" name="Straight Arrow Connector 15">
            <a:extLst>
              <a:ext uri="{FF2B5EF4-FFF2-40B4-BE49-F238E27FC236}">
                <a16:creationId xmlns:a16="http://schemas.microsoft.com/office/drawing/2014/main" id="{4149B911-D3F7-EEA6-5D5B-3C007B2BC1B1}"/>
              </a:ext>
            </a:extLst>
          </p:cNvPr>
          <p:cNvCxnSpPr>
            <a:cxnSpLocks/>
          </p:cNvCxnSpPr>
          <p:nvPr/>
        </p:nvCxnSpPr>
        <p:spPr bwMode="auto">
          <a:xfrm flipV="1">
            <a:off x="7412379" y="4016519"/>
            <a:ext cx="0" cy="408273"/>
          </a:xfrm>
          <a:prstGeom prst="straightConnector1">
            <a:avLst/>
          </a:prstGeom>
          <a:solidFill>
            <a:srgbClr val="00B8FF"/>
          </a:solidFill>
          <a:ln w="57150" cap="flat" cmpd="sng" algn="ctr">
            <a:solidFill>
              <a:schemeClr val="tx1"/>
            </a:solidFill>
            <a:prstDash val="solid"/>
            <a:round/>
            <a:headEnd type="none" w="med" len="med"/>
            <a:tailEnd type="triangle" w="med" len="med"/>
          </a:ln>
          <a:effectLst/>
        </p:spPr>
      </p:cxnSp>
      <p:sp>
        <p:nvSpPr>
          <p:cNvPr id="20" name="Title 1">
            <a:extLst>
              <a:ext uri="{FF2B5EF4-FFF2-40B4-BE49-F238E27FC236}">
                <a16:creationId xmlns:a16="http://schemas.microsoft.com/office/drawing/2014/main" id="{FEFC5B31-5E7C-F065-F08E-47D6831081A7}"/>
              </a:ext>
            </a:extLst>
          </p:cNvPr>
          <p:cNvSpPr>
            <a:spLocks noGrp="1"/>
          </p:cNvSpPr>
          <p:nvPr>
            <p:ph type="title"/>
          </p:nvPr>
        </p:nvSpPr>
        <p:spPr>
          <a:xfrm>
            <a:off x="914401" y="685802"/>
            <a:ext cx="9982199" cy="616844"/>
          </a:xfrm>
        </p:spPr>
        <p:txBody>
          <a:bodyPr/>
          <a:lstStyle/>
          <a:p>
            <a:r>
              <a:rPr lang="en-US" dirty="0"/>
              <a:t>Problem for Switching During UL Transmission</a:t>
            </a:r>
          </a:p>
        </p:txBody>
      </p:sp>
      <p:sp>
        <p:nvSpPr>
          <p:cNvPr id="22" name="Rectangle 2">
            <a:extLst>
              <a:ext uri="{FF2B5EF4-FFF2-40B4-BE49-F238E27FC236}">
                <a16:creationId xmlns:a16="http://schemas.microsoft.com/office/drawing/2014/main" id="{376F5CB4-F079-2CA4-83C9-B652C689A9C0}"/>
              </a:ext>
            </a:extLst>
          </p:cNvPr>
          <p:cNvSpPr txBox="1">
            <a:spLocks noChangeArrowheads="1"/>
          </p:cNvSpPr>
          <p:nvPr/>
        </p:nvSpPr>
        <p:spPr bwMode="auto">
          <a:xfrm>
            <a:off x="859551" y="1279355"/>
            <a:ext cx="1219199" cy="40254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200" u="sng" kern="0" dirty="0">
                <a:sym typeface="Wingdings" panose="05000000000000000000" pitchFamily="2" charset="2"/>
              </a:rPr>
              <a:t>Scenario-1</a:t>
            </a:r>
          </a:p>
          <a:p>
            <a:pPr lvl="1">
              <a:buFont typeface="Arial" panose="020B0604020202020204" pitchFamily="34" charset="0"/>
              <a:buChar char="•"/>
            </a:pPr>
            <a:endParaRPr lang="en-US" sz="1200" b="1" u="sng" kern="0" dirty="0"/>
          </a:p>
          <a:p>
            <a:pPr lvl="1">
              <a:buFont typeface="Arial" panose="020B0604020202020204" pitchFamily="34" charset="0"/>
              <a:buChar char="•"/>
            </a:pPr>
            <a:endParaRPr lang="en-US" sz="1200" b="1" u="sng" kern="0" dirty="0"/>
          </a:p>
        </p:txBody>
      </p:sp>
    </p:spTree>
    <p:extLst>
      <p:ext uri="{BB962C8B-B14F-4D97-AF65-F5344CB8AC3E}">
        <p14:creationId xmlns:p14="http://schemas.microsoft.com/office/powerpoint/2010/main" val="2031000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A5B772-0817-7BAF-D309-D649440B0CF4}"/>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654C556-78FD-1B11-D2DA-1F4A3E04592B}"/>
              </a:ext>
            </a:extLst>
          </p:cNvPr>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a:extLst>
              <a:ext uri="{FF2B5EF4-FFF2-40B4-BE49-F238E27FC236}">
                <a16:creationId xmlns:a16="http://schemas.microsoft.com/office/drawing/2014/main" id="{27359135-09C4-D7E5-6F4E-1DCD59B2FC8B}"/>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D5CA1DAD-E3E7-E7E1-1551-19AED2B8AE22}"/>
              </a:ext>
            </a:extLst>
          </p:cNvPr>
          <p:cNvSpPr>
            <a:spLocks noGrp="1"/>
          </p:cNvSpPr>
          <p:nvPr>
            <p:ph type="dt" idx="15"/>
          </p:nvPr>
        </p:nvSpPr>
        <p:spPr/>
        <p:txBody>
          <a:bodyPr/>
          <a:lstStyle/>
          <a:p>
            <a:r>
              <a:rPr lang="en-US" dirty="0"/>
              <a:t>June 2025</a:t>
            </a:r>
            <a:endParaRPr lang="en-GB" dirty="0"/>
          </a:p>
        </p:txBody>
      </p:sp>
      <p:pic>
        <p:nvPicPr>
          <p:cNvPr id="3" name="Picture 2">
            <a:extLst>
              <a:ext uri="{FF2B5EF4-FFF2-40B4-BE49-F238E27FC236}">
                <a16:creationId xmlns:a16="http://schemas.microsoft.com/office/drawing/2014/main" id="{5373A16D-E82A-FA98-440D-8F01533D426D}"/>
              </a:ext>
            </a:extLst>
          </p:cNvPr>
          <p:cNvPicPr>
            <a:picLocks noChangeAspect="1"/>
          </p:cNvPicPr>
          <p:nvPr/>
        </p:nvPicPr>
        <p:blipFill>
          <a:blip r:embed="rId3"/>
          <a:stretch>
            <a:fillRect/>
          </a:stretch>
        </p:blipFill>
        <p:spPr>
          <a:xfrm>
            <a:off x="859551" y="1322552"/>
            <a:ext cx="2468198" cy="2182648"/>
          </a:xfrm>
          <a:prstGeom prst="rect">
            <a:avLst/>
          </a:prstGeom>
        </p:spPr>
      </p:pic>
      <p:sp>
        <p:nvSpPr>
          <p:cNvPr id="97" name="Rectangle 2">
            <a:extLst>
              <a:ext uri="{FF2B5EF4-FFF2-40B4-BE49-F238E27FC236}">
                <a16:creationId xmlns:a16="http://schemas.microsoft.com/office/drawing/2014/main" id="{1DE24774-2ACF-B5E2-381D-54C2CB688456}"/>
              </a:ext>
            </a:extLst>
          </p:cNvPr>
          <p:cNvSpPr txBox="1">
            <a:spLocks noChangeArrowheads="1"/>
          </p:cNvSpPr>
          <p:nvPr/>
        </p:nvSpPr>
        <p:spPr bwMode="auto">
          <a:xfrm>
            <a:off x="114263" y="3657600"/>
            <a:ext cx="5753137" cy="272570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Different from Condition-2 (i.e., control frame exchange), if a STA receives an inter-BSS PPDU containing a control frame that solicits a TB PPDU on the PCH, then the STA may switch to the NPCA PCH.  </a:t>
            </a:r>
          </a:p>
          <a:p>
            <a:pPr lvl="1">
              <a:buFont typeface="Arial" panose="020B0604020202020204" pitchFamily="34" charset="0"/>
              <a:buChar char="•"/>
            </a:pPr>
            <a:r>
              <a:rPr lang="en-US" sz="1400" b="0" kern="0" dirty="0"/>
              <a:t>The STA (e.g., STA2) does not need to receive the TB PPDU from the OBSS STA (e.g., STA1) for switching to the NPCA PCH.</a:t>
            </a:r>
          </a:p>
          <a:p>
            <a:pPr lvl="1">
              <a:buFont typeface="Arial" panose="020B0604020202020204" pitchFamily="34" charset="0"/>
              <a:buChar char="•"/>
            </a:pPr>
            <a:r>
              <a:rPr lang="en-US" sz="1400" b="1" kern="0" dirty="0"/>
              <a:t>STA2 may communicate with AP2 on the NPCA PCH while AP1 is receiving a TB PPDU from STA1 on the PCH. </a:t>
            </a:r>
          </a:p>
          <a:p>
            <a:pPr lvl="1">
              <a:buFont typeface="Arial" panose="020B0604020202020204" pitchFamily="34" charset="0"/>
              <a:buChar char="•"/>
            </a:pPr>
            <a:r>
              <a:rPr lang="en-US" sz="1400" b="1" kern="0" dirty="0"/>
              <a:t>Note:</a:t>
            </a:r>
            <a:r>
              <a:rPr lang="en-US" sz="1400" kern="0" dirty="0"/>
              <a:t> Current switching conditions may not allow STA2 to switch to the NPCA PCH under the Scenario-1 depicted above.</a:t>
            </a:r>
            <a:endParaRPr lang="en-US" sz="1400" b="0" kern="0" dirty="0"/>
          </a:p>
          <a:p>
            <a:pPr lvl="1">
              <a:buFont typeface="Arial" panose="020B0604020202020204" pitchFamily="34" charset="0"/>
              <a:buChar char="•"/>
            </a:pPr>
            <a:endParaRPr lang="en-US" sz="1600" b="0" kern="0" dirty="0"/>
          </a:p>
        </p:txBody>
      </p:sp>
      <p:cxnSp>
        <p:nvCxnSpPr>
          <p:cNvPr id="19" name="Straight Arrow Connector 18">
            <a:extLst>
              <a:ext uri="{FF2B5EF4-FFF2-40B4-BE49-F238E27FC236}">
                <a16:creationId xmlns:a16="http://schemas.microsoft.com/office/drawing/2014/main" id="{56F03817-C09B-E719-F6B0-27E79AB4AFAE}"/>
              </a:ext>
            </a:extLst>
          </p:cNvPr>
          <p:cNvCxnSpPr>
            <a:cxnSpLocks/>
          </p:cNvCxnSpPr>
          <p:nvPr/>
        </p:nvCxnSpPr>
        <p:spPr bwMode="auto">
          <a:xfrm>
            <a:off x="6033885" y="5379587"/>
            <a:ext cx="613855" cy="408878"/>
          </a:xfrm>
          <a:prstGeom prst="straightConnector1">
            <a:avLst/>
          </a:prstGeom>
          <a:solidFill>
            <a:srgbClr val="00B8FF"/>
          </a:solidFill>
          <a:ln w="57150" cap="flat" cmpd="sng" algn="ctr">
            <a:solidFill>
              <a:srgbClr val="FF0000"/>
            </a:solidFill>
            <a:prstDash val="solid"/>
            <a:round/>
            <a:headEnd type="none" w="med" len="med"/>
            <a:tailEnd type="triangle"/>
          </a:ln>
          <a:effectLst/>
        </p:spPr>
      </p:cxnSp>
      <p:sp>
        <p:nvSpPr>
          <p:cNvPr id="21" name="TextBox 20">
            <a:extLst>
              <a:ext uri="{FF2B5EF4-FFF2-40B4-BE49-F238E27FC236}">
                <a16:creationId xmlns:a16="http://schemas.microsoft.com/office/drawing/2014/main" id="{14C6FDA6-92B3-6C74-6E0A-CA4A399930C5}"/>
              </a:ext>
            </a:extLst>
          </p:cNvPr>
          <p:cNvSpPr txBox="1"/>
          <p:nvPr/>
        </p:nvSpPr>
        <p:spPr>
          <a:xfrm>
            <a:off x="6717364" y="5623092"/>
            <a:ext cx="4672420" cy="584775"/>
          </a:xfrm>
          <a:prstGeom prst="rect">
            <a:avLst/>
          </a:prstGeom>
          <a:noFill/>
        </p:spPr>
        <p:txBody>
          <a:bodyPr wrap="square">
            <a:spAutoFit/>
          </a:bodyPr>
          <a:lstStyle/>
          <a:p>
            <a:r>
              <a:rPr lang="en-US" sz="1600" b="1" kern="0" dirty="0">
                <a:solidFill>
                  <a:schemeClr val="tx1"/>
                </a:solidFill>
              </a:rPr>
              <a:t>STA2 may switch to the NPCA PCH and may communicate with AP2</a:t>
            </a:r>
          </a:p>
        </p:txBody>
      </p:sp>
      <p:sp>
        <p:nvSpPr>
          <p:cNvPr id="2" name="TextBox 1">
            <a:extLst>
              <a:ext uri="{FF2B5EF4-FFF2-40B4-BE49-F238E27FC236}">
                <a16:creationId xmlns:a16="http://schemas.microsoft.com/office/drawing/2014/main" id="{E3A8AD2E-2656-353B-7117-C9ABEF0BA4CD}"/>
              </a:ext>
            </a:extLst>
          </p:cNvPr>
          <p:cNvSpPr txBox="1"/>
          <p:nvPr/>
        </p:nvSpPr>
        <p:spPr>
          <a:xfrm>
            <a:off x="3481739" y="1924533"/>
            <a:ext cx="1129155" cy="523220"/>
          </a:xfrm>
          <a:prstGeom prst="rect">
            <a:avLst/>
          </a:prstGeom>
          <a:noFill/>
        </p:spPr>
        <p:txBody>
          <a:bodyPr wrap="none" rtlCol="0">
            <a:spAutoFit/>
          </a:bodyPr>
          <a:lstStyle/>
          <a:p>
            <a:r>
              <a:rPr lang="en-US" sz="1400" b="1" dirty="0">
                <a:solidFill>
                  <a:schemeClr val="tx1"/>
                </a:solidFill>
                <a:highlight>
                  <a:srgbClr val="FF0000"/>
                </a:highlight>
              </a:rPr>
              <a:t>AP</a:t>
            </a:r>
            <a:r>
              <a:rPr lang="en-US" sz="1400" b="1" dirty="0">
                <a:solidFill>
                  <a:schemeClr val="tx1"/>
                </a:solidFill>
              </a:rPr>
              <a:t> = AP1</a:t>
            </a:r>
          </a:p>
          <a:p>
            <a:r>
              <a:rPr lang="en-US" sz="1400" b="1" dirty="0">
                <a:solidFill>
                  <a:schemeClr val="tx1"/>
                </a:solidFill>
                <a:highlight>
                  <a:srgbClr val="FF0000"/>
                </a:highlight>
              </a:rPr>
              <a:t>STA</a:t>
            </a:r>
            <a:r>
              <a:rPr lang="en-US" sz="1400" b="1" dirty="0">
                <a:solidFill>
                  <a:schemeClr val="tx1"/>
                </a:solidFill>
              </a:rPr>
              <a:t> = STA1</a:t>
            </a:r>
          </a:p>
        </p:txBody>
      </p:sp>
      <p:sp>
        <p:nvSpPr>
          <p:cNvPr id="11" name="TextBox 10">
            <a:extLst>
              <a:ext uri="{FF2B5EF4-FFF2-40B4-BE49-F238E27FC236}">
                <a16:creationId xmlns:a16="http://schemas.microsoft.com/office/drawing/2014/main" id="{486A5C69-7E66-BFDE-C361-E63BCE128877}"/>
              </a:ext>
            </a:extLst>
          </p:cNvPr>
          <p:cNvSpPr txBox="1"/>
          <p:nvPr/>
        </p:nvSpPr>
        <p:spPr>
          <a:xfrm>
            <a:off x="3466118" y="2407674"/>
            <a:ext cx="1129155" cy="523220"/>
          </a:xfrm>
          <a:prstGeom prst="rect">
            <a:avLst/>
          </a:prstGeom>
          <a:noFill/>
        </p:spPr>
        <p:txBody>
          <a:bodyPr wrap="none" rtlCol="0">
            <a:spAutoFit/>
          </a:bodyPr>
          <a:lstStyle/>
          <a:p>
            <a:r>
              <a:rPr lang="en-US" sz="1400" b="1" dirty="0">
                <a:solidFill>
                  <a:schemeClr val="tx1"/>
                </a:solidFill>
                <a:highlight>
                  <a:srgbClr val="00FFFF"/>
                </a:highlight>
              </a:rPr>
              <a:t>AP</a:t>
            </a:r>
            <a:r>
              <a:rPr lang="en-US" sz="1400" b="1" dirty="0">
                <a:solidFill>
                  <a:schemeClr val="tx1"/>
                </a:solidFill>
              </a:rPr>
              <a:t> = AP2</a:t>
            </a:r>
          </a:p>
          <a:p>
            <a:r>
              <a:rPr lang="en-US" sz="1400" b="1" dirty="0">
                <a:solidFill>
                  <a:schemeClr val="tx1"/>
                </a:solidFill>
                <a:highlight>
                  <a:srgbClr val="00FFFF"/>
                </a:highlight>
              </a:rPr>
              <a:t>STA</a:t>
            </a:r>
            <a:r>
              <a:rPr lang="en-US" sz="1400" b="1" dirty="0">
                <a:solidFill>
                  <a:schemeClr val="tx1"/>
                </a:solidFill>
              </a:rPr>
              <a:t> = STA2</a:t>
            </a:r>
          </a:p>
        </p:txBody>
      </p:sp>
      <p:sp>
        <p:nvSpPr>
          <p:cNvPr id="20" name="Title 1">
            <a:extLst>
              <a:ext uri="{FF2B5EF4-FFF2-40B4-BE49-F238E27FC236}">
                <a16:creationId xmlns:a16="http://schemas.microsoft.com/office/drawing/2014/main" id="{0DDB5BD7-E449-DB86-AEF3-9DCE6A3504AD}"/>
              </a:ext>
            </a:extLst>
          </p:cNvPr>
          <p:cNvSpPr>
            <a:spLocks noGrp="1"/>
          </p:cNvSpPr>
          <p:nvPr>
            <p:ph type="title"/>
          </p:nvPr>
        </p:nvSpPr>
        <p:spPr>
          <a:xfrm>
            <a:off x="914401" y="685802"/>
            <a:ext cx="9982199" cy="616844"/>
          </a:xfrm>
        </p:spPr>
        <p:txBody>
          <a:bodyPr/>
          <a:lstStyle/>
          <a:p>
            <a:r>
              <a:rPr lang="en-US" dirty="0"/>
              <a:t>Proposal for Switching During UL Transmission</a:t>
            </a:r>
          </a:p>
        </p:txBody>
      </p:sp>
      <p:sp>
        <p:nvSpPr>
          <p:cNvPr id="22" name="Rectangle 2">
            <a:extLst>
              <a:ext uri="{FF2B5EF4-FFF2-40B4-BE49-F238E27FC236}">
                <a16:creationId xmlns:a16="http://schemas.microsoft.com/office/drawing/2014/main" id="{B8254D11-402A-062E-F358-FF659753A29E}"/>
              </a:ext>
            </a:extLst>
          </p:cNvPr>
          <p:cNvSpPr txBox="1">
            <a:spLocks noChangeArrowheads="1"/>
          </p:cNvSpPr>
          <p:nvPr/>
        </p:nvSpPr>
        <p:spPr bwMode="auto">
          <a:xfrm>
            <a:off x="859551" y="1279355"/>
            <a:ext cx="1219199" cy="40254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200" u="sng" kern="0" dirty="0">
                <a:sym typeface="Wingdings" panose="05000000000000000000" pitchFamily="2" charset="2"/>
              </a:rPr>
              <a:t>Scenario-1</a:t>
            </a:r>
          </a:p>
          <a:p>
            <a:pPr lvl="1">
              <a:buFont typeface="Arial" panose="020B0604020202020204" pitchFamily="34" charset="0"/>
              <a:buChar char="•"/>
            </a:pPr>
            <a:endParaRPr lang="en-US" sz="1200" b="1" u="sng" kern="0" dirty="0"/>
          </a:p>
          <a:p>
            <a:pPr lvl="1">
              <a:buFont typeface="Arial" panose="020B0604020202020204" pitchFamily="34" charset="0"/>
              <a:buChar char="•"/>
            </a:pPr>
            <a:endParaRPr lang="en-US" sz="1200" b="1" u="sng" kern="0" dirty="0"/>
          </a:p>
        </p:txBody>
      </p:sp>
      <p:cxnSp>
        <p:nvCxnSpPr>
          <p:cNvPr id="13" name="Straight Arrow Connector 12">
            <a:extLst>
              <a:ext uri="{FF2B5EF4-FFF2-40B4-BE49-F238E27FC236}">
                <a16:creationId xmlns:a16="http://schemas.microsoft.com/office/drawing/2014/main" id="{A96DADCD-7319-DEB7-CCCD-8309C875FE19}"/>
              </a:ext>
            </a:extLst>
          </p:cNvPr>
          <p:cNvCxnSpPr>
            <a:cxnSpLocks/>
          </p:cNvCxnSpPr>
          <p:nvPr/>
        </p:nvCxnSpPr>
        <p:spPr bwMode="auto">
          <a:xfrm>
            <a:off x="6308270" y="2503692"/>
            <a:ext cx="4313950" cy="879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7" name="Straight Arrow Connector 16">
            <a:extLst>
              <a:ext uri="{FF2B5EF4-FFF2-40B4-BE49-F238E27FC236}">
                <a16:creationId xmlns:a16="http://schemas.microsoft.com/office/drawing/2014/main" id="{C90EA710-D836-3631-BF42-C45A28C873A5}"/>
              </a:ext>
            </a:extLst>
          </p:cNvPr>
          <p:cNvCxnSpPr>
            <a:cxnSpLocks/>
          </p:cNvCxnSpPr>
          <p:nvPr/>
        </p:nvCxnSpPr>
        <p:spPr bwMode="auto">
          <a:xfrm>
            <a:off x="6308270" y="3472930"/>
            <a:ext cx="4313950" cy="1531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8" name="Rectangle 17">
            <a:extLst>
              <a:ext uri="{FF2B5EF4-FFF2-40B4-BE49-F238E27FC236}">
                <a16:creationId xmlns:a16="http://schemas.microsoft.com/office/drawing/2014/main" id="{8B354F52-B0E3-5E16-DCD8-A9ADB7FFD19E}"/>
              </a:ext>
            </a:extLst>
          </p:cNvPr>
          <p:cNvSpPr/>
          <p:nvPr/>
        </p:nvSpPr>
        <p:spPr bwMode="auto">
          <a:xfrm>
            <a:off x="6717365" y="2200191"/>
            <a:ext cx="347915" cy="314409"/>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TF</a:t>
            </a:r>
          </a:p>
        </p:txBody>
      </p:sp>
      <p:sp>
        <p:nvSpPr>
          <p:cNvPr id="23" name="Rectangle 22">
            <a:extLst>
              <a:ext uri="{FF2B5EF4-FFF2-40B4-BE49-F238E27FC236}">
                <a16:creationId xmlns:a16="http://schemas.microsoft.com/office/drawing/2014/main" id="{224B1DF1-CD45-B64C-FFA2-F25A56802EBA}"/>
              </a:ext>
            </a:extLst>
          </p:cNvPr>
          <p:cNvSpPr/>
          <p:nvPr/>
        </p:nvSpPr>
        <p:spPr bwMode="auto">
          <a:xfrm>
            <a:off x="7197777" y="3160282"/>
            <a:ext cx="1900443" cy="31962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PPDU</a:t>
            </a:r>
          </a:p>
        </p:txBody>
      </p:sp>
      <p:sp>
        <p:nvSpPr>
          <p:cNvPr id="24" name="Rectangle 23">
            <a:extLst>
              <a:ext uri="{FF2B5EF4-FFF2-40B4-BE49-F238E27FC236}">
                <a16:creationId xmlns:a16="http://schemas.microsoft.com/office/drawing/2014/main" id="{0BCA445E-7837-47E4-7AE0-E11F73828F43}"/>
              </a:ext>
            </a:extLst>
          </p:cNvPr>
          <p:cNvSpPr/>
          <p:nvPr/>
        </p:nvSpPr>
        <p:spPr bwMode="auto">
          <a:xfrm>
            <a:off x="9207504" y="2249359"/>
            <a:ext cx="347916" cy="247156"/>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BA</a:t>
            </a:r>
          </a:p>
        </p:txBody>
      </p:sp>
      <p:cxnSp>
        <p:nvCxnSpPr>
          <p:cNvPr id="25" name="Straight Arrow Connector 24">
            <a:extLst>
              <a:ext uri="{FF2B5EF4-FFF2-40B4-BE49-F238E27FC236}">
                <a16:creationId xmlns:a16="http://schemas.microsoft.com/office/drawing/2014/main" id="{01E731FB-7BCB-CE07-0F1B-CEF5E705D25A}"/>
              </a:ext>
            </a:extLst>
          </p:cNvPr>
          <p:cNvCxnSpPr>
            <a:cxnSpLocks/>
          </p:cNvCxnSpPr>
          <p:nvPr/>
        </p:nvCxnSpPr>
        <p:spPr bwMode="auto">
          <a:xfrm>
            <a:off x="6308270" y="3138488"/>
            <a:ext cx="4237750" cy="11849"/>
          </a:xfrm>
          <a:prstGeom prst="straightConnector1">
            <a:avLst/>
          </a:prstGeom>
          <a:solidFill>
            <a:srgbClr val="00B8FF"/>
          </a:solidFill>
          <a:ln w="12700" cap="flat" cmpd="sng" algn="ctr">
            <a:solidFill>
              <a:schemeClr val="tx1"/>
            </a:solidFill>
            <a:prstDash val="sysDash"/>
            <a:round/>
            <a:headEnd type="none" w="med" len="med"/>
            <a:tailEnd type="none"/>
          </a:ln>
          <a:effectLst/>
        </p:spPr>
      </p:cxnSp>
      <p:cxnSp>
        <p:nvCxnSpPr>
          <p:cNvPr id="26" name="Straight Arrow Connector 25">
            <a:extLst>
              <a:ext uri="{FF2B5EF4-FFF2-40B4-BE49-F238E27FC236}">
                <a16:creationId xmlns:a16="http://schemas.microsoft.com/office/drawing/2014/main" id="{DC6D8FE8-1BA4-E187-519C-06394978382C}"/>
              </a:ext>
            </a:extLst>
          </p:cNvPr>
          <p:cNvCxnSpPr>
            <a:cxnSpLocks/>
          </p:cNvCxnSpPr>
          <p:nvPr/>
        </p:nvCxnSpPr>
        <p:spPr bwMode="auto">
          <a:xfrm>
            <a:off x="6308270" y="2164384"/>
            <a:ext cx="4237750" cy="17258"/>
          </a:xfrm>
          <a:prstGeom prst="straightConnector1">
            <a:avLst/>
          </a:prstGeom>
          <a:solidFill>
            <a:srgbClr val="00B8FF"/>
          </a:solidFill>
          <a:ln w="12700" cap="flat" cmpd="sng" algn="ctr">
            <a:solidFill>
              <a:schemeClr val="tx1"/>
            </a:solidFill>
            <a:prstDash val="sysDash"/>
            <a:round/>
            <a:headEnd type="none" w="med" len="med"/>
            <a:tailEnd type="none"/>
          </a:ln>
          <a:effectLst/>
        </p:spPr>
      </p:cxnSp>
      <p:sp>
        <p:nvSpPr>
          <p:cNvPr id="31" name="TextBox 30">
            <a:extLst>
              <a:ext uri="{FF2B5EF4-FFF2-40B4-BE49-F238E27FC236}">
                <a16:creationId xmlns:a16="http://schemas.microsoft.com/office/drawing/2014/main" id="{4F366F30-2049-DBF6-2E46-8562FF55A0EF}"/>
              </a:ext>
            </a:extLst>
          </p:cNvPr>
          <p:cNvSpPr txBox="1"/>
          <p:nvPr/>
        </p:nvSpPr>
        <p:spPr>
          <a:xfrm>
            <a:off x="6295309" y="3253190"/>
            <a:ext cx="609389" cy="215444"/>
          </a:xfrm>
          <a:prstGeom prst="rect">
            <a:avLst/>
          </a:prstGeom>
          <a:noFill/>
        </p:spPr>
        <p:txBody>
          <a:bodyPr wrap="square">
            <a:spAutoFit/>
          </a:bodyPr>
          <a:lstStyle/>
          <a:p>
            <a:r>
              <a:rPr lang="en-US" sz="800" b="1" dirty="0">
                <a:solidFill>
                  <a:schemeClr val="tx1"/>
                </a:solidFill>
              </a:rPr>
              <a:t>PCH</a:t>
            </a:r>
          </a:p>
        </p:txBody>
      </p:sp>
      <p:sp>
        <p:nvSpPr>
          <p:cNvPr id="33" name="TextBox 32">
            <a:extLst>
              <a:ext uri="{FF2B5EF4-FFF2-40B4-BE49-F238E27FC236}">
                <a16:creationId xmlns:a16="http://schemas.microsoft.com/office/drawing/2014/main" id="{2BAAA263-F34E-1D13-E619-B2D0B2CDCF01}"/>
              </a:ext>
            </a:extLst>
          </p:cNvPr>
          <p:cNvSpPr txBox="1"/>
          <p:nvPr/>
        </p:nvSpPr>
        <p:spPr>
          <a:xfrm>
            <a:off x="6320013" y="2249359"/>
            <a:ext cx="609389" cy="215444"/>
          </a:xfrm>
          <a:prstGeom prst="rect">
            <a:avLst/>
          </a:prstGeom>
          <a:noFill/>
        </p:spPr>
        <p:txBody>
          <a:bodyPr wrap="square">
            <a:spAutoFit/>
          </a:bodyPr>
          <a:lstStyle/>
          <a:p>
            <a:r>
              <a:rPr lang="en-US" sz="800" b="1" dirty="0">
                <a:solidFill>
                  <a:schemeClr val="tx1"/>
                </a:solidFill>
              </a:rPr>
              <a:t>PCH</a:t>
            </a:r>
          </a:p>
        </p:txBody>
      </p:sp>
      <p:cxnSp>
        <p:nvCxnSpPr>
          <p:cNvPr id="35" name="Straight Arrow Connector 34">
            <a:extLst>
              <a:ext uri="{FF2B5EF4-FFF2-40B4-BE49-F238E27FC236}">
                <a16:creationId xmlns:a16="http://schemas.microsoft.com/office/drawing/2014/main" id="{6DE6C582-7007-4727-3135-9F5F376A9717}"/>
              </a:ext>
            </a:extLst>
          </p:cNvPr>
          <p:cNvCxnSpPr>
            <a:cxnSpLocks/>
          </p:cNvCxnSpPr>
          <p:nvPr/>
        </p:nvCxnSpPr>
        <p:spPr bwMode="auto">
          <a:xfrm flipV="1">
            <a:off x="7067823" y="4344687"/>
            <a:ext cx="2481058" cy="1948"/>
          </a:xfrm>
          <a:prstGeom prst="straightConnector1">
            <a:avLst/>
          </a:prstGeom>
          <a:solidFill>
            <a:srgbClr val="00B8FF"/>
          </a:solidFill>
          <a:ln w="19050" cap="flat" cmpd="sng" algn="ctr">
            <a:solidFill>
              <a:srgbClr val="00B0F0"/>
            </a:solidFill>
            <a:prstDash val="solid"/>
            <a:round/>
            <a:headEnd type="triangle"/>
            <a:tailEnd type="triangle"/>
          </a:ln>
          <a:effectLst/>
        </p:spPr>
      </p:cxnSp>
      <p:sp>
        <p:nvSpPr>
          <p:cNvPr id="36" name="TextBox 35">
            <a:extLst>
              <a:ext uri="{FF2B5EF4-FFF2-40B4-BE49-F238E27FC236}">
                <a16:creationId xmlns:a16="http://schemas.microsoft.com/office/drawing/2014/main" id="{0DBAE470-B2C2-D708-3388-749115ACB40D}"/>
              </a:ext>
            </a:extLst>
          </p:cNvPr>
          <p:cNvSpPr txBox="1"/>
          <p:nvPr/>
        </p:nvSpPr>
        <p:spPr>
          <a:xfrm>
            <a:off x="8027477" y="4131947"/>
            <a:ext cx="461144" cy="244611"/>
          </a:xfrm>
          <a:prstGeom prst="rect">
            <a:avLst/>
          </a:prstGeom>
          <a:noFill/>
        </p:spPr>
        <p:txBody>
          <a:bodyPr wrap="square">
            <a:spAutoFit/>
          </a:bodyPr>
          <a:lstStyle/>
          <a:p>
            <a:r>
              <a:rPr kumimoji="0" lang="en-US" sz="1000" b="0" i="0" u="none" strike="noStrike" cap="none" normalizeH="0" baseline="0" dirty="0">
                <a:ln>
                  <a:noFill/>
                </a:ln>
                <a:solidFill>
                  <a:srgbClr val="00B0F0"/>
                </a:solidFill>
                <a:effectLst/>
                <a:latin typeface="Times New Roman" pitchFamily="16" charset="0"/>
                <a:ea typeface="MS Gothic" charset="-128"/>
              </a:rPr>
              <a:t>NAV</a:t>
            </a:r>
            <a:endParaRPr lang="en-US" sz="1000" dirty="0">
              <a:solidFill>
                <a:srgbClr val="00B0F0"/>
              </a:solidFill>
            </a:endParaRPr>
          </a:p>
        </p:txBody>
      </p:sp>
      <p:sp>
        <p:nvSpPr>
          <p:cNvPr id="37" name="TextBox 36">
            <a:extLst>
              <a:ext uri="{FF2B5EF4-FFF2-40B4-BE49-F238E27FC236}">
                <a16:creationId xmlns:a16="http://schemas.microsoft.com/office/drawing/2014/main" id="{17461710-484E-1DC8-EF7D-85D6CBD3B210}"/>
              </a:ext>
            </a:extLst>
          </p:cNvPr>
          <p:cNvSpPr txBox="1"/>
          <p:nvPr/>
        </p:nvSpPr>
        <p:spPr>
          <a:xfrm>
            <a:off x="6310931" y="2815541"/>
            <a:ext cx="609389" cy="338554"/>
          </a:xfrm>
          <a:prstGeom prst="rect">
            <a:avLst/>
          </a:prstGeom>
          <a:noFill/>
        </p:spPr>
        <p:txBody>
          <a:bodyPr wrap="square">
            <a:spAutoFit/>
          </a:bodyPr>
          <a:lstStyle/>
          <a:p>
            <a:r>
              <a:rPr lang="en-US" sz="800" b="1" dirty="0">
                <a:solidFill>
                  <a:schemeClr val="tx1"/>
                </a:solidFill>
              </a:rPr>
              <a:t>NPCA PCH</a:t>
            </a:r>
          </a:p>
        </p:txBody>
      </p:sp>
      <p:sp>
        <p:nvSpPr>
          <p:cNvPr id="38" name="TextBox 37">
            <a:extLst>
              <a:ext uri="{FF2B5EF4-FFF2-40B4-BE49-F238E27FC236}">
                <a16:creationId xmlns:a16="http://schemas.microsoft.com/office/drawing/2014/main" id="{DF7B9197-020E-8511-785F-E2CF667502C0}"/>
              </a:ext>
            </a:extLst>
          </p:cNvPr>
          <p:cNvSpPr txBox="1"/>
          <p:nvPr/>
        </p:nvSpPr>
        <p:spPr>
          <a:xfrm>
            <a:off x="6308270" y="1843088"/>
            <a:ext cx="609389" cy="338554"/>
          </a:xfrm>
          <a:prstGeom prst="rect">
            <a:avLst/>
          </a:prstGeom>
          <a:noFill/>
        </p:spPr>
        <p:txBody>
          <a:bodyPr wrap="square">
            <a:spAutoFit/>
          </a:bodyPr>
          <a:lstStyle/>
          <a:p>
            <a:r>
              <a:rPr lang="en-US" sz="800" b="1" dirty="0">
                <a:solidFill>
                  <a:schemeClr val="tx1"/>
                </a:solidFill>
              </a:rPr>
              <a:t>NPCA PCH</a:t>
            </a:r>
          </a:p>
        </p:txBody>
      </p:sp>
      <p:cxnSp>
        <p:nvCxnSpPr>
          <p:cNvPr id="39" name="Straight Connector 38">
            <a:extLst>
              <a:ext uri="{FF2B5EF4-FFF2-40B4-BE49-F238E27FC236}">
                <a16:creationId xmlns:a16="http://schemas.microsoft.com/office/drawing/2014/main" id="{4EBFB459-F6CD-8F40-7E6A-2AE87B139EC2}"/>
              </a:ext>
            </a:extLst>
          </p:cNvPr>
          <p:cNvCxnSpPr>
            <a:cxnSpLocks/>
          </p:cNvCxnSpPr>
          <p:nvPr/>
        </p:nvCxnSpPr>
        <p:spPr bwMode="auto">
          <a:xfrm>
            <a:off x="6717365" y="1707184"/>
            <a:ext cx="0" cy="91440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3" name="Straight Arrow Connector 42">
            <a:extLst>
              <a:ext uri="{FF2B5EF4-FFF2-40B4-BE49-F238E27FC236}">
                <a16:creationId xmlns:a16="http://schemas.microsoft.com/office/drawing/2014/main" id="{8088763E-7302-5A40-BB78-AAC147070CEF}"/>
              </a:ext>
            </a:extLst>
          </p:cNvPr>
          <p:cNvCxnSpPr>
            <a:cxnSpLocks/>
          </p:cNvCxnSpPr>
          <p:nvPr/>
        </p:nvCxnSpPr>
        <p:spPr bwMode="auto">
          <a:xfrm>
            <a:off x="6308270" y="4424792"/>
            <a:ext cx="4313950" cy="879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4" name="Straight Arrow Connector 43">
            <a:extLst>
              <a:ext uri="{FF2B5EF4-FFF2-40B4-BE49-F238E27FC236}">
                <a16:creationId xmlns:a16="http://schemas.microsoft.com/office/drawing/2014/main" id="{F50C11EA-64B8-B51E-09EE-69E0FB7A2AF9}"/>
              </a:ext>
            </a:extLst>
          </p:cNvPr>
          <p:cNvCxnSpPr>
            <a:cxnSpLocks/>
          </p:cNvCxnSpPr>
          <p:nvPr/>
        </p:nvCxnSpPr>
        <p:spPr bwMode="auto">
          <a:xfrm>
            <a:off x="6308270" y="5394030"/>
            <a:ext cx="4313950" cy="15311"/>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5" name="Straight Arrow Connector 44">
            <a:extLst>
              <a:ext uri="{FF2B5EF4-FFF2-40B4-BE49-F238E27FC236}">
                <a16:creationId xmlns:a16="http://schemas.microsoft.com/office/drawing/2014/main" id="{F5605F95-561E-F014-0979-D726F9D1F69C}"/>
              </a:ext>
            </a:extLst>
          </p:cNvPr>
          <p:cNvCxnSpPr>
            <a:cxnSpLocks/>
          </p:cNvCxnSpPr>
          <p:nvPr/>
        </p:nvCxnSpPr>
        <p:spPr bwMode="auto">
          <a:xfrm>
            <a:off x="6308270" y="5059588"/>
            <a:ext cx="4237750" cy="11849"/>
          </a:xfrm>
          <a:prstGeom prst="straightConnector1">
            <a:avLst/>
          </a:prstGeom>
          <a:solidFill>
            <a:srgbClr val="00B8FF"/>
          </a:solidFill>
          <a:ln w="12700" cap="flat" cmpd="sng" algn="ctr">
            <a:solidFill>
              <a:schemeClr val="tx1"/>
            </a:solidFill>
            <a:prstDash val="sysDash"/>
            <a:round/>
            <a:headEnd type="none" w="med" len="med"/>
            <a:tailEnd type="none"/>
          </a:ln>
          <a:effectLst/>
        </p:spPr>
      </p:cxnSp>
      <p:cxnSp>
        <p:nvCxnSpPr>
          <p:cNvPr id="46" name="Straight Arrow Connector 45">
            <a:extLst>
              <a:ext uri="{FF2B5EF4-FFF2-40B4-BE49-F238E27FC236}">
                <a16:creationId xmlns:a16="http://schemas.microsoft.com/office/drawing/2014/main" id="{3B118165-8E24-1D73-C6E8-19227859AEB5}"/>
              </a:ext>
            </a:extLst>
          </p:cNvPr>
          <p:cNvCxnSpPr>
            <a:cxnSpLocks/>
          </p:cNvCxnSpPr>
          <p:nvPr/>
        </p:nvCxnSpPr>
        <p:spPr bwMode="auto">
          <a:xfrm>
            <a:off x="6308270" y="4085484"/>
            <a:ext cx="4237750" cy="17258"/>
          </a:xfrm>
          <a:prstGeom prst="straightConnector1">
            <a:avLst/>
          </a:prstGeom>
          <a:solidFill>
            <a:srgbClr val="00B8FF"/>
          </a:solidFill>
          <a:ln w="12700" cap="flat" cmpd="sng" algn="ctr">
            <a:solidFill>
              <a:schemeClr val="tx1"/>
            </a:solidFill>
            <a:prstDash val="sysDash"/>
            <a:round/>
            <a:headEnd type="none" w="med" len="med"/>
            <a:tailEnd type="none"/>
          </a:ln>
          <a:effectLst/>
        </p:spPr>
      </p:cxnSp>
      <p:sp>
        <p:nvSpPr>
          <p:cNvPr id="47" name="TextBox 46">
            <a:extLst>
              <a:ext uri="{FF2B5EF4-FFF2-40B4-BE49-F238E27FC236}">
                <a16:creationId xmlns:a16="http://schemas.microsoft.com/office/drawing/2014/main" id="{7B2B8A26-C6A2-8C89-3E83-D91F42B0648E}"/>
              </a:ext>
            </a:extLst>
          </p:cNvPr>
          <p:cNvSpPr txBox="1"/>
          <p:nvPr/>
        </p:nvSpPr>
        <p:spPr>
          <a:xfrm>
            <a:off x="6295309" y="5174290"/>
            <a:ext cx="609389" cy="215444"/>
          </a:xfrm>
          <a:prstGeom prst="rect">
            <a:avLst/>
          </a:prstGeom>
          <a:noFill/>
        </p:spPr>
        <p:txBody>
          <a:bodyPr wrap="square">
            <a:spAutoFit/>
          </a:bodyPr>
          <a:lstStyle/>
          <a:p>
            <a:r>
              <a:rPr lang="en-US" sz="800" b="1" dirty="0">
                <a:solidFill>
                  <a:schemeClr val="tx1"/>
                </a:solidFill>
              </a:rPr>
              <a:t>PCH</a:t>
            </a:r>
          </a:p>
        </p:txBody>
      </p:sp>
      <p:sp>
        <p:nvSpPr>
          <p:cNvPr id="48" name="TextBox 47">
            <a:extLst>
              <a:ext uri="{FF2B5EF4-FFF2-40B4-BE49-F238E27FC236}">
                <a16:creationId xmlns:a16="http://schemas.microsoft.com/office/drawing/2014/main" id="{4E4D7EE0-BF19-EBF6-77B6-56E577EA0485}"/>
              </a:ext>
            </a:extLst>
          </p:cNvPr>
          <p:cNvSpPr txBox="1"/>
          <p:nvPr/>
        </p:nvSpPr>
        <p:spPr>
          <a:xfrm>
            <a:off x="6320013" y="4170459"/>
            <a:ext cx="609389" cy="215444"/>
          </a:xfrm>
          <a:prstGeom prst="rect">
            <a:avLst/>
          </a:prstGeom>
          <a:noFill/>
        </p:spPr>
        <p:txBody>
          <a:bodyPr wrap="square">
            <a:spAutoFit/>
          </a:bodyPr>
          <a:lstStyle/>
          <a:p>
            <a:r>
              <a:rPr lang="en-US" sz="800" b="1" dirty="0">
                <a:solidFill>
                  <a:schemeClr val="tx1"/>
                </a:solidFill>
              </a:rPr>
              <a:t>PCH</a:t>
            </a:r>
          </a:p>
        </p:txBody>
      </p:sp>
      <p:sp>
        <p:nvSpPr>
          <p:cNvPr id="49" name="TextBox 48">
            <a:extLst>
              <a:ext uri="{FF2B5EF4-FFF2-40B4-BE49-F238E27FC236}">
                <a16:creationId xmlns:a16="http://schemas.microsoft.com/office/drawing/2014/main" id="{5E58E23A-C64D-C22C-31D3-D33468A166B2}"/>
              </a:ext>
            </a:extLst>
          </p:cNvPr>
          <p:cNvSpPr txBox="1"/>
          <p:nvPr/>
        </p:nvSpPr>
        <p:spPr>
          <a:xfrm>
            <a:off x="6310931" y="4736641"/>
            <a:ext cx="609389" cy="338554"/>
          </a:xfrm>
          <a:prstGeom prst="rect">
            <a:avLst/>
          </a:prstGeom>
          <a:noFill/>
        </p:spPr>
        <p:txBody>
          <a:bodyPr wrap="square">
            <a:spAutoFit/>
          </a:bodyPr>
          <a:lstStyle/>
          <a:p>
            <a:r>
              <a:rPr lang="en-US" sz="800" b="1" dirty="0">
                <a:solidFill>
                  <a:schemeClr val="tx1"/>
                </a:solidFill>
              </a:rPr>
              <a:t>NPCA PCH</a:t>
            </a:r>
          </a:p>
        </p:txBody>
      </p:sp>
      <p:sp>
        <p:nvSpPr>
          <p:cNvPr id="50" name="TextBox 49">
            <a:extLst>
              <a:ext uri="{FF2B5EF4-FFF2-40B4-BE49-F238E27FC236}">
                <a16:creationId xmlns:a16="http://schemas.microsoft.com/office/drawing/2014/main" id="{6CF9202B-3FBD-F9F3-B1C0-A9138E0A208E}"/>
              </a:ext>
            </a:extLst>
          </p:cNvPr>
          <p:cNvSpPr txBox="1"/>
          <p:nvPr/>
        </p:nvSpPr>
        <p:spPr>
          <a:xfrm>
            <a:off x="6308270" y="3764188"/>
            <a:ext cx="609389" cy="338554"/>
          </a:xfrm>
          <a:prstGeom prst="rect">
            <a:avLst/>
          </a:prstGeom>
          <a:noFill/>
        </p:spPr>
        <p:txBody>
          <a:bodyPr wrap="square">
            <a:spAutoFit/>
          </a:bodyPr>
          <a:lstStyle/>
          <a:p>
            <a:r>
              <a:rPr lang="en-US" sz="800" b="1" dirty="0">
                <a:solidFill>
                  <a:schemeClr val="tx1"/>
                </a:solidFill>
              </a:rPr>
              <a:t>NPCA PCH</a:t>
            </a:r>
          </a:p>
        </p:txBody>
      </p:sp>
      <p:cxnSp>
        <p:nvCxnSpPr>
          <p:cNvPr id="53" name="Straight Arrow Connector 52">
            <a:extLst>
              <a:ext uri="{FF2B5EF4-FFF2-40B4-BE49-F238E27FC236}">
                <a16:creationId xmlns:a16="http://schemas.microsoft.com/office/drawing/2014/main" id="{1CE5CAA2-9544-DE5B-68A3-8B024E59E522}"/>
              </a:ext>
            </a:extLst>
          </p:cNvPr>
          <p:cNvCxnSpPr>
            <a:cxnSpLocks/>
          </p:cNvCxnSpPr>
          <p:nvPr/>
        </p:nvCxnSpPr>
        <p:spPr bwMode="auto">
          <a:xfrm>
            <a:off x="6308270" y="2809371"/>
            <a:ext cx="4237750" cy="11849"/>
          </a:xfrm>
          <a:prstGeom prst="straightConnector1">
            <a:avLst/>
          </a:prstGeom>
          <a:solidFill>
            <a:srgbClr val="00B8FF"/>
          </a:solidFill>
          <a:ln w="12700" cap="flat" cmpd="sng" algn="ctr">
            <a:solidFill>
              <a:schemeClr val="tx1"/>
            </a:solidFill>
            <a:prstDash val="sysDash"/>
            <a:round/>
            <a:headEnd type="none" w="med" len="med"/>
            <a:tailEnd type="none"/>
          </a:ln>
          <a:effectLst/>
        </p:spPr>
      </p:cxnSp>
      <p:cxnSp>
        <p:nvCxnSpPr>
          <p:cNvPr id="54" name="Straight Arrow Connector 53">
            <a:extLst>
              <a:ext uri="{FF2B5EF4-FFF2-40B4-BE49-F238E27FC236}">
                <a16:creationId xmlns:a16="http://schemas.microsoft.com/office/drawing/2014/main" id="{1830F3A0-7A46-C843-FE44-3ECB9981E0B3}"/>
              </a:ext>
            </a:extLst>
          </p:cNvPr>
          <p:cNvCxnSpPr>
            <a:cxnSpLocks/>
          </p:cNvCxnSpPr>
          <p:nvPr/>
        </p:nvCxnSpPr>
        <p:spPr bwMode="auto">
          <a:xfrm>
            <a:off x="6321476" y="1796028"/>
            <a:ext cx="4237750" cy="17258"/>
          </a:xfrm>
          <a:prstGeom prst="straightConnector1">
            <a:avLst/>
          </a:prstGeom>
          <a:solidFill>
            <a:srgbClr val="00B8FF"/>
          </a:solidFill>
          <a:ln w="12700" cap="flat" cmpd="sng" algn="ctr">
            <a:solidFill>
              <a:schemeClr val="tx1"/>
            </a:solidFill>
            <a:prstDash val="sysDash"/>
            <a:round/>
            <a:headEnd type="none" w="med" len="med"/>
            <a:tailEnd type="none"/>
          </a:ln>
          <a:effectLst/>
        </p:spPr>
      </p:cxnSp>
      <p:cxnSp>
        <p:nvCxnSpPr>
          <p:cNvPr id="55" name="Straight Arrow Connector 54">
            <a:extLst>
              <a:ext uri="{FF2B5EF4-FFF2-40B4-BE49-F238E27FC236}">
                <a16:creationId xmlns:a16="http://schemas.microsoft.com/office/drawing/2014/main" id="{B9735C46-99BA-7139-5D3C-247E67B37F37}"/>
              </a:ext>
            </a:extLst>
          </p:cNvPr>
          <p:cNvCxnSpPr>
            <a:cxnSpLocks/>
          </p:cNvCxnSpPr>
          <p:nvPr/>
        </p:nvCxnSpPr>
        <p:spPr bwMode="auto">
          <a:xfrm>
            <a:off x="6301811" y="3727323"/>
            <a:ext cx="4237750" cy="17258"/>
          </a:xfrm>
          <a:prstGeom prst="straightConnector1">
            <a:avLst/>
          </a:prstGeom>
          <a:solidFill>
            <a:srgbClr val="00B8FF"/>
          </a:solidFill>
          <a:ln w="12700" cap="flat" cmpd="sng" algn="ctr">
            <a:solidFill>
              <a:schemeClr val="tx1"/>
            </a:solidFill>
            <a:prstDash val="sysDash"/>
            <a:round/>
            <a:headEnd type="none" w="med" len="med"/>
            <a:tailEnd type="none"/>
          </a:ln>
          <a:effectLst/>
        </p:spPr>
      </p:cxnSp>
      <p:cxnSp>
        <p:nvCxnSpPr>
          <p:cNvPr id="64" name="Straight Connector 63">
            <a:extLst>
              <a:ext uri="{FF2B5EF4-FFF2-40B4-BE49-F238E27FC236}">
                <a16:creationId xmlns:a16="http://schemas.microsoft.com/office/drawing/2014/main" id="{775B013C-42DA-8C46-7EEE-38FB65A89DB7}"/>
              </a:ext>
            </a:extLst>
          </p:cNvPr>
          <p:cNvCxnSpPr>
            <a:cxnSpLocks/>
          </p:cNvCxnSpPr>
          <p:nvPr/>
        </p:nvCxnSpPr>
        <p:spPr bwMode="auto">
          <a:xfrm>
            <a:off x="6717365" y="2760654"/>
            <a:ext cx="0" cy="72758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7" name="Straight Connector 66">
            <a:extLst>
              <a:ext uri="{FF2B5EF4-FFF2-40B4-BE49-F238E27FC236}">
                <a16:creationId xmlns:a16="http://schemas.microsoft.com/office/drawing/2014/main" id="{166B6930-D81D-A0E5-9855-4B02D3BF6CF8}"/>
              </a:ext>
            </a:extLst>
          </p:cNvPr>
          <p:cNvCxnSpPr>
            <a:cxnSpLocks/>
          </p:cNvCxnSpPr>
          <p:nvPr/>
        </p:nvCxnSpPr>
        <p:spPr bwMode="auto">
          <a:xfrm>
            <a:off x="6717365" y="3679886"/>
            <a:ext cx="0" cy="84470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8" name="Straight Connector 67">
            <a:extLst>
              <a:ext uri="{FF2B5EF4-FFF2-40B4-BE49-F238E27FC236}">
                <a16:creationId xmlns:a16="http://schemas.microsoft.com/office/drawing/2014/main" id="{8F74ED90-B536-F448-A927-16E3B4EE866B}"/>
              </a:ext>
            </a:extLst>
          </p:cNvPr>
          <p:cNvCxnSpPr>
            <a:cxnSpLocks/>
          </p:cNvCxnSpPr>
          <p:nvPr/>
        </p:nvCxnSpPr>
        <p:spPr bwMode="auto">
          <a:xfrm>
            <a:off x="6717365" y="4695794"/>
            <a:ext cx="0" cy="75446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9" name="Straight Connector 68">
            <a:extLst>
              <a:ext uri="{FF2B5EF4-FFF2-40B4-BE49-F238E27FC236}">
                <a16:creationId xmlns:a16="http://schemas.microsoft.com/office/drawing/2014/main" id="{CE8193C5-C92A-3549-2FD4-2A83D939A205}"/>
              </a:ext>
            </a:extLst>
          </p:cNvPr>
          <p:cNvCxnSpPr>
            <a:cxnSpLocks/>
          </p:cNvCxnSpPr>
          <p:nvPr/>
        </p:nvCxnSpPr>
        <p:spPr bwMode="auto">
          <a:xfrm>
            <a:off x="9555420" y="1724442"/>
            <a:ext cx="0" cy="37258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0" name="Straight Connector 69">
            <a:extLst>
              <a:ext uri="{FF2B5EF4-FFF2-40B4-BE49-F238E27FC236}">
                <a16:creationId xmlns:a16="http://schemas.microsoft.com/office/drawing/2014/main" id="{1652F351-2B5A-2487-B15C-D618AF6D9AD0}"/>
              </a:ext>
            </a:extLst>
          </p:cNvPr>
          <p:cNvCxnSpPr>
            <a:cxnSpLocks/>
          </p:cNvCxnSpPr>
          <p:nvPr/>
        </p:nvCxnSpPr>
        <p:spPr bwMode="auto">
          <a:xfrm>
            <a:off x="7065280" y="1724442"/>
            <a:ext cx="0" cy="37258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2" name="Straight Arrow Connector 71">
            <a:extLst>
              <a:ext uri="{FF2B5EF4-FFF2-40B4-BE49-F238E27FC236}">
                <a16:creationId xmlns:a16="http://schemas.microsoft.com/office/drawing/2014/main" id="{76407069-777D-C4C1-2053-788083B21C92}"/>
              </a:ext>
            </a:extLst>
          </p:cNvPr>
          <p:cNvCxnSpPr>
            <a:cxnSpLocks/>
          </p:cNvCxnSpPr>
          <p:nvPr/>
        </p:nvCxnSpPr>
        <p:spPr bwMode="auto">
          <a:xfrm flipV="1">
            <a:off x="7080902" y="5315275"/>
            <a:ext cx="2481058" cy="1948"/>
          </a:xfrm>
          <a:prstGeom prst="straightConnector1">
            <a:avLst/>
          </a:prstGeom>
          <a:solidFill>
            <a:srgbClr val="00B8FF"/>
          </a:solidFill>
          <a:ln w="19050" cap="flat" cmpd="sng" algn="ctr">
            <a:solidFill>
              <a:srgbClr val="00B0F0"/>
            </a:solidFill>
            <a:prstDash val="solid"/>
            <a:round/>
            <a:headEnd type="triangle"/>
            <a:tailEnd type="triangle"/>
          </a:ln>
          <a:effectLst/>
        </p:spPr>
      </p:cxnSp>
      <p:sp>
        <p:nvSpPr>
          <p:cNvPr id="73" name="TextBox 72">
            <a:extLst>
              <a:ext uri="{FF2B5EF4-FFF2-40B4-BE49-F238E27FC236}">
                <a16:creationId xmlns:a16="http://schemas.microsoft.com/office/drawing/2014/main" id="{F7F3DF34-CE61-9D07-0D78-3960523BD0D8}"/>
              </a:ext>
            </a:extLst>
          </p:cNvPr>
          <p:cNvSpPr txBox="1"/>
          <p:nvPr/>
        </p:nvSpPr>
        <p:spPr>
          <a:xfrm>
            <a:off x="8034017" y="5105400"/>
            <a:ext cx="461144" cy="244611"/>
          </a:xfrm>
          <a:prstGeom prst="rect">
            <a:avLst/>
          </a:prstGeom>
          <a:noFill/>
        </p:spPr>
        <p:txBody>
          <a:bodyPr wrap="square">
            <a:spAutoFit/>
          </a:bodyPr>
          <a:lstStyle/>
          <a:p>
            <a:r>
              <a:rPr kumimoji="0" lang="en-US" sz="1000" b="0" i="0" u="none" strike="noStrike" cap="none" normalizeH="0" baseline="0" dirty="0">
                <a:ln>
                  <a:noFill/>
                </a:ln>
                <a:solidFill>
                  <a:srgbClr val="00B0F0"/>
                </a:solidFill>
                <a:effectLst/>
                <a:latin typeface="Times New Roman" pitchFamily="16" charset="0"/>
                <a:ea typeface="MS Gothic" charset="-128"/>
              </a:rPr>
              <a:t>NAV</a:t>
            </a:r>
            <a:endParaRPr lang="en-US" sz="1000" dirty="0">
              <a:solidFill>
                <a:srgbClr val="00B0F0"/>
              </a:solidFill>
            </a:endParaRPr>
          </a:p>
        </p:txBody>
      </p:sp>
      <p:cxnSp>
        <p:nvCxnSpPr>
          <p:cNvPr id="75" name="Straight Arrow Connector 74">
            <a:extLst>
              <a:ext uri="{FF2B5EF4-FFF2-40B4-BE49-F238E27FC236}">
                <a16:creationId xmlns:a16="http://schemas.microsoft.com/office/drawing/2014/main" id="{D238E824-DC72-59E3-9089-B376416F59CE}"/>
              </a:ext>
            </a:extLst>
          </p:cNvPr>
          <p:cNvCxnSpPr>
            <a:cxnSpLocks/>
          </p:cNvCxnSpPr>
          <p:nvPr/>
        </p:nvCxnSpPr>
        <p:spPr bwMode="auto">
          <a:xfrm>
            <a:off x="6330305" y="4712551"/>
            <a:ext cx="4237750" cy="11849"/>
          </a:xfrm>
          <a:prstGeom prst="straightConnector1">
            <a:avLst/>
          </a:prstGeom>
          <a:solidFill>
            <a:srgbClr val="00B8FF"/>
          </a:solidFill>
          <a:ln w="12700" cap="flat" cmpd="sng" algn="ctr">
            <a:solidFill>
              <a:schemeClr val="tx1"/>
            </a:solidFill>
            <a:prstDash val="sysDash"/>
            <a:round/>
            <a:headEnd type="none" w="med" len="med"/>
            <a:tailEnd type="none"/>
          </a:ln>
          <a:effectLst/>
        </p:spPr>
      </p:cxnSp>
      <p:sp>
        <p:nvSpPr>
          <p:cNvPr id="78" name="TextBox 77">
            <a:extLst>
              <a:ext uri="{FF2B5EF4-FFF2-40B4-BE49-F238E27FC236}">
                <a16:creationId xmlns:a16="http://schemas.microsoft.com/office/drawing/2014/main" id="{9B441D22-B3BD-EFE6-9B6A-616F63F503E4}"/>
              </a:ext>
            </a:extLst>
          </p:cNvPr>
          <p:cNvSpPr txBox="1"/>
          <p:nvPr/>
        </p:nvSpPr>
        <p:spPr>
          <a:xfrm>
            <a:off x="6901011" y="1472942"/>
            <a:ext cx="520784" cy="276999"/>
          </a:xfrm>
          <a:prstGeom prst="rect">
            <a:avLst/>
          </a:prstGeom>
          <a:noFill/>
        </p:spPr>
        <p:txBody>
          <a:bodyPr wrap="square">
            <a:spAutoFit/>
          </a:bodyPr>
          <a:lstStyle/>
          <a:p>
            <a:r>
              <a:rPr lang="en-US" sz="1200" b="1" kern="0" dirty="0">
                <a:solidFill>
                  <a:schemeClr val="tx1"/>
                </a:solidFill>
              </a:rPr>
              <a:t>T1</a:t>
            </a:r>
            <a:endParaRPr lang="en-US" sz="1200" b="1" dirty="0">
              <a:solidFill>
                <a:schemeClr val="tx1"/>
              </a:solidFill>
            </a:endParaRPr>
          </a:p>
        </p:txBody>
      </p:sp>
      <p:pic>
        <p:nvPicPr>
          <p:cNvPr id="79" name="Picture 78">
            <a:extLst>
              <a:ext uri="{FF2B5EF4-FFF2-40B4-BE49-F238E27FC236}">
                <a16:creationId xmlns:a16="http://schemas.microsoft.com/office/drawing/2014/main" id="{827AAFD5-2423-21B5-25E7-B2C7245F64B6}"/>
              </a:ext>
            </a:extLst>
          </p:cNvPr>
          <p:cNvPicPr>
            <a:picLocks noChangeAspect="1"/>
          </p:cNvPicPr>
          <p:nvPr/>
        </p:nvPicPr>
        <p:blipFill>
          <a:blip r:embed="rId4"/>
          <a:stretch>
            <a:fillRect/>
          </a:stretch>
        </p:blipFill>
        <p:spPr>
          <a:xfrm>
            <a:off x="7077159" y="3947639"/>
            <a:ext cx="195423" cy="167505"/>
          </a:xfrm>
          <a:prstGeom prst="rect">
            <a:avLst/>
          </a:prstGeom>
        </p:spPr>
      </p:pic>
      <p:sp>
        <p:nvSpPr>
          <p:cNvPr id="81" name="Rectangle 80">
            <a:extLst>
              <a:ext uri="{FF2B5EF4-FFF2-40B4-BE49-F238E27FC236}">
                <a16:creationId xmlns:a16="http://schemas.microsoft.com/office/drawing/2014/main" id="{819D1F94-0D0F-671F-91E1-6AC0EB7030A8}"/>
              </a:ext>
            </a:extLst>
          </p:cNvPr>
          <p:cNvSpPr/>
          <p:nvPr/>
        </p:nvSpPr>
        <p:spPr bwMode="auto">
          <a:xfrm rot="16200000">
            <a:off x="7128491" y="3853131"/>
            <a:ext cx="364019" cy="116237"/>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ICF</a:t>
            </a:r>
          </a:p>
        </p:txBody>
      </p:sp>
      <p:sp>
        <p:nvSpPr>
          <p:cNvPr id="83" name="TextBox 82">
            <a:extLst>
              <a:ext uri="{FF2B5EF4-FFF2-40B4-BE49-F238E27FC236}">
                <a16:creationId xmlns:a16="http://schemas.microsoft.com/office/drawing/2014/main" id="{1F80CE83-EBF8-42D2-C775-C5A6A35BAEED}"/>
              </a:ext>
            </a:extLst>
          </p:cNvPr>
          <p:cNvSpPr txBox="1"/>
          <p:nvPr/>
        </p:nvSpPr>
        <p:spPr>
          <a:xfrm>
            <a:off x="9375924" y="1480625"/>
            <a:ext cx="520784" cy="276999"/>
          </a:xfrm>
          <a:prstGeom prst="rect">
            <a:avLst/>
          </a:prstGeom>
          <a:noFill/>
        </p:spPr>
        <p:txBody>
          <a:bodyPr wrap="square">
            <a:spAutoFit/>
          </a:bodyPr>
          <a:lstStyle/>
          <a:p>
            <a:r>
              <a:rPr lang="en-US" sz="1200" b="1" kern="0" dirty="0">
                <a:solidFill>
                  <a:schemeClr val="tx1"/>
                </a:solidFill>
              </a:rPr>
              <a:t>T2</a:t>
            </a:r>
            <a:endParaRPr lang="en-US" sz="1200" b="1" dirty="0">
              <a:solidFill>
                <a:schemeClr val="tx1"/>
              </a:solidFill>
            </a:endParaRPr>
          </a:p>
        </p:txBody>
      </p:sp>
      <p:sp>
        <p:nvSpPr>
          <p:cNvPr id="84" name="Rectangle 83">
            <a:extLst>
              <a:ext uri="{FF2B5EF4-FFF2-40B4-BE49-F238E27FC236}">
                <a16:creationId xmlns:a16="http://schemas.microsoft.com/office/drawing/2014/main" id="{5756E17B-461C-4B2F-0693-A05E70142C74}"/>
              </a:ext>
            </a:extLst>
          </p:cNvPr>
          <p:cNvSpPr/>
          <p:nvPr/>
        </p:nvSpPr>
        <p:spPr bwMode="auto">
          <a:xfrm rot="16200000">
            <a:off x="7350182" y="4831309"/>
            <a:ext cx="364019" cy="116237"/>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ICR</a:t>
            </a:r>
          </a:p>
        </p:txBody>
      </p:sp>
      <p:sp>
        <p:nvSpPr>
          <p:cNvPr id="88" name="Rectangle 87">
            <a:extLst>
              <a:ext uri="{FF2B5EF4-FFF2-40B4-BE49-F238E27FC236}">
                <a16:creationId xmlns:a16="http://schemas.microsoft.com/office/drawing/2014/main" id="{206D337F-8846-08BB-7C8B-321D3FCE3808}"/>
              </a:ext>
            </a:extLst>
          </p:cNvPr>
          <p:cNvSpPr/>
          <p:nvPr/>
        </p:nvSpPr>
        <p:spPr bwMode="auto">
          <a:xfrm>
            <a:off x="7740701" y="3786192"/>
            <a:ext cx="1357518" cy="31962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PPDU</a:t>
            </a:r>
          </a:p>
        </p:txBody>
      </p:sp>
      <p:sp>
        <p:nvSpPr>
          <p:cNvPr id="89" name="Rectangle 88">
            <a:extLst>
              <a:ext uri="{FF2B5EF4-FFF2-40B4-BE49-F238E27FC236}">
                <a16:creationId xmlns:a16="http://schemas.microsoft.com/office/drawing/2014/main" id="{D0FD45CA-6917-7FA4-4D80-00CDF5B60B9F}"/>
              </a:ext>
            </a:extLst>
          </p:cNvPr>
          <p:cNvSpPr/>
          <p:nvPr/>
        </p:nvSpPr>
        <p:spPr bwMode="auto">
          <a:xfrm>
            <a:off x="9177084" y="4829484"/>
            <a:ext cx="347916" cy="247156"/>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BA</a:t>
            </a:r>
          </a:p>
        </p:txBody>
      </p:sp>
      <p:sp>
        <p:nvSpPr>
          <p:cNvPr id="90" name="TextBox 89">
            <a:extLst>
              <a:ext uri="{FF2B5EF4-FFF2-40B4-BE49-F238E27FC236}">
                <a16:creationId xmlns:a16="http://schemas.microsoft.com/office/drawing/2014/main" id="{0487D572-5682-E4B3-9D13-938B4989542E}"/>
              </a:ext>
            </a:extLst>
          </p:cNvPr>
          <p:cNvSpPr txBox="1"/>
          <p:nvPr/>
        </p:nvSpPr>
        <p:spPr>
          <a:xfrm>
            <a:off x="5800827" y="2188010"/>
            <a:ext cx="513282" cy="307777"/>
          </a:xfrm>
          <a:prstGeom prst="rect">
            <a:avLst/>
          </a:prstGeom>
          <a:noFill/>
        </p:spPr>
        <p:txBody>
          <a:bodyPr wrap="none" rtlCol="0">
            <a:spAutoFit/>
          </a:bodyPr>
          <a:lstStyle/>
          <a:p>
            <a:r>
              <a:rPr lang="en-US" sz="1400" b="1" dirty="0">
                <a:solidFill>
                  <a:schemeClr val="tx1"/>
                </a:solidFill>
              </a:rPr>
              <a:t>AP1</a:t>
            </a:r>
          </a:p>
        </p:txBody>
      </p:sp>
      <p:sp>
        <p:nvSpPr>
          <p:cNvPr id="91" name="TextBox 90">
            <a:extLst>
              <a:ext uri="{FF2B5EF4-FFF2-40B4-BE49-F238E27FC236}">
                <a16:creationId xmlns:a16="http://schemas.microsoft.com/office/drawing/2014/main" id="{C08DBDC4-0DB8-EAE8-596C-38B82E639B8C}"/>
              </a:ext>
            </a:extLst>
          </p:cNvPr>
          <p:cNvSpPr txBox="1"/>
          <p:nvPr/>
        </p:nvSpPr>
        <p:spPr>
          <a:xfrm>
            <a:off x="5758899" y="3152918"/>
            <a:ext cx="610552" cy="307777"/>
          </a:xfrm>
          <a:prstGeom prst="rect">
            <a:avLst/>
          </a:prstGeom>
          <a:noFill/>
        </p:spPr>
        <p:txBody>
          <a:bodyPr wrap="none" rtlCol="0">
            <a:spAutoFit/>
          </a:bodyPr>
          <a:lstStyle/>
          <a:p>
            <a:r>
              <a:rPr lang="en-US" sz="1400" b="1" dirty="0">
                <a:solidFill>
                  <a:schemeClr val="tx1"/>
                </a:solidFill>
              </a:rPr>
              <a:t>STA1</a:t>
            </a:r>
          </a:p>
        </p:txBody>
      </p:sp>
      <p:sp>
        <p:nvSpPr>
          <p:cNvPr id="99" name="TextBox 98">
            <a:extLst>
              <a:ext uri="{FF2B5EF4-FFF2-40B4-BE49-F238E27FC236}">
                <a16:creationId xmlns:a16="http://schemas.microsoft.com/office/drawing/2014/main" id="{59F9C7A2-58D6-5EBF-384C-9F8205DA65BA}"/>
              </a:ext>
            </a:extLst>
          </p:cNvPr>
          <p:cNvSpPr txBox="1"/>
          <p:nvPr/>
        </p:nvSpPr>
        <p:spPr>
          <a:xfrm>
            <a:off x="5830136" y="4117282"/>
            <a:ext cx="513282" cy="307777"/>
          </a:xfrm>
          <a:prstGeom prst="rect">
            <a:avLst/>
          </a:prstGeom>
          <a:noFill/>
        </p:spPr>
        <p:txBody>
          <a:bodyPr wrap="none" rtlCol="0">
            <a:spAutoFit/>
          </a:bodyPr>
          <a:lstStyle/>
          <a:p>
            <a:r>
              <a:rPr lang="en-US" sz="1400" b="1" dirty="0">
                <a:solidFill>
                  <a:schemeClr val="tx1"/>
                </a:solidFill>
              </a:rPr>
              <a:t>AP2</a:t>
            </a:r>
          </a:p>
        </p:txBody>
      </p:sp>
      <p:sp>
        <p:nvSpPr>
          <p:cNvPr id="100" name="TextBox 99">
            <a:extLst>
              <a:ext uri="{FF2B5EF4-FFF2-40B4-BE49-F238E27FC236}">
                <a16:creationId xmlns:a16="http://schemas.microsoft.com/office/drawing/2014/main" id="{8EFF88F1-0A70-F746-4365-7C35216E2687}"/>
              </a:ext>
            </a:extLst>
          </p:cNvPr>
          <p:cNvSpPr txBox="1"/>
          <p:nvPr/>
        </p:nvSpPr>
        <p:spPr>
          <a:xfrm>
            <a:off x="5728609" y="5071810"/>
            <a:ext cx="610552" cy="307777"/>
          </a:xfrm>
          <a:prstGeom prst="rect">
            <a:avLst/>
          </a:prstGeom>
          <a:noFill/>
        </p:spPr>
        <p:txBody>
          <a:bodyPr wrap="none" rtlCol="0">
            <a:spAutoFit/>
          </a:bodyPr>
          <a:lstStyle/>
          <a:p>
            <a:r>
              <a:rPr lang="en-US" sz="1400" b="1" dirty="0">
                <a:solidFill>
                  <a:schemeClr val="tx1"/>
                </a:solidFill>
              </a:rPr>
              <a:t>STA2</a:t>
            </a:r>
          </a:p>
        </p:txBody>
      </p:sp>
      <p:cxnSp>
        <p:nvCxnSpPr>
          <p:cNvPr id="101" name="Straight Arrow Connector 100">
            <a:extLst>
              <a:ext uri="{FF2B5EF4-FFF2-40B4-BE49-F238E27FC236}">
                <a16:creationId xmlns:a16="http://schemas.microsoft.com/office/drawing/2014/main" id="{DC7934FA-1909-C583-1B8B-636B5D493FA7}"/>
              </a:ext>
            </a:extLst>
          </p:cNvPr>
          <p:cNvCxnSpPr>
            <a:cxnSpLocks/>
          </p:cNvCxnSpPr>
          <p:nvPr/>
        </p:nvCxnSpPr>
        <p:spPr bwMode="auto">
          <a:xfrm flipV="1">
            <a:off x="7077159" y="5001068"/>
            <a:ext cx="0" cy="408273"/>
          </a:xfrm>
          <a:prstGeom prst="straightConnector1">
            <a:avLst/>
          </a:prstGeom>
          <a:solidFill>
            <a:srgbClr val="00B8FF"/>
          </a:solidFill>
          <a:ln w="57150" cap="flat" cmpd="sng" algn="ctr">
            <a:solidFill>
              <a:schemeClr val="tx1"/>
            </a:solidFill>
            <a:prstDash val="solid"/>
            <a:round/>
            <a:headEnd type="none" w="med" len="med"/>
            <a:tailEnd type="triangle" w="med" len="med"/>
          </a:ln>
          <a:effectLst/>
        </p:spPr>
      </p:cxnSp>
      <p:cxnSp>
        <p:nvCxnSpPr>
          <p:cNvPr id="102" name="Straight Arrow Connector 101">
            <a:extLst>
              <a:ext uri="{FF2B5EF4-FFF2-40B4-BE49-F238E27FC236}">
                <a16:creationId xmlns:a16="http://schemas.microsoft.com/office/drawing/2014/main" id="{A49DCB61-1D17-FB04-41F1-E99DD069A985}"/>
              </a:ext>
            </a:extLst>
          </p:cNvPr>
          <p:cNvCxnSpPr>
            <a:cxnSpLocks/>
          </p:cNvCxnSpPr>
          <p:nvPr/>
        </p:nvCxnSpPr>
        <p:spPr bwMode="auto">
          <a:xfrm flipV="1">
            <a:off x="7077159" y="4037991"/>
            <a:ext cx="0" cy="408273"/>
          </a:xfrm>
          <a:prstGeom prst="straightConnector1">
            <a:avLst/>
          </a:prstGeom>
          <a:solidFill>
            <a:srgbClr val="00B8FF"/>
          </a:solidFill>
          <a:ln w="5715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0380206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p:cNvSpPr>
            <a:spLocks noGrp="1"/>
          </p:cNvSpPr>
          <p:nvPr>
            <p:ph type="dt" idx="15"/>
          </p:nvPr>
        </p:nvSpPr>
        <p:spPr/>
        <p:txBody>
          <a:bodyPr/>
          <a:lstStyle/>
          <a:p>
            <a:r>
              <a:rPr lang="en-US" dirty="0"/>
              <a:t>June 2025</a:t>
            </a:r>
            <a:endParaRPr lang="en-GB" dirty="0"/>
          </a:p>
        </p:txBody>
      </p:sp>
      <p:sp>
        <p:nvSpPr>
          <p:cNvPr id="13" name="Title 1">
            <a:extLst>
              <a:ext uri="{FF2B5EF4-FFF2-40B4-BE49-F238E27FC236}">
                <a16:creationId xmlns:a16="http://schemas.microsoft.com/office/drawing/2014/main" id="{39989CCA-34B2-BF1A-7AE1-FE99F0BAEF56}"/>
              </a:ext>
            </a:extLst>
          </p:cNvPr>
          <p:cNvSpPr>
            <a:spLocks noGrp="1"/>
          </p:cNvSpPr>
          <p:nvPr>
            <p:ph type="title"/>
          </p:nvPr>
        </p:nvSpPr>
        <p:spPr>
          <a:xfrm>
            <a:off x="914401" y="685802"/>
            <a:ext cx="9982199" cy="616844"/>
          </a:xfrm>
        </p:spPr>
        <p:txBody>
          <a:bodyPr/>
          <a:lstStyle/>
          <a:p>
            <a:r>
              <a:rPr lang="en-US" dirty="0"/>
              <a:t>Switching During Co-TDMA Operation</a:t>
            </a:r>
          </a:p>
        </p:txBody>
      </p:sp>
      <p:sp>
        <p:nvSpPr>
          <p:cNvPr id="2" name="Rectangle 2">
            <a:extLst>
              <a:ext uri="{FF2B5EF4-FFF2-40B4-BE49-F238E27FC236}">
                <a16:creationId xmlns:a16="http://schemas.microsoft.com/office/drawing/2014/main" id="{79CEE266-B400-A92E-CE5B-C3B89BFF006A}"/>
              </a:ext>
            </a:extLst>
          </p:cNvPr>
          <p:cNvSpPr txBox="1">
            <a:spLocks noChangeArrowheads="1"/>
          </p:cNvSpPr>
          <p:nvPr/>
        </p:nvSpPr>
        <p:spPr bwMode="auto">
          <a:xfrm>
            <a:off x="583841" y="1212493"/>
            <a:ext cx="10667998" cy="166148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600" b="0" kern="0" dirty="0"/>
              <a:t>       </a:t>
            </a:r>
            <a:r>
              <a:rPr lang="en-US" sz="1600" u="sng" kern="0" dirty="0"/>
              <a:t>Scenario-2</a:t>
            </a:r>
            <a:r>
              <a:rPr lang="en-US" sz="1600" kern="0" dirty="0"/>
              <a:t>:</a:t>
            </a:r>
            <a:r>
              <a:rPr lang="en-US" sz="1600" b="0" kern="0" dirty="0"/>
              <a:t> NPCA AP/STAs switching based on Conditions 1 and 2 during Co-TDMA operation</a:t>
            </a:r>
          </a:p>
          <a:p>
            <a:pPr>
              <a:buFont typeface="Arial" panose="020B0604020202020204" pitchFamily="34" charset="0"/>
              <a:buChar char="•"/>
            </a:pPr>
            <a:r>
              <a:rPr lang="en-US" sz="1600" b="0" kern="0" dirty="0"/>
              <a:t>A polled AP (e.g., AP3) and its associated STAs (e.g., STA3) may switch back and forth between the PCH and the NPCA PCH as illustrated below during the allocated TXOP duration of  Co-TDMA coordinated AP (e.g., AP2).</a:t>
            </a:r>
          </a:p>
          <a:p>
            <a:pPr>
              <a:buFont typeface="Arial" panose="020B0604020202020204" pitchFamily="34" charset="0"/>
              <a:buChar char="•"/>
            </a:pPr>
            <a:r>
              <a:rPr lang="en-US" sz="1600" b="0" kern="0" dirty="0"/>
              <a:t>Accordingly, AP3 and STA3 may have to switch frequently and also may not be able to fully utilize the TXOP allocation duration allocated by AP1 to AP2.</a:t>
            </a:r>
          </a:p>
        </p:txBody>
      </p:sp>
      <p:cxnSp>
        <p:nvCxnSpPr>
          <p:cNvPr id="8" name="Straight Arrow Connector 7">
            <a:extLst>
              <a:ext uri="{FF2B5EF4-FFF2-40B4-BE49-F238E27FC236}">
                <a16:creationId xmlns:a16="http://schemas.microsoft.com/office/drawing/2014/main" id="{BA1F234A-E954-E06C-3FD4-D61002403BC6}"/>
              </a:ext>
            </a:extLst>
          </p:cNvPr>
          <p:cNvCxnSpPr>
            <a:cxnSpLocks/>
          </p:cNvCxnSpPr>
          <p:nvPr/>
        </p:nvCxnSpPr>
        <p:spPr bwMode="auto">
          <a:xfrm flipV="1">
            <a:off x="1780607" y="3523765"/>
            <a:ext cx="9496992" cy="3727"/>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78309F19-4B9E-C55A-4AB0-7AE6A4FC2EE8}"/>
              </a:ext>
            </a:extLst>
          </p:cNvPr>
          <p:cNvCxnSpPr>
            <a:cxnSpLocks/>
          </p:cNvCxnSpPr>
          <p:nvPr/>
        </p:nvCxnSpPr>
        <p:spPr bwMode="auto">
          <a:xfrm flipV="1">
            <a:off x="1780607" y="4267981"/>
            <a:ext cx="9496992" cy="1664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F418F418-2E7A-E18D-7B40-5D50A6AD0440}"/>
              </a:ext>
            </a:extLst>
          </p:cNvPr>
          <p:cNvCxnSpPr>
            <a:cxnSpLocks/>
          </p:cNvCxnSpPr>
          <p:nvPr/>
        </p:nvCxnSpPr>
        <p:spPr bwMode="auto">
          <a:xfrm>
            <a:off x="1780607" y="5489259"/>
            <a:ext cx="9496992" cy="1675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5" name="Straight Connector 14">
            <a:extLst>
              <a:ext uri="{FF2B5EF4-FFF2-40B4-BE49-F238E27FC236}">
                <a16:creationId xmlns:a16="http://schemas.microsoft.com/office/drawing/2014/main" id="{6B895D04-1439-4E8F-95CC-600CD039C19D}"/>
              </a:ext>
            </a:extLst>
          </p:cNvPr>
          <p:cNvCxnSpPr>
            <a:cxnSpLocks/>
          </p:cNvCxnSpPr>
          <p:nvPr/>
        </p:nvCxnSpPr>
        <p:spPr bwMode="auto">
          <a:xfrm flipH="1">
            <a:off x="2184610" y="3141112"/>
            <a:ext cx="3022" cy="326847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3" name="Rectangle 22">
            <a:extLst>
              <a:ext uri="{FF2B5EF4-FFF2-40B4-BE49-F238E27FC236}">
                <a16:creationId xmlns:a16="http://schemas.microsoft.com/office/drawing/2014/main" id="{78EB75DF-5593-B4F7-E6AF-1B1CFDD7D62B}"/>
              </a:ext>
            </a:extLst>
          </p:cNvPr>
          <p:cNvSpPr/>
          <p:nvPr/>
        </p:nvSpPr>
        <p:spPr bwMode="auto">
          <a:xfrm>
            <a:off x="2189702" y="3200369"/>
            <a:ext cx="347915" cy="314409"/>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ICF</a:t>
            </a:r>
          </a:p>
        </p:txBody>
      </p:sp>
      <p:sp>
        <p:nvSpPr>
          <p:cNvPr id="57" name="Rectangle 56">
            <a:extLst>
              <a:ext uri="{FF2B5EF4-FFF2-40B4-BE49-F238E27FC236}">
                <a16:creationId xmlns:a16="http://schemas.microsoft.com/office/drawing/2014/main" id="{2BD39745-DEA2-C50E-5DC6-8D612D5757F3}"/>
              </a:ext>
            </a:extLst>
          </p:cNvPr>
          <p:cNvSpPr/>
          <p:nvPr/>
        </p:nvSpPr>
        <p:spPr bwMode="auto">
          <a:xfrm>
            <a:off x="2610374" y="3971978"/>
            <a:ext cx="369968" cy="30480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ICR</a:t>
            </a:r>
          </a:p>
        </p:txBody>
      </p:sp>
      <p:sp>
        <p:nvSpPr>
          <p:cNvPr id="58" name="Rectangle 57">
            <a:extLst>
              <a:ext uri="{FF2B5EF4-FFF2-40B4-BE49-F238E27FC236}">
                <a16:creationId xmlns:a16="http://schemas.microsoft.com/office/drawing/2014/main" id="{ECECF4AE-E574-13C2-AA96-59BDF157E51B}"/>
              </a:ext>
            </a:extLst>
          </p:cNvPr>
          <p:cNvSpPr/>
          <p:nvPr/>
        </p:nvSpPr>
        <p:spPr bwMode="auto">
          <a:xfrm>
            <a:off x="3120494" y="3333858"/>
            <a:ext cx="971813" cy="324813"/>
          </a:xfrm>
          <a:prstGeom prst="rect">
            <a:avLst/>
          </a:prstGeom>
          <a:solidFill>
            <a:srgbClr val="F8F8F8"/>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Frame exchanges within BSS1</a:t>
            </a:r>
          </a:p>
        </p:txBody>
      </p:sp>
      <p:sp>
        <p:nvSpPr>
          <p:cNvPr id="63" name="Rectangle 62">
            <a:extLst>
              <a:ext uri="{FF2B5EF4-FFF2-40B4-BE49-F238E27FC236}">
                <a16:creationId xmlns:a16="http://schemas.microsoft.com/office/drawing/2014/main" id="{AB07B40F-01A3-8DF6-7A20-0092CF70F32E}"/>
              </a:ext>
            </a:extLst>
          </p:cNvPr>
          <p:cNvSpPr/>
          <p:nvPr/>
        </p:nvSpPr>
        <p:spPr bwMode="auto">
          <a:xfrm>
            <a:off x="4269866" y="3205946"/>
            <a:ext cx="533400" cy="314369"/>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MRTT to AP2</a:t>
            </a:r>
          </a:p>
        </p:txBody>
      </p:sp>
      <p:sp>
        <p:nvSpPr>
          <p:cNvPr id="71" name="TextBox 70">
            <a:extLst>
              <a:ext uri="{FF2B5EF4-FFF2-40B4-BE49-F238E27FC236}">
                <a16:creationId xmlns:a16="http://schemas.microsoft.com/office/drawing/2014/main" id="{DBF83AAF-FA9B-BE0B-9B7B-DA970343BD52}"/>
              </a:ext>
            </a:extLst>
          </p:cNvPr>
          <p:cNvSpPr txBox="1"/>
          <p:nvPr/>
        </p:nvSpPr>
        <p:spPr>
          <a:xfrm>
            <a:off x="1273164" y="3211810"/>
            <a:ext cx="513282" cy="307777"/>
          </a:xfrm>
          <a:prstGeom prst="rect">
            <a:avLst/>
          </a:prstGeom>
          <a:noFill/>
        </p:spPr>
        <p:txBody>
          <a:bodyPr wrap="none" rtlCol="0">
            <a:spAutoFit/>
          </a:bodyPr>
          <a:lstStyle/>
          <a:p>
            <a:r>
              <a:rPr lang="en-US" sz="1400" b="1" dirty="0">
                <a:solidFill>
                  <a:schemeClr val="tx1"/>
                </a:solidFill>
              </a:rPr>
              <a:t>AP1</a:t>
            </a:r>
          </a:p>
        </p:txBody>
      </p:sp>
      <p:sp>
        <p:nvSpPr>
          <p:cNvPr id="72" name="TextBox 71">
            <a:extLst>
              <a:ext uri="{FF2B5EF4-FFF2-40B4-BE49-F238E27FC236}">
                <a16:creationId xmlns:a16="http://schemas.microsoft.com/office/drawing/2014/main" id="{22DAC3D8-F593-13F3-8B7B-8FC7EC16C94E}"/>
              </a:ext>
            </a:extLst>
          </p:cNvPr>
          <p:cNvSpPr txBox="1"/>
          <p:nvPr/>
        </p:nvSpPr>
        <p:spPr>
          <a:xfrm>
            <a:off x="1270571" y="3965141"/>
            <a:ext cx="513282" cy="307777"/>
          </a:xfrm>
          <a:prstGeom prst="rect">
            <a:avLst/>
          </a:prstGeom>
          <a:noFill/>
        </p:spPr>
        <p:txBody>
          <a:bodyPr wrap="none" rtlCol="0">
            <a:spAutoFit/>
          </a:bodyPr>
          <a:lstStyle/>
          <a:p>
            <a:r>
              <a:rPr lang="en-US" sz="1400" b="1" dirty="0">
                <a:solidFill>
                  <a:schemeClr val="tx1"/>
                </a:solidFill>
              </a:rPr>
              <a:t>AP2</a:t>
            </a:r>
          </a:p>
        </p:txBody>
      </p:sp>
      <p:sp>
        <p:nvSpPr>
          <p:cNvPr id="73" name="TextBox 72">
            <a:extLst>
              <a:ext uri="{FF2B5EF4-FFF2-40B4-BE49-F238E27FC236}">
                <a16:creationId xmlns:a16="http://schemas.microsoft.com/office/drawing/2014/main" id="{75A1DBC5-BD0C-2BCE-75F5-FADFEC93AD78}"/>
              </a:ext>
            </a:extLst>
          </p:cNvPr>
          <p:cNvSpPr txBox="1"/>
          <p:nvPr/>
        </p:nvSpPr>
        <p:spPr>
          <a:xfrm>
            <a:off x="1267325" y="5176638"/>
            <a:ext cx="513282" cy="307777"/>
          </a:xfrm>
          <a:prstGeom prst="rect">
            <a:avLst/>
          </a:prstGeom>
          <a:noFill/>
        </p:spPr>
        <p:txBody>
          <a:bodyPr wrap="none" rtlCol="0">
            <a:spAutoFit/>
          </a:bodyPr>
          <a:lstStyle/>
          <a:p>
            <a:r>
              <a:rPr lang="en-US" sz="1400" b="1" dirty="0">
                <a:solidFill>
                  <a:schemeClr val="tx1"/>
                </a:solidFill>
              </a:rPr>
              <a:t>AP3</a:t>
            </a:r>
          </a:p>
        </p:txBody>
      </p:sp>
      <p:sp>
        <p:nvSpPr>
          <p:cNvPr id="27" name="Rectangle 26">
            <a:extLst>
              <a:ext uri="{FF2B5EF4-FFF2-40B4-BE49-F238E27FC236}">
                <a16:creationId xmlns:a16="http://schemas.microsoft.com/office/drawing/2014/main" id="{D7E04CB7-8AC3-38F7-1CB8-15817C176760}"/>
              </a:ext>
            </a:extLst>
          </p:cNvPr>
          <p:cNvSpPr/>
          <p:nvPr/>
        </p:nvSpPr>
        <p:spPr bwMode="auto">
          <a:xfrm>
            <a:off x="4957346" y="3969491"/>
            <a:ext cx="531281"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CTS to AP1</a:t>
            </a:r>
          </a:p>
        </p:txBody>
      </p:sp>
      <p:sp>
        <p:nvSpPr>
          <p:cNvPr id="7" name="TextBox 6">
            <a:extLst>
              <a:ext uri="{FF2B5EF4-FFF2-40B4-BE49-F238E27FC236}">
                <a16:creationId xmlns:a16="http://schemas.microsoft.com/office/drawing/2014/main" id="{98A91DE9-0E0A-B4D5-604F-FFFD84F87B2C}"/>
              </a:ext>
            </a:extLst>
          </p:cNvPr>
          <p:cNvSpPr txBox="1"/>
          <p:nvPr/>
        </p:nvSpPr>
        <p:spPr>
          <a:xfrm>
            <a:off x="553524" y="3141112"/>
            <a:ext cx="932862" cy="400110"/>
          </a:xfrm>
          <a:prstGeom prst="rect">
            <a:avLst/>
          </a:prstGeom>
          <a:noFill/>
        </p:spPr>
        <p:txBody>
          <a:bodyPr wrap="square">
            <a:spAutoFit/>
          </a:bodyPr>
          <a:lstStyle/>
          <a:p>
            <a:r>
              <a:rPr lang="en-US" sz="1000" b="1" kern="0" dirty="0">
                <a:solidFill>
                  <a:schemeClr val="tx1"/>
                </a:solidFill>
              </a:rPr>
              <a:t>(Co-TDMA sharing AP)</a:t>
            </a:r>
            <a:endParaRPr lang="en-US" sz="1000" b="1" dirty="0">
              <a:solidFill>
                <a:schemeClr val="tx1"/>
              </a:solidFill>
            </a:endParaRPr>
          </a:p>
        </p:txBody>
      </p:sp>
      <p:cxnSp>
        <p:nvCxnSpPr>
          <p:cNvPr id="26" name="Straight Arrow Connector 25">
            <a:extLst>
              <a:ext uri="{FF2B5EF4-FFF2-40B4-BE49-F238E27FC236}">
                <a16:creationId xmlns:a16="http://schemas.microsoft.com/office/drawing/2014/main" id="{0CE5A11A-A9B8-ED74-F120-F39889CF788C}"/>
              </a:ext>
            </a:extLst>
          </p:cNvPr>
          <p:cNvCxnSpPr>
            <a:cxnSpLocks/>
          </p:cNvCxnSpPr>
          <p:nvPr/>
        </p:nvCxnSpPr>
        <p:spPr bwMode="auto">
          <a:xfrm flipV="1">
            <a:off x="4811383" y="3408058"/>
            <a:ext cx="5930911" cy="9696"/>
          </a:xfrm>
          <a:prstGeom prst="straightConnector1">
            <a:avLst/>
          </a:prstGeom>
          <a:solidFill>
            <a:srgbClr val="00B8FF"/>
          </a:solidFill>
          <a:ln w="19050" cap="flat" cmpd="sng" algn="ctr">
            <a:solidFill>
              <a:schemeClr val="tx1"/>
            </a:solidFill>
            <a:prstDash val="solid"/>
            <a:round/>
            <a:headEnd type="triangle"/>
            <a:tailEnd type="triangle"/>
          </a:ln>
          <a:effectLst/>
        </p:spPr>
      </p:cxnSp>
      <p:sp>
        <p:nvSpPr>
          <p:cNvPr id="31" name="Rectangle 30">
            <a:extLst>
              <a:ext uri="{FF2B5EF4-FFF2-40B4-BE49-F238E27FC236}">
                <a16:creationId xmlns:a16="http://schemas.microsoft.com/office/drawing/2014/main" id="{52248269-544F-57B6-D8B9-3DED6772A6F1}"/>
              </a:ext>
            </a:extLst>
          </p:cNvPr>
          <p:cNvSpPr/>
          <p:nvPr/>
        </p:nvSpPr>
        <p:spPr bwMode="auto">
          <a:xfrm>
            <a:off x="2604903" y="5158086"/>
            <a:ext cx="369968" cy="326329"/>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ICR</a:t>
            </a:r>
          </a:p>
        </p:txBody>
      </p:sp>
      <p:cxnSp>
        <p:nvCxnSpPr>
          <p:cNvPr id="38" name="Straight Connector 37">
            <a:extLst>
              <a:ext uri="{FF2B5EF4-FFF2-40B4-BE49-F238E27FC236}">
                <a16:creationId xmlns:a16="http://schemas.microsoft.com/office/drawing/2014/main" id="{C985D9A3-23A7-8A99-5ABC-A1EB9D77527C}"/>
              </a:ext>
            </a:extLst>
          </p:cNvPr>
          <p:cNvCxnSpPr>
            <a:cxnSpLocks/>
          </p:cNvCxnSpPr>
          <p:nvPr/>
        </p:nvCxnSpPr>
        <p:spPr bwMode="auto">
          <a:xfrm>
            <a:off x="10744200" y="3002662"/>
            <a:ext cx="0" cy="347219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2" name="TextBox 41">
            <a:extLst>
              <a:ext uri="{FF2B5EF4-FFF2-40B4-BE49-F238E27FC236}">
                <a16:creationId xmlns:a16="http://schemas.microsoft.com/office/drawing/2014/main" id="{544A07F6-46F7-48E9-F52C-CA15DCC169BB}"/>
              </a:ext>
            </a:extLst>
          </p:cNvPr>
          <p:cNvSpPr txBox="1"/>
          <p:nvPr/>
        </p:nvSpPr>
        <p:spPr>
          <a:xfrm>
            <a:off x="6251604" y="3206226"/>
            <a:ext cx="2627110" cy="246221"/>
          </a:xfrm>
          <a:prstGeom prst="rect">
            <a:avLst/>
          </a:prstGeom>
          <a:noFill/>
        </p:spPr>
        <p:txBody>
          <a:bodyPr wrap="square">
            <a:spAutoFit/>
          </a:bodyPr>
          <a:lstStyle/>
          <a:p>
            <a:pPr algn="ctr"/>
            <a:r>
              <a:rPr lang="en-US" sz="1000" kern="0" dirty="0">
                <a:solidFill>
                  <a:srgbClr val="00B050"/>
                </a:solidFill>
              </a:rPr>
              <a:t>TXOP allocation for AP2</a:t>
            </a:r>
          </a:p>
        </p:txBody>
      </p:sp>
      <p:sp>
        <p:nvSpPr>
          <p:cNvPr id="43" name="Rectangle 42">
            <a:extLst>
              <a:ext uri="{FF2B5EF4-FFF2-40B4-BE49-F238E27FC236}">
                <a16:creationId xmlns:a16="http://schemas.microsoft.com/office/drawing/2014/main" id="{C5840BB4-4D86-4825-C8B0-D7422A28A20C}"/>
              </a:ext>
            </a:extLst>
          </p:cNvPr>
          <p:cNvSpPr/>
          <p:nvPr/>
        </p:nvSpPr>
        <p:spPr bwMode="auto">
          <a:xfrm>
            <a:off x="5564669" y="3716410"/>
            <a:ext cx="5179531" cy="955830"/>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dirty="0">
              <a:ln>
                <a:noFill/>
              </a:ln>
              <a:solidFill>
                <a:schemeClr val="tx1"/>
              </a:solidFill>
              <a:effectLst/>
              <a:latin typeface="Times New Roman" pitchFamily="16" charset="0"/>
              <a:ea typeface="MS Gothic" charset="-128"/>
            </a:endParaRPr>
          </a:p>
        </p:txBody>
      </p:sp>
      <p:sp>
        <p:nvSpPr>
          <p:cNvPr id="44" name="Rectangle 43">
            <a:extLst>
              <a:ext uri="{FF2B5EF4-FFF2-40B4-BE49-F238E27FC236}">
                <a16:creationId xmlns:a16="http://schemas.microsoft.com/office/drawing/2014/main" id="{F101085E-1E3B-EB23-C77B-BA7B7C5371B5}"/>
              </a:ext>
            </a:extLst>
          </p:cNvPr>
          <p:cNvSpPr/>
          <p:nvPr/>
        </p:nvSpPr>
        <p:spPr bwMode="auto">
          <a:xfrm rot="16200000">
            <a:off x="5465408" y="4026012"/>
            <a:ext cx="377798" cy="15338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RTS</a:t>
            </a:r>
          </a:p>
        </p:txBody>
      </p:sp>
      <p:sp>
        <p:nvSpPr>
          <p:cNvPr id="46" name="Rectangle 45">
            <a:extLst>
              <a:ext uri="{FF2B5EF4-FFF2-40B4-BE49-F238E27FC236}">
                <a16:creationId xmlns:a16="http://schemas.microsoft.com/office/drawing/2014/main" id="{7F2E0CA8-EF33-A9B2-709A-3E2CDB6433B6}"/>
              </a:ext>
            </a:extLst>
          </p:cNvPr>
          <p:cNvSpPr/>
          <p:nvPr/>
        </p:nvSpPr>
        <p:spPr bwMode="auto">
          <a:xfrm rot="16200000">
            <a:off x="5728941" y="4416635"/>
            <a:ext cx="377798" cy="12701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dirty="0">
                <a:solidFill>
                  <a:schemeClr val="tx1"/>
                </a:solidFill>
              </a:rPr>
              <a:t>C</a:t>
            </a:r>
            <a:r>
              <a:rPr kumimoji="0" lang="en-US" sz="800" b="0" i="0" u="none" strike="noStrike" cap="none" normalizeH="0" baseline="0" dirty="0">
                <a:ln>
                  <a:noFill/>
                </a:ln>
                <a:solidFill>
                  <a:schemeClr val="tx1"/>
                </a:solidFill>
                <a:effectLst/>
                <a:latin typeface="Times New Roman" pitchFamily="16" charset="0"/>
                <a:ea typeface="MS Gothic" charset="-128"/>
              </a:rPr>
              <a:t>TS</a:t>
            </a:r>
          </a:p>
        </p:txBody>
      </p:sp>
      <p:sp>
        <p:nvSpPr>
          <p:cNvPr id="47" name="TextBox 46">
            <a:extLst>
              <a:ext uri="{FF2B5EF4-FFF2-40B4-BE49-F238E27FC236}">
                <a16:creationId xmlns:a16="http://schemas.microsoft.com/office/drawing/2014/main" id="{B9E9672E-9A5F-B0E8-9D7D-6001159DF06D}"/>
              </a:ext>
            </a:extLst>
          </p:cNvPr>
          <p:cNvSpPr txBox="1"/>
          <p:nvPr/>
        </p:nvSpPr>
        <p:spPr>
          <a:xfrm>
            <a:off x="5767666" y="4497145"/>
            <a:ext cx="429926" cy="215444"/>
          </a:xfrm>
          <a:prstGeom prst="rect">
            <a:avLst/>
          </a:prstGeom>
          <a:noFill/>
        </p:spPr>
        <p:txBody>
          <a:bodyPr wrap="none" rtlCol="0">
            <a:spAutoFit/>
          </a:bodyPr>
          <a:lstStyle/>
          <a:p>
            <a:r>
              <a:rPr lang="en-US" sz="800" dirty="0">
                <a:solidFill>
                  <a:srgbClr val="FF0000"/>
                </a:solidFill>
              </a:rPr>
              <a:t>STA1</a:t>
            </a:r>
          </a:p>
        </p:txBody>
      </p:sp>
      <p:sp>
        <p:nvSpPr>
          <p:cNvPr id="48" name="Rectangle 47">
            <a:extLst>
              <a:ext uri="{FF2B5EF4-FFF2-40B4-BE49-F238E27FC236}">
                <a16:creationId xmlns:a16="http://schemas.microsoft.com/office/drawing/2014/main" id="{E409B5D5-6E06-D55D-580A-BFFC5D025458}"/>
              </a:ext>
            </a:extLst>
          </p:cNvPr>
          <p:cNvSpPr/>
          <p:nvPr/>
        </p:nvSpPr>
        <p:spPr bwMode="auto">
          <a:xfrm>
            <a:off x="6096001" y="3974986"/>
            <a:ext cx="1545996" cy="304296"/>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PPDU</a:t>
            </a:r>
          </a:p>
        </p:txBody>
      </p:sp>
      <p:sp>
        <p:nvSpPr>
          <p:cNvPr id="49" name="TextBox 48">
            <a:extLst>
              <a:ext uri="{FF2B5EF4-FFF2-40B4-BE49-F238E27FC236}">
                <a16:creationId xmlns:a16="http://schemas.microsoft.com/office/drawing/2014/main" id="{05822402-7F42-BB78-7195-DBC0D72ADED2}"/>
              </a:ext>
            </a:extLst>
          </p:cNvPr>
          <p:cNvSpPr txBox="1"/>
          <p:nvPr/>
        </p:nvSpPr>
        <p:spPr>
          <a:xfrm>
            <a:off x="6629400" y="4100082"/>
            <a:ext cx="429926" cy="215444"/>
          </a:xfrm>
          <a:prstGeom prst="rect">
            <a:avLst/>
          </a:prstGeom>
          <a:noFill/>
        </p:spPr>
        <p:txBody>
          <a:bodyPr wrap="none" rtlCol="0">
            <a:spAutoFit/>
          </a:bodyPr>
          <a:lstStyle/>
          <a:p>
            <a:r>
              <a:rPr lang="en-US" sz="800" dirty="0">
                <a:solidFill>
                  <a:srgbClr val="FF0000"/>
                </a:solidFill>
              </a:rPr>
              <a:t>STA1</a:t>
            </a:r>
          </a:p>
        </p:txBody>
      </p:sp>
      <p:sp>
        <p:nvSpPr>
          <p:cNvPr id="50" name="Rectangle 49">
            <a:extLst>
              <a:ext uri="{FF2B5EF4-FFF2-40B4-BE49-F238E27FC236}">
                <a16:creationId xmlns:a16="http://schemas.microsoft.com/office/drawing/2014/main" id="{196D25B0-9E19-DB86-B1D7-CAC2771AAEE4}"/>
              </a:ext>
            </a:extLst>
          </p:cNvPr>
          <p:cNvSpPr/>
          <p:nvPr/>
        </p:nvSpPr>
        <p:spPr bwMode="auto">
          <a:xfrm>
            <a:off x="7704718" y="4281409"/>
            <a:ext cx="377798" cy="28155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BA</a:t>
            </a:r>
          </a:p>
        </p:txBody>
      </p:sp>
      <p:sp>
        <p:nvSpPr>
          <p:cNvPr id="52" name="TextBox 51">
            <a:extLst>
              <a:ext uri="{FF2B5EF4-FFF2-40B4-BE49-F238E27FC236}">
                <a16:creationId xmlns:a16="http://schemas.microsoft.com/office/drawing/2014/main" id="{C7431AB6-BBA5-A2E6-7D5F-B7DB35A210CF}"/>
              </a:ext>
            </a:extLst>
          </p:cNvPr>
          <p:cNvSpPr txBox="1"/>
          <p:nvPr/>
        </p:nvSpPr>
        <p:spPr>
          <a:xfrm>
            <a:off x="7699978" y="4390326"/>
            <a:ext cx="429926" cy="215444"/>
          </a:xfrm>
          <a:prstGeom prst="rect">
            <a:avLst/>
          </a:prstGeom>
          <a:noFill/>
        </p:spPr>
        <p:txBody>
          <a:bodyPr wrap="none" rtlCol="0">
            <a:spAutoFit/>
          </a:bodyPr>
          <a:lstStyle/>
          <a:p>
            <a:r>
              <a:rPr lang="en-US" sz="800" dirty="0">
                <a:solidFill>
                  <a:srgbClr val="FF0000"/>
                </a:solidFill>
              </a:rPr>
              <a:t>STA1</a:t>
            </a:r>
          </a:p>
        </p:txBody>
      </p:sp>
      <p:sp>
        <p:nvSpPr>
          <p:cNvPr id="53" name="TextBox 52">
            <a:extLst>
              <a:ext uri="{FF2B5EF4-FFF2-40B4-BE49-F238E27FC236}">
                <a16:creationId xmlns:a16="http://schemas.microsoft.com/office/drawing/2014/main" id="{B6CF9BDE-E832-C666-1902-6E99091D9022}"/>
              </a:ext>
            </a:extLst>
          </p:cNvPr>
          <p:cNvSpPr txBox="1"/>
          <p:nvPr/>
        </p:nvSpPr>
        <p:spPr>
          <a:xfrm>
            <a:off x="5500263" y="4114643"/>
            <a:ext cx="429926" cy="215444"/>
          </a:xfrm>
          <a:prstGeom prst="rect">
            <a:avLst/>
          </a:prstGeom>
          <a:noFill/>
        </p:spPr>
        <p:txBody>
          <a:bodyPr wrap="square" rtlCol="0">
            <a:spAutoFit/>
          </a:bodyPr>
          <a:lstStyle/>
          <a:p>
            <a:r>
              <a:rPr lang="en-US" sz="800" dirty="0">
                <a:solidFill>
                  <a:srgbClr val="FF0000"/>
                </a:solidFill>
              </a:rPr>
              <a:t>STA1</a:t>
            </a:r>
          </a:p>
        </p:txBody>
      </p:sp>
      <p:sp>
        <p:nvSpPr>
          <p:cNvPr id="75" name="Rectangle 74">
            <a:extLst>
              <a:ext uri="{FF2B5EF4-FFF2-40B4-BE49-F238E27FC236}">
                <a16:creationId xmlns:a16="http://schemas.microsoft.com/office/drawing/2014/main" id="{BC5C2970-448E-D73A-97AA-848E9C596361}"/>
              </a:ext>
            </a:extLst>
          </p:cNvPr>
          <p:cNvSpPr/>
          <p:nvPr/>
        </p:nvSpPr>
        <p:spPr bwMode="auto">
          <a:xfrm>
            <a:off x="8613989" y="4275431"/>
            <a:ext cx="1627816" cy="314337"/>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PPDU</a:t>
            </a:r>
          </a:p>
        </p:txBody>
      </p:sp>
      <p:sp>
        <p:nvSpPr>
          <p:cNvPr id="76" name="TextBox 75">
            <a:extLst>
              <a:ext uri="{FF2B5EF4-FFF2-40B4-BE49-F238E27FC236}">
                <a16:creationId xmlns:a16="http://schemas.microsoft.com/office/drawing/2014/main" id="{A41EE552-7E8A-D8D3-3DB0-B503D72727C5}"/>
              </a:ext>
            </a:extLst>
          </p:cNvPr>
          <p:cNvSpPr txBox="1"/>
          <p:nvPr/>
        </p:nvSpPr>
        <p:spPr>
          <a:xfrm>
            <a:off x="9220200" y="4400791"/>
            <a:ext cx="429926" cy="215444"/>
          </a:xfrm>
          <a:prstGeom prst="rect">
            <a:avLst/>
          </a:prstGeom>
          <a:noFill/>
        </p:spPr>
        <p:txBody>
          <a:bodyPr wrap="none" rtlCol="0">
            <a:spAutoFit/>
          </a:bodyPr>
          <a:lstStyle/>
          <a:p>
            <a:r>
              <a:rPr lang="en-US" sz="800" dirty="0">
                <a:solidFill>
                  <a:srgbClr val="00B0F0"/>
                </a:solidFill>
              </a:rPr>
              <a:t>STA2</a:t>
            </a:r>
          </a:p>
        </p:txBody>
      </p:sp>
      <p:sp>
        <p:nvSpPr>
          <p:cNvPr id="77" name="Rectangle 76">
            <a:extLst>
              <a:ext uri="{FF2B5EF4-FFF2-40B4-BE49-F238E27FC236}">
                <a16:creationId xmlns:a16="http://schemas.microsoft.com/office/drawing/2014/main" id="{312E9C29-F529-8CB3-89D1-853607463FFC}"/>
              </a:ext>
            </a:extLst>
          </p:cNvPr>
          <p:cNvSpPr/>
          <p:nvPr/>
        </p:nvSpPr>
        <p:spPr bwMode="auto">
          <a:xfrm>
            <a:off x="10332776" y="3989002"/>
            <a:ext cx="377798" cy="28155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BA</a:t>
            </a:r>
          </a:p>
        </p:txBody>
      </p:sp>
      <p:sp>
        <p:nvSpPr>
          <p:cNvPr id="78" name="TextBox 77">
            <a:extLst>
              <a:ext uri="{FF2B5EF4-FFF2-40B4-BE49-F238E27FC236}">
                <a16:creationId xmlns:a16="http://schemas.microsoft.com/office/drawing/2014/main" id="{28449873-6870-811A-DB36-5A5148C9BD74}"/>
              </a:ext>
            </a:extLst>
          </p:cNvPr>
          <p:cNvSpPr txBox="1"/>
          <p:nvPr/>
        </p:nvSpPr>
        <p:spPr>
          <a:xfrm>
            <a:off x="10306712" y="4107116"/>
            <a:ext cx="429926" cy="215444"/>
          </a:xfrm>
          <a:prstGeom prst="rect">
            <a:avLst/>
          </a:prstGeom>
          <a:noFill/>
        </p:spPr>
        <p:txBody>
          <a:bodyPr wrap="none" rtlCol="0">
            <a:spAutoFit/>
          </a:bodyPr>
          <a:lstStyle/>
          <a:p>
            <a:r>
              <a:rPr lang="en-US" sz="800" dirty="0">
                <a:solidFill>
                  <a:srgbClr val="00B0F0"/>
                </a:solidFill>
              </a:rPr>
              <a:t>STA2</a:t>
            </a:r>
          </a:p>
        </p:txBody>
      </p:sp>
      <p:cxnSp>
        <p:nvCxnSpPr>
          <p:cNvPr id="81" name="Straight Arrow Connector 80">
            <a:extLst>
              <a:ext uri="{FF2B5EF4-FFF2-40B4-BE49-F238E27FC236}">
                <a16:creationId xmlns:a16="http://schemas.microsoft.com/office/drawing/2014/main" id="{29F3A83E-EB6C-75BD-0D15-4AFDB21EE4B8}"/>
              </a:ext>
            </a:extLst>
          </p:cNvPr>
          <p:cNvCxnSpPr>
            <a:cxnSpLocks/>
          </p:cNvCxnSpPr>
          <p:nvPr/>
        </p:nvCxnSpPr>
        <p:spPr bwMode="auto">
          <a:xfrm>
            <a:off x="1809534" y="5158306"/>
            <a:ext cx="9163266" cy="3915"/>
          </a:xfrm>
          <a:prstGeom prst="straightConnector1">
            <a:avLst/>
          </a:prstGeom>
          <a:solidFill>
            <a:srgbClr val="00B8FF"/>
          </a:solidFill>
          <a:ln w="12700" cap="flat" cmpd="sng" algn="ctr">
            <a:solidFill>
              <a:schemeClr val="tx1"/>
            </a:solidFill>
            <a:prstDash val="sysDash"/>
            <a:round/>
            <a:headEnd type="none" w="med" len="med"/>
            <a:tailEnd type="none"/>
          </a:ln>
          <a:effectLst/>
        </p:spPr>
      </p:cxnSp>
      <p:cxnSp>
        <p:nvCxnSpPr>
          <p:cNvPr id="84" name="Straight Arrow Connector 83">
            <a:extLst>
              <a:ext uri="{FF2B5EF4-FFF2-40B4-BE49-F238E27FC236}">
                <a16:creationId xmlns:a16="http://schemas.microsoft.com/office/drawing/2014/main" id="{D45699F8-A8EF-E04F-6496-3A014FD5CACA}"/>
              </a:ext>
            </a:extLst>
          </p:cNvPr>
          <p:cNvCxnSpPr>
            <a:cxnSpLocks/>
          </p:cNvCxnSpPr>
          <p:nvPr/>
        </p:nvCxnSpPr>
        <p:spPr bwMode="auto">
          <a:xfrm>
            <a:off x="1780607" y="3967003"/>
            <a:ext cx="9192193" cy="4769"/>
          </a:xfrm>
          <a:prstGeom prst="straightConnector1">
            <a:avLst/>
          </a:prstGeom>
          <a:solidFill>
            <a:srgbClr val="00B8FF"/>
          </a:solidFill>
          <a:ln w="12700" cap="flat" cmpd="sng" algn="ctr">
            <a:solidFill>
              <a:schemeClr val="tx1"/>
            </a:solidFill>
            <a:prstDash val="sysDash"/>
            <a:round/>
            <a:headEnd type="none" w="med" len="med"/>
            <a:tailEnd type="none"/>
          </a:ln>
          <a:effectLst/>
        </p:spPr>
      </p:cxnSp>
      <p:cxnSp>
        <p:nvCxnSpPr>
          <p:cNvPr id="85" name="Straight Arrow Connector 84">
            <a:extLst>
              <a:ext uri="{FF2B5EF4-FFF2-40B4-BE49-F238E27FC236}">
                <a16:creationId xmlns:a16="http://schemas.microsoft.com/office/drawing/2014/main" id="{39610FD6-96D3-B654-ECE5-A7A080F9A69E}"/>
              </a:ext>
            </a:extLst>
          </p:cNvPr>
          <p:cNvCxnSpPr>
            <a:cxnSpLocks/>
          </p:cNvCxnSpPr>
          <p:nvPr/>
        </p:nvCxnSpPr>
        <p:spPr bwMode="auto">
          <a:xfrm flipV="1">
            <a:off x="1780607" y="3188184"/>
            <a:ext cx="9192193" cy="16872"/>
          </a:xfrm>
          <a:prstGeom prst="straightConnector1">
            <a:avLst/>
          </a:prstGeom>
          <a:solidFill>
            <a:srgbClr val="00B8FF"/>
          </a:solidFill>
          <a:ln w="12700" cap="flat" cmpd="sng" algn="ctr">
            <a:solidFill>
              <a:schemeClr val="tx1"/>
            </a:solidFill>
            <a:prstDash val="sysDash"/>
            <a:round/>
            <a:headEnd type="none" w="med" len="med"/>
            <a:tailEnd type="none"/>
          </a:ln>
          <a:effectLst/>
        </p:spPr>
      </p:cxnSp>
      <p:sp>
        <p:nvSpPr>
          <p:cNvPr id="95" name="TextBox 94">
            <a:extLst>
              <a:ext uri="{FF2B5EF4-FFF2-40B4-BE49-F238E27FC236}">
                <a16:creationId xmlns:a16="http://schemas.microsoft.com/office/drawing/2014/main" id="{F239B851-0E67-5A5C-4A34-287818BE5F51}"/>
              </a:ext>
            </a:extLst>
          </p:cNvPr>
          <p:cNvSpPr txBox="1"/>
          <p:nvPr/>
        </p:nvSpPr>
        <p:spPr>
          <a:xfrm>
            <a:off x="1780607" y="5220932"/>
            <a:ext cx="609389" cy="215444"/>
          </a:xfrm>
          <a:prstGeom prst="rect">
            <a:avLst/>
          </a:prstGeom>
          <a:noFill/>
        </p:spPr>
        <p:txBody>
          <a:bodyPr wrap="square">
            <a:spAutoFit/>
          </a:bodyPr>
          <a:lstStyle/>
          <a:p>
            <a:r>
              <a:rPr lang="en-US" sz="800" b="1" dirty="0">
                <a:solidFill>
                  <a:schemeClr val="tx1"/>
                </a:solidFill>
              </a:rPr>
              <a:t>PCH</a:t>
            </a:r>
          </a:p>
        </p:txBody>
      </p:sp>
      <p:sp>
        <p:nvSpPr>
          <p:cNvPr id="96" name="TextBox 95">
            <a:extLst>
              <a:ext uri="{FF2B5EF4-FFF2-40B4-BE49-F238E27FC236}">
                <a16:creationId xmlns:a16="http://schemas.microsoft.com/office/drawing/2014/main" id="{CA0504DA-9335-AF10-8D34-91FE48F83B9E}"/>
              </a:ext>
            </a:extLst>
          </p:cNvPr>
          <p:cNvSpPr txBox="1"/>
          <p:nvPr/>
        </p:nvSpPr>
        <p:spPr>
          <a:xfrm>
            <a:off x="1773636" y="4842777"/>
            <a:ext cx="609389" cy="338554"/>
          </a:xfrm>
          <a:prstGeom prst="rect">
            <a:avLst/>
          </a:prstGeom>
          <a:noFill/>
        </p:spPr>
        <p:txBody>
          <a:bodyPr wrap="square">
            <a:spAutoFit/>
          </a:bodyPr>
          <a:lstStyle/>
          <a:p>
            <a:r>
              <a:rPr lang="en-US" sz="800" b="1" dirty="0">
                <a:solidFill>
                  <a:schemeClr val="tx1"/>
                </a:solidFill>
              </a:rPr>
              <a:t>NPCA PCH</a:t>
            </a:r>
          </a:p>
        </p:txBody>
      </p:sp>
      <p:sp>
        <p:nvSpPr>
          <p:cNvPr id="97" name="TextBox 96">
            <a:extLst>
              <a:ext uri="{FF2B5EF4-FFF2-40B4-BE49-F238E27FC236}">
                <a16:creationId xmlns:a16="http://schemas.microsoft.com/office/drawing/2014/main" id="{7CF55B24-304C-CD8A-094E-96C23E935E4D}"/>
              </a:ext>
            </a:extLst>
          </p:cNvPr>
          <p:cNvSpPr txBox="1"/>
          <p:nvPr/>
        </p:nvSpPr>
        <p:spPr>
          <a:xfrm>
            <a:off x="1767646" y="4064886"/>
            <a:ext cx="609389" cy="215444"/>
          </a:xfrm>
          <a:prstGeom prst="rect">
            <a:avLst/>
          </a:prstGeom>
          <a:noFill/>
        </p:spPr>
        <p:txBody>
          <a:bodyPr wrap="square">
            <a:spAutoFit/>
          </a:bodyPr>
          <a:lstStyle/>
          <a:p>
            <a:r>
              <a:rPr lang="en-US" sz="800" b="1" dirty="0">
                <a:solidFill>
                  <a:schemeClr val="tx1"/>
                </a:solidFill>
              </a:rPr>
              <a:t>PCH</a:t>
            </a:r>
          </a:p>
        </p:txBody>
      </p:sp>
      <p:sp>
        <p:nvSpPr>
          <p:cNvPr id="98" name="TextBox 97">
            <a:extLst>
              <a:ext uri="{FF2B5EF4-FFF2-40B4-BE49-F238E27FC236}">
                <a16:creationId xmlns:a16="http://schemas.microsoft.com/office/drawing/2014/main" id="{A8BDC593-C6D3-3A0A-90ED-04F82C3E0981}"/>
              </a:ext>
            </a:extLst>
          </p:cNvPr>
          <p:cNvSpPr txBox="1"/>
          <p:nvPr/>
        </p:nvSpPr>
        <p:spPr>
          <a:xfrm>
            <a:off x="1792350" y="3273159"/>
            <a:ext cx="609389" cy="215444"/>
          </a:xfrm>
          <a:prstGeom prst="rect">
            <a:avLst/>
          </a:prstGeom>
          <a:noFill/>
        </p:spPr>
        <p:txBody>
          <a:bodyPr wrap="square">
            <a:spAutoFit/>
          </a:bodyPr>
          <a:lstStyle/>
          <a:p>
            <a:r>
              <a:rPr lang="en-US" sz="800" b="1" dirty="0">
                <a:solidFill>
                  <a:schemeClr val="tx1"/>
                </a:solidFill>
              </a:rPr>
              <a:t>PCH</a:t>
            </a:r>
          </a:p>
        </p:txBody>
      </p:sp>
      <p:cxnSp>
        <p:nvCxnSpPr>
          <p:cNvPr id="101" name="Straight Arrow Connector 100">
            <a:extLst>
              <a:ext uri="{FF2B5EF4-FFF2-40B4-BE49-F238E27FC236}">
                <a16:creationId xmlns:a16="http://schemas.microsoft.com/office/drawing/2014/main" id="{3F65A94A-1674-98D7-FDBE-FE62D0908DB0}"/>
              </a:ext>
            </a:extLst>
          </p:cNvPr>
          <p:cNvCxnSpPr>
            <a:cxnSpLocks/>
          </p:cNvCxnSpPr>
          <p:nvPr/>
        </p:nvCxnSpPr>
        <p:spPr bwMode="auto">
          <a:xfrm>
            <a:off x="1765111" y="6409589"/>
            <a:ext cx="9512488" cy="12387"/>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02" name="TextBox 101">
            <a:extLst>
              <a:ext uri="{FF2B5EF4-FFF2-40B4-BE49-F238E27FC236}">
                <a16:creationId xmlns:a16="http://schemas.microsoft.com/office/drawing/2014/main" id="{FAC71242-95AA-1FE2-89F0-E1867E20B607}"/>
              </a:ext>
            </a:extLst>
          </p:cNvPr>
          <p:cNvSpPr txBox="1"/>
          <p:nvPr/>
        </p:nvSpPr>
        <p:spPr>
          <a:xfrm>
            <a:off x="1251829" y="6096968"/>
            <a:ext cx="610552" cy="307777"/>
          </a:xfrm>
          <a:prstGeom prst="rect">
            <a:avLst/>
          </a:prstGeom>
          <a:noFill/>
        </p:spPr>
        <p:txBody>
          <a:bodyPr wrap="none" rtlCol="0">
            <a:spAutoFit/>
          </a:bodyPr>
          <a:lstStyle/>
          <a:p>
            <a:r>
              <a:rPr lang="en-US" sz="1400" b="1" dirty="0">
                <a:solidFill>
                  <a:schemeClr val="tx1"/>
                </a:solidFill>
              </a:rPr>
              <a:t>STA3</a:t>
            </a:r>
          </a:p>
        </p:txBody>
      </p:sp>
      <p:cxnSp>
        <p:nvCxnSpPr>
          <p:cNvPr id="104" name="Straight Arrow Connector 103">
            <a:extLst>
              <a:ext uri="{FF2B5EF4-FFF2-40B4-BE49-F238E27FC236}">
                <a16:creationId xmlns:a16="http://schemas.microsoft.com/office/drawing/2014/main" id="{8DECFBCA-358C-5AFA-1FC0-7BBF01559632}"/>
              </a:ext>
            </a:extLst>
          </p:cNvPr>
          <p:cNvCxnSpPr>
            <a:cxnSpLocks/>
          </p:cNvCxnSpPr>
          <p:nvPr/>
        </p:nvCxnSpPr>
        <p:spPr bwMode="auto">
          <a:xfrm flipV="1">
            <a:off x="1765111" y="6022813"/>
            <a:ext cx="9207689" cy="23265"/>
          </a:xfrm>
          <a:prstGeom prst="straightConnector1">
            <a:avLst/>
          </a:prstGeom>
          <a:solidFill>
            <a:srgbClr val="00B8FF"/>
          </a:solidFill>
          <a:ln w="12700" cap="flat" cmpd="sng" algn="ctr">
            <a:solidFill>
              <a:schemeClr val="tx1"/>
            </a:solidFill>
            <a:prstDash val="sysDash"/>
            <a:round/>
            <a:headEnd type="none" w="med" len="med"/>
            <a:tailEnd type="none"/>
          </a:ln>
          <a:effectLst/>
        </p:spPr>
      </p:cxnSp>
      <p:sp>
        <p:nvSpPr>
          <p:cNvPr id="105" name="TextBox 104">
            <a:extLst>
              <a:ext uri="{FF2B5EF4-FFF2-40B4-BE49-F238E27FC236}">
                <a16:creationId xmlns:a16="http://schemas.microsoft.com/office/drawing/2014/main" id="{B7B45CA2-87D2-58FF-DBEF-6D3137EC0EF2}"/>
              </a:ext>
            </a:extLst>
          </p:cNvPr>
          <p:cNvSpPr txBox="1"/>
          <p:nvPr/>
        </p:nvSpPr>
        <p:spPr>
          <a:xfrm>
            <a:off x="1765111" y="6141262"/>
            <a:ext cx="609389" cy="215444"/>
          </a:xfrm>
          <a:prstGeom prst="rect">
            <a:avLst/>
          </a:prstGeom>
          <a:noFill/>
        </p:spPr>
        <p:txBody>
          <a:bodyPr wrap="square">
            <a:spAutoFit/>
          </a:bodyPr>
          <a:lstStyle/>
          <a:p>
            <a:r>
              <a:rPr lang="en-US" sz="800" b="1" dirty="0">
                <a:solidFill>
                  <a:schemeClr val="tx1"/>
                </a:solidFill>
              </a:rPr>
              <a:t>PCH</a:t>
            </a:r>
          </a:p>
        </p:txBody>
      </p:sp>
      <p:sp>
        <p:nvSpPr>
          <p:cNvPr id="106" name="TextBox 105">
            <a:extLst>
              <a:ext uri="{FF2B5EF4-FFF2-40B4-BE49-F238E27FC236}">
                <a16:creationId xmlns:a16="http://schemas.microsoft.com/office/drawing/2014/main" id="{FF677673-BF66-AFAB-9FA9-809356AE4ECC}"/>
              </a:ext>
            </a:extLst>
          </p:cNvPr>
          <p:cNvSpPr txBox="1"/>
          <p:nvPr/>
        </p:nvSpPr>
        <p:spPr>
          <a:xfrm>
            <a:off x="1752934" y="5739057"/>
            <a:ext cx="609389" cy="338554"/>
          </a:xfrm>
          <a:prstGeom prst="rect">
            <a:avLst/>
          </a:prstGeom>
          <a:noFill/>
        </p:spPr>
        <p:txBody>
          <a:bodyPr wrap="square">
            <a:spAutoFit/>
          </a:bodyPr>
          <a:lstStyle/>
          <a:p>
            <a:r>
              <a:rPr lang="en-US" sz="800" b="1" dirty="0">
                <a:solidFill>
                  <a:schemeClr val="tx1"/>
                </a:solidFill>
              </a:rPr>
              <a:t>NPCA PCH</a:t>
            </a:r>
          </a:p>
        </p:txBody>
      </p:sp>
      <p:sp>
        <p:nvSpPr>
          <p:cNvPr id="108" name="Left Brace 107">
            <a:extLst>
              <a:ext uri="{FF2B5EF4-FFF2-40B4-BE49-F238E27FC236}">
                <a16:creationId xmlns:a16="http://schemas.microsoft.com/office/drawing/2014/main" id="{292B4687-84A6-35E3-60F5-75A45C7D5398}"/>
              </a:ext>
            </a:extLst>
          </p:cNvPr>
          <p:cNvSpPr/>
          <p:nvPr/>
        </p:nvSpPr>
        <p:spPr bwMode="auto">
          <a:xfrm>
            <a:off x="899693" y="4909207"/>
            <a:ext cx="340367" cy="1500381"/>
          </a:xfrm>
          <a:prstGeom prst="leftBrace">
            <a:avLst>
              <a:gd name="adj1" fmla="val 25473"/>
              <a:gd name="adj2" fmla="val 50000"/>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9" name="TextBox 108">
            <a:extLst>
              <a:ext uri="{FF2B5EF4-FFF2-40B4-BE49-F238E27FC236}">
                <a16:creationId xmlns:a16="http://schemas.microsoft.com/office/drawing/2014/main" id="{DE0E25BD-6E6E-57AA-CE4A-87B0B2C962C3}"/>
              </a:ext>
            </a:extLst>
          </p:cNvPr>
          <p:cNvSpPr txBox="1"/>
          <p:nvPr/>
        </p:nvSpPr>
        <p:spPr>
          <a:xfrm>
            <a:off x="359147" y="5521760"/>
            <a:ext cx="742511" cy="307777"/>
          </a:xfrm>
          <a:prstGeom prst="rect">
            <a:avLst/>
          </a:prstGeom>
          <a:noFill/>
        </p:spPr>
        <p:txBody>
          <a:bodyPr wrap="square" rtlCol="0">
            <a:spAutoFit/>
          </a:bodyPr>
          <a:lstStyle/>
          <a:p>
            <a:r>
              <a:rPr lang="en-US" sz="1400" b="1" dirty="0">
                <a:solidFill>
                  <a:schemeClr val="tx1"/>
                </a:solidFill>
              </a:rPr>
              <a:t>BSS3</a:t>
            </a:r>
          </a:p>
        </p:txBody>
      </p:sp>
      <p:sp>
        <p:nvSpPr>
          <p:cNvPr id="111" name="TextBox 110">
            <a:extLst>
              <a:ext uri="{FF2B5EF4-FFF2-40B4-BE49-F238E27FC236}">
                <a16:creationId xmlns:a16="http://schemas.microsoft.com/office/drawing/2014/main" id="{088B3E52-7CB1-036C-EEC8-718CDF88224C}"/>
              </a:ext>
            </a:extLst>
          </p:cNvPr>
          <p:cNvSpPr txBox="1"/>
          <p:nvPr/>
        </p:nvSpPr>
        <p:spPr>
          <a:xfrm>
            <a:off x="4124262" y="2667000"/>
            <a:ext cx="929840" cy="338554"/>
          </a:xfrm>
          <a:prstGeom prst="rect">
            <a:avLst/>
          </a:prstGeom>
          <a:noFill/>
          <a:ln>
            <a:solidFill>
              <a:schemeClr val="tx1"/>
            </a:solidFill>
            <a:prstDash val="sysDash"/>
          </a:ln>
        </p:spPr>
        <p:txBody>
          <a:bodyPr wrap="square">
            <a:spAutoFit/>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Duration: Short</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dirty="0" err="1">
                <a:solidFill>
                  <a:srgbClr val="00B050"/>
                </a:solidFill>
              </a:rPr>
              <a:t>Alloc</a:t>
            </a:r>
            <a:r>
              <a:rPr lang="en-US" sz="800" dirty="0">
                <a:solidFill>
                  <a:srgbClr val="00B050"/>
                </a:solidFill>
              </a:rPr>
              <a:t>. Dur.: Long</a:t>
            </a:r>
            <a:endParaRPr kumimoji="0" lang="en-US" sz="800" b="0" i="0" u="none" strike="noStrike" cap="none" normalizeH="0" baseline="0" dirty="0">
              <a:ln>
                <a:noFill/>
              </a:ln>
              <a:solidFill>
                <a:srgbClr val="00B050"/>
              </a:solidFill>
              <a:effectLst/>
              <a:latin typeface="Times New Roman" pitchFamily="16" charset="0"/>
              <a:ea typeface="MS Gothic" charset="-128"/>
            </a:endParaRPr>
          </a:p>
        </p:txBody>
      </p:sp>
      <p:cxnSp>
        <p:nvCxnSpPr>
          <p:cNvPr id="112" name="Straight Arrow Connector 111">
            <a:extLst>
              <a:ext uri="{FF2B5EF4-FFF2-40B4-BE49-F238E27FC236}">
                <a16:creationId xmlns:a16="http://schemas.microsoft.com/office/drawing/2014/main" id="{88D33808-A614-5CA9-977F-99288500C706}"/>
              </a:ext>
            </a:extLst>
          </p:cNvPr>
          <p:cNvCxnSpPr>
            <a:cxnSpLocks/>
          </p:cNvCxnSpPr>
          <p:nvPr/>
        </p:nvCxnSpPr>
        <p:spPr bwMode="auto">
          <a:xfrm>
            <a:off x="5562600" y="3884915"/>
            <a:ext cx="2545980" cy="0"/>
          </a:xfrm>
          <a:prstGeom prst="straightConnector1">
            <a:avLst/>
          </a:prstGeom>
          <a:solidFill>
            <a:srgbClr val="00B8FF"/>
          </a:solidFill>
          <a:ln w="19050" cap="flat" cmpd="sng" algn="ctr">
            <a:solidFill>
              <a:srgbClr val="FF0000"/>
            </a:solidFill>
            <a:prstDash val="solid"/>
            <a:round/>
            <a:headEnd type="triangle"/>
            <a:tailEnd type="triangle"/>
          </a:ln>
          <a:effectLst/>
        </p:spPr>
      </p:cxnSp>
      <p:cxnSp>
        <p:nvCxnSpPr>
          <p:cNvPr id="115" name="Straight Arrow Connector 114">
            <a:extLst>
              <a:ext uri="{FF2B5EF4-FFF2-40B4-BE49-F238E27FC236}">
                <a16:creationId xmlns:a16="http://schemas.microsoft.com/office/drawing/2014/main" id="{9250B090-B551-0485-3874-C8DE7C6A897A}"/>
              </a:ext>
            </a:extLst>
          </p:cNvPr>
          <p:cNvCxnSpPr>
            <a:cxnSpLocks/>
          </p:cNvCxnSpPr>
          <p:nvPr/>
        </p:nvCxnSpPr>
        <p:spPr bwMode="auto">
          <a:xfrm flipV="1">
            <a:off x="8205204" y="3880067"/>
            <a:ext cx="2538996" cy="3896"/>
          </a:xfrm>
          <a:prstGeom prst="straightConnector1">
            <a:avLst/>
          </a:prstGeom>
          <a:solidFill>
            <a:srgbClr val="00B8FF"/>
          </a:solidFill>
          <a:ln w="19050" cap="flat" cmpd="sng" algn="ctr">
            <a:solidFill>
              <a:srgbClr val="00B0F0"/>
            </a:solidFill>
            <a:prstDash val="solid"/>
            <a:round/>
            <a:headEnd type="triangle"/>
            <a:tailEnd type="triangle"/>
          </a:ln>
          <a:effectLst/>
        </p:spPr>
      </p:cxnSp>
      <p:sp>
        <p:nvSpPr>
          <p:cNvPr id="123" name="TextBox 122">
            <a:extLst>
              <a:ext uri="{FF2B5EF4-FFF2-40B4-BE49-F238E27FC236}">
                <a16:creationId xmlns:a16="http://schemas.microsoft.com/office/drawing/2014/main" id="{35226528-38A5-12E7-4FE6-6A992DDAFC0E}"/>
              </a:ext>
            </a:extLst>
          </p:cNvPr>
          <p:cNvSpPr txBox="1"/>
          <p:nvPr/>
        </p:nvSpPr>
        <p:spPr>
          <a:xfrm>
            <a:off x="5580131" y="3719036"/>
            <a:ext cx="817725" cy="215444"/>
          </a:xfrm>
          <a:prstGeom prst="rect">
            <a:avLst/>
          </a:prstGeom>
          <a:noFill/>
        </p:spPr>
        <p:txBody>
          <a:bodyPr wrap="square">
            <a:spAutoFit/>
          </a:bodyPr>
          <a:lstStyle/>
          <a:p>
            <a:r>
              <a:rPr kumimoji="0" lang="en-US" sz="800" b="0" i="0" u="none" strike="noStrike" cap="none" normalizeH="0" baseline="0" dirty="0">
                <a:ln>
                  <a:noFill/>
                </a:ln>
                <a:solidFill>
                  <a:srgbClr val="FF0000"/>
                </a:solidFill>
                <a:effectLst/>
                <a:latin typeface="Times New Roman" pitchFamily="16" charset="0"/>
                <a:ea typeface="MS Gothic" charset="-128"/>
              </a:rPr>
              <a:t>Duration-1</a:t>
            </a:r>
            <a:endParaRPr lang="en-US" sz="800" dirty="0"/>
          </a:p>
        </p:txBody>
      </p:sp>
      <p:sp>
        <p:nvSpPr>
          <p:cNvPr id="124" name="TextBox 123">
            <a:extLst>
              <a:ext uri="{FF2B5EF4-FFF2-40B4-BE49-F238E27FC236}">
                <a16:creationId xmlns:a16="http://schemas.microsoft.com/office/drawing/2014/main" id="{A39C8D4C-3AC4-ACA4-25FA-235E71A823AD}"/>
              </a:ext>
            </a:extLst>
          </p:cNvPr>
          <p:cNvSpPr txBox="1"/>
          <p:nvPr/>
        </p:nvSpPr>
        <p:spPr>
          <a:xfrm>
            <a:off x="8201157" y="3702865"/>
            <a:ext cx="817725" cy="215444"/>
          </a:xfrm>
          <a:prstGeom prst="rect">
            <a:avLst/>
          </a:prstGeom>
          <a:noFill/>
        </p:spPr>
        <p:txBody>
          <a:bodyPr wrap="square">
            <a:spAutoFit/>
          </a:bodyPr>
          <a:lstStyle/>
          <a:p>
            <a:r>
              <a:rPr kumimoji="0" lang="en-US" sz="800" b="0" i="0" u="none" strike="noStrike" cap="none" normalizeH="0" baseline="0" dirty="0">
                <a:ln>
                  <a:noFill/>
                </a:ln>
                <a:solidFill>
                  <a:srgbClr val="00B0F0"/>
                </a:solidFill>
                <a:effectLst/>
                <a:latin typeface="Times New Roman" pitchFamily="16" charset="0"/>
                <a:ea typeface="MS Gothic" charset="-128"/>
              </a:rPr>
              <a:t>Duration-2</a:t>
            </a:r>
            <a:endParaRPr lang="en-US" sz="800" dirty="0">
              <a:solidFill>
                <a:srgbClr val="00B0F0"/>
              </a:solidFill>
            </a:endParaRPr>
          </a:p>
        </p:txBody>
      </p:sp>
      <p:cxnSp>
        <p:nvCxnSpPr>
          <p:cNvPr id="125" name="Straight Connector 124">
            <a:extLst>
              <a:ext uri="{FF2B5EF4-FFF2-40B4-BE49-F238E27FC236}">
                <a16:creationId xmlns:a16="http://schemas.microsoft.com/office/drawing/2014/main" id="{FAC5CBF2-2776-B426-A0BD-3C0103048830}"/>
              </a:ext>
            </a:extLst>
          </p:cNvPr>
          <p:cNvCxnSpPr>
            <a:cxnSpLocks/>
          </p:cNvCxnSpPr>
          <p:nvPr/>
        </p:nvCxnSpPr>
        <p:spPr bwMode="auto">
          <a:xfrm flipH="1">
            <a:off x="4803266" y="3009582"/>
            <a:ext cx="250836" cy="21736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28" name="Straight Connector 127">
            <a:extLst>
              <a:ext uri="{FF2B5EF4-FFF2-40B4-BE49-F238E27FC236}">
                <a16:creationId xmlns:a16="http://schemas.microsoft.com/office/drawing/2014/main" id="{F494A9AC-39D1-11FA-447E-4E8CDD463B35}"/>
              </a:ext>
            </a:extLst>
          </p:cNvPr>
          <p:cNvCxnSpPr>
            <a:cxnSpLocks/>
          </p:cNvCxnSpPr>
          <p:nvPr/>
        </p:nvCxnSpPr>
        <p:spPr bwMode="auto">
          <a:xfrm>
            <a:off x="4124262" y="3016720"/>
            <a:ext cx="145604" cy="17726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30" name="Straight Arrow Connector 129">
            <a:extLst>
              <a:ext uri="{FF2B5EF4-FFF2-40B4-BE49-F238E27FC236}">
                <a16:creationId xmlns:a16="http://schemas.microsoft.com/office/drawing/2014/main" id="{0D51222F-4DCA-80ED-3F45-AB251E5F2B68}"/>
              </a:ext>
            </a:extLst>
          </p:cNvPr>
          <p:cNvCxnSpPr>
            <a:cxnSpLocks/>
          </p:cNvCxnSpPr>
          <p:nvPr/>
        </p:nvCxnSpPr>
        <p:spPr bwMode="auto">
          <a:xfrm flipV="1">
            <a:off x="6096000" y="5157528"/>
            <a:ext cx="0" cy="326887"/>
          </a:xfrm>
          <a:prstGeom prst="straightConnector1">
            <a:avLst/>
          </a:prstGeom>
          <a:solidFill>
            <a:srgbClr val="00B8FF"/>
          </a:solidFill>
          <a:ln w="25400" cap="flat" cmpd="sng" algn="ctr">
            <a:solidFill>
              <a:schemeClr val="tx1"/>
            </a:solidFill>
            <a:prstDash val="sysDash"/>
            <a:round/>
            <a:headEnd type="none" w="med" len="med"/>
            <a:tailEnd type="triangle"/>
          </a:ln>
          <a:effectLst/>
        </p:spPr>
      </p:cxnSp>
      <p:pic>
        <p:nvPicPr>
          <p:cNvPr id="132" name="Picture 131">
            <a:extLst>
              <a:ext uri="{FF2B5EF4-FFF2-40B4-BE49-F238E27FC236}">
                <a16:creationId xmlns:a16="http://schemas.microsoft.com/office/drawing/2014/main" id="{4ABD5FD2-81A8-A59A-E554-8DFAFC2BD1A8}"/>
              </a:ext>
            </a:extLst>
          </p:cNvPr>
          <p:cNvPicPr>
            <a:picLocks noChangeAspect="1"/>
          </p:cNvPicPr>
          <p:nvPr/>
        </p:nvPicPr>
        <p:blipFill>
          <a:blip r:embed="rId3"/>
          <a:stretch>
            <a:fillRect/>
          </a:stretch>
        </p:blipFill>
        <p:spPr>
          <a:xfrm>
            <a:off x="6171857" y="5022884"/>
            <a:ext cx="195423" cy="167505"/>
          </a:xfrm>
          <a:prstGeom prst="rect">
            <a:avLst/>
          </a:prstGeom>
        </p:spPr>
      </p:pic>
      <p:sp>
        <p:nvSpPr>
          <p:cNvPr id="133" name="Rectangle 132">
            <a:extLst>
              <a:ext uri="{FF2B5EF4-FFF2-40B4-BE49-F238E27FC236}">
                <a16:creationId xmlns:a16="http://schemas.microsoft.com/office/drawing/2014/main" id="{61E78AA6-55C7-2A8F-0D1F-E944F8C3CFE6}"/>
              </a:ext>
            </a:extLst>
          </p:cNvPr>
          <p:cNvSpPr/>
          <p:nvPr/>
        </p:nvSpPr>
        <p:spPr bwMode="auto">
          <a:xfrm rot="16200000">
            <a:off x="6261741" y="4897914"/>
            <a:ext cx="347915" cy="171313"/>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ICF</a:t>
            </a:r>
          </a:p>
        </p:txBody>
      </p:sp>
      <p:cxnSp>
        <p:nvCxnSpPr>
          <p:cNvPr id="134" name="Straight Arrow Connector 133">
            <a:extLst>
              <a:ext uri="{FF2B5EF4-FFF2-40B4-BE49-F238E27FC236}">
                <a16:creationId xmlns:a16="http://schemas.microsoft.com/office/drawing/2014/main" id="{0A0D07DD-F257-DB6D-ECCF-3EC759867441}"/>
              </a:ext>
            </a:extLst>
          </p:cNvPr>
          <p:cNvCxnSpPr>
            <a:cxnSpLocks/>
          </p:cNvCxnSpPr>
          <p:nvPr/>
        </p:nvCxnSpPr>
        <p:spPr bwMode="auto">
          <a:xfrm flipV="1">
            <a:off x="6096000" y="6015888"/>
            <a:ext cx="0" cy="388857"/>
          </a:xfrm>
          <a:prstGeom prst="straightConnector1">
            <a:avLst/>
          </a:prstGeom>
          <a:solidFill>
            <a:srgbClr val="00B8FF"/>
          </a:solidFill>
          <a:ln w="25400" cap="flat" cmpd="sng" algn="ctr">
            <a:solidFill>
              <a:schemeClr val="tx1"/>
            </a:solidFill>
            <a:prstDash val="sysDash"/>
            <a:round/>
            <a:headEnd type="none" w="med" len="med"/>
            <a:tailEnd type="triangle"/>
          </a:ln>
          <a:effectLst/>
        </p:spPr>
      </p:cxnSp>
      <p:sp>
        <p:nvSpPr>
          <p:cNvPr id="136" name="Rectangle 135">
            <a:extLst>
              <a:ext uri="{FF2B5EF4-FFF2-40B4-BE49-F238E27FC236}">
                <a16:creationId xmlns:a16="http://schemas.microsoft.com/office/drawing/2014/main" id="{89B24D63-DBE2-CEC5-CFD9-BF9551050EE5}"/>
              </a:ext>
            </a:extLst>
          </p:cNvPr>
          <p:cNvSpPr/>
          <p:nvPr/>
        </p:nvSpPr>
        <p:spPr bwMode="auto">
          <a:xfrm rot="16200000">
            <a:off x="6487267" y="5770292"/>
            <a:ext cx="380870" cy="158889"/>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ICR</a:t>
            </a:r>
          </a:p>
        </p:txBody>
      </p:sp>
      <p:sp>
        <p:nvSpPr>
          <p:cNvPr id="149" name="Rectangle 148">
            <a:extLst>
              <a:ext uri="{FF2B5EF4-FFF2-40B4-BE49-F238E27FC236}">
                <a16:creationId xmlns:a16="http://schemas.microsoft.com/office/drawing/2014/main" id="{E0E53FE7-7027-FC87-B50B-44863A572A46}"/>
              </a:ext>
            </a:extLst>
          </p:cNvPr>
          <p:cNvSpPr/>
          <p:nvPr/>
        </p:nvSpPr>
        <p:spPr bwMode="auto">
          <a:xfrm>
            <a:off x="6864828" y="4889998"/>
            <a:ext cx="777168" cy="26296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PPDU</a:t>
            </a:r>
          </a:p>
        </p:txBody>
      </p:sp>
      <p:sp>
        <p:nvSpPr>
          <p:cNvPr id="151" name="Rectangle 150">
            <a:extLst>
              <a:ext uri="{FF2B5EF4-FFF2-40B4-BE49-F238E27FC236}">
                <a16:creationId xmlns:a16="http://schemas.microsoft.com/office/drawing/2014/main" id="{0C5B8C6D-A7FD-8A0B-47BA-A5A13B95874F}"/>
              </a:ext>
            </a:extLst>
          </p:cNvPr>
          <p:cNvSpPr/>
          <p:nvPr/>
        </p:nvSpPr>
        <p:spPr bwMode="auto">
          <a:xfrm>
            <a:off x="7704718" y="5731986"/>
            <a:ext cx="328069" cy="302459"/>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BA</a:t>
            </a:r>
          </a:p>
        </p:txBody>
      </p:sp>
      <p:cxnSp>
        <p:nvCxnSpPr>
          <p:cNvPr id="152" name="Straight Arrow Connector 151">
            <a:extLst>
              <a:ext uri="{FF2B5EF4-FFF2-40B4-BE49-F238E27FC236}">
                <a16:creationId xmlns:a16="http://schemas.microsoft.com/office/drawing/2014/main" id="{D248B4CE-935C-7690-18E7-E9DF2544F356}"/>
              </a:ext>
            </a:extLst>
          </p:cNvPr>
          <p:cNvCxnSpPr>
            <a:cxnSpLocks/>
          </p:cNvCxnSpPr>
          <p:nvPr/>
        </p:nvCxnSpPr>
        <p:spPr bwMode="auto">
          <a:xfrm flipH="1">
            <a:off x="8030235" y="6046078"/>
            <a:ext cx="5104" cy="358667"/>
          </a:xfrm>
          <a:prstGeom prst="straightConnector1">
            <a:avLst/>
          </a:prstGeom>
          <a:solidFill>
            <a:srgbClr val="00B8FF"/>
          </a:solidFill>
          <a:ln w="25400" cap="flat" cmpd="sng" algn="ctr">
            <a:solidFill>
              <a:schemeClr val="tx1"/>
            </a:solidFill>
            <a:prstDash val="sysDash"/>
            <a:round/>
            <a:headEnd type="none" w="med" len="med"/>
            <a:tailEnd type="triangle"/>
          </a:ln>
          <a:effectLst/>
        </p:spPr>
      </p:cxnSp>
      <p:cxnSp>
        <p:nvCxnSpPr>
          <p:cNvPr id="155" name="Straight Connector 154">
            <a:extLst>
              <a:ext uri="{FF2B5EF4-FFF2-40B4-BE49-F238E27FC236}">
                <a16:creationId xmlns:a16="http://schemas.microsoft.com/office/drawing/2014/main" id="{7FB7E8B2-C34D-88FF-6144-0DF7F20DD280}"/>
              </a:ext>
            </a:extLst>
          </p:cNvPr>
          <p:cNvCxnSpPr>
            <a:cxnSpLocks/>
          </p:cNvCxnSpPr>
          <p:nvPr/>
        </p:nvCxnSpPr>
        <p:spPr bwMode="auto">
          <a:xfrm>
            <a:off x="8113285" y="3783662"/>
            <a:ext cx="0" cy="2691197"/>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157" name="Straight Connector 156">
            <a:extLst>
              <a:ext uri="{FF2B5EF4-FFF2-40B4-BE49-F238E27FC236}">
                <a16:creationId xmlns:a16="http://schemas.microsoft.com/office/drawing/2014/main" id="{C7BF5D0B-185D-8151-A052-7683CE0F07DD}"/>
              </a:ext>
            </a:extLst>
          </p:cNvPr>
          <p:cNvCxnSpPr>
            <a:cxnSpLocks/>
          </p:cNvCxnSpPr>
          <p:nvPr/>
        </p:nvCxnSpPr>
        <p:spPr bwMode="auto">
          <a:xfrm flipH="1">
            <a:off x="8211606" y="3784725"/>
            <a:ext cx="213" cy="2690134"/>
          </a:xfrm>
          <a:prstGeom prst="line">
            <a:avLst/>
          </a:prstGeom>
          <a:solidFill>
            <a:srgbClr val="00B8FF"/>
          </a:solidFill>
          <a:ln w="9525" cap="flat" cmpd="sng" algn="ctr">
            <a:solidFill>
              <a:srgbClr val="00B0F0"/>
            </a:solidFill>
            <a:prstDash val="dash"/>
            <a:round/>
            <a:headEnd type="none" w="med" len="med"/>
            <a:tailEnd type="none" w="med" len="med"/>
          </a:ln>
          <a:effectLst/>
        </p:spPr>
      </p:cxnSp>
      <p:cxnSp>
        <p:nvCxnSpPr>
          <p:cNvPr id="160" name="Straight Arrow Connector 159">
            <a:extLst>
              <a:ext uri="{FF2B5EF4-FFF2-40B4-BE49-F238E27FC236}">
                <a16:creationId xmlns:a16="http://schemas.microsoft.com/office/drawing/2014/main" id="{36E6012E-FC9B-3ABB-9294-C7E05A593DD8}"/>
              </a:ext>
            </a:extLst>
          </p:cNvPr>
          <p:cNvCxnSpPr>
            <a:cxnSpLocks/>
          </p:cNvCxnSpPr>
          <p:nvPr/>
        </p:nvCxnSpPr>
        <p:spPr bwMode="auto">
          <a:xfrm flipH="1">
            <a:off x="8044859" y="5147345"/>
            <a:ext cx="5104" cy="358667"/>
          </a:xfrm>
          <a:prstGeom prst="straightConnector1">
            <a:avLst/>
          </a:prstGeom>
          <a:solidFill>
            <a:srgbClr val="00B8FF"/>
          </a:solidFill>
          <a:ln w="25400" cap="flat" cmpd="sng" algn="ctr">
            <a:solidFill>
              <a:schemeClr val="tx1"/>
            </a:solidFill>
            <a:prstDash val="sysDash"/>
            <a:round/>
            <a:headEnd type="none" w="med" len="med"/>
            <a:tailEnd type="triangle"/>
          </a:ln>
          <a:effectLst/>
        </p:spPr>
      </p:cxnSp>
      <p:cxnSp>
        <p:nvCxnSpPr>
          <p:cNvPr id="162" name="Straight Arrow Connector 161">
            <a:extLst>
              <a:ext uri="{FF2B5EF4-FFF2-40B4-BE49-F238E27FC236}">
                <a16:creationId xmlns:a16="http://schemas.microsoft.com/office/drawing/2014/main" id="{C9F876FC-87E3-7DBB-E9F9-94104DAC3604}"/>
              </a:ext>
            </a:extLst>
          </p:cNvPr>
          <p:cNvCxnSpPr>
            <a:cxnSpLocks/>
          </p:cNvCxnSpPr>
          <p:nvPr/>
        </p:nvCxnSpPr>
        <p:spPr bwMode="auto">
          <a:xfrm flipV="1">
            <a:off x="8686800" y="5163657"/>
            <a:ext cx="0" cy="326887"/>
          </a:xfrm>
          <a:prstGeom prst="straightConnector1">
            <a:avLst/>
          </a:prstGeom>
          <a:solidFill>
            <a:srgbClr val="00B8FF"/>
          </a:solidFill>
          <a:ln w="25400" cap="flat" cmpd="sng" algn="ctr">
            <a:solidFill>
              <a:schemeClr val="tx1"/>
            </a:solidFill>
            <a:prstDash val="sysDash"/>
            <a:round/>
            <a:headEnd type="none" w="med" len="med"/>
            <a:tailEnd type="triangle"/>
          </a:ln>
          <a:effectLst/>
        </p:spPr>
      </p:cxnSp>
      <p:pic>
        <p:nvPicPr>
          <p:cNvPr id="163" name="Picture 162">
            <a:extLst>
              <a:ext uri="{FF2B5EF4-FFF2-40B4-BE49-F238E27FC236}">
                <a16:creationId xmlns:a16="http://schemas.microsoft.com/office/drawing/2014/main" id="{ACE47554-7E2E-8AC2-3A50-04DA297A0316}"/>
              </a:ext>
            </a:extLst>
          </p:cNvPr>
          <p:cNvPicPr>
            <a:picLocks noChangeAspect="1"/>
          </p:cNvPicPr>
          <p:nvPr/>
        </p:nvPicPr>
        <p:blipFill>
          <a:blip r:embed="rId3"/>
          <a:stretch>
            <a:fillRect/>
          </a:stretch>
        </p:blipFill>
        <p:spPr>
          <a:xfrm>
            <a:off x="8742832" y="5029013"/>
            <a:ext cx="195423" cy="167505"/>
          </a:xfrm>
          <a:prstGeom prst="rect">
            <a:avLst/>
          </a:prstGeom>
        </p:spPr>
      </p:pic>
      <p:sp>
        <p:nvSpPr>
          <p:cNvPr id="164" name="Rectangle 163">
            <a:extLst>
              <a:ext uri="{FF2B5EF4-FFF2-40B4-BE49-F238E27FC236}">
                <a16:creationId xmlns:a16="http://schemas.microsoft.com/office/drawing/2014/main" id="{25DE6FB3-D613-6918-1795-1B0C3236074C}"/>
              </a:ext>
            </a:extLst>
          </p:cNvPr>
          <p:cNvSpPr/>
          <p:nvPr/>
        </p:nvSpPr>
        <p:spPr bwMode="auto">
          <a:xfrm rot="16200000">
            <a:off x="8832716" y="4904043"/>
            <a:ext cx="347915" cy="171313"/>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ICF</a:t>
            </a:r>
          </a:p>
        </p:txBody>
      </p:sp>
      <p:cxnSp>
        <p:nvCxnSpPr>
          <p:cNvPr id="165" name="Straight Arrow Connector 164">
            <a:extLst>
              <a:ext uri="{FF2B5EF4-FFF2-40B4-BE49-F238E27FC236}">
                <a16:creationId xmlns:a16="http://schemas.microsoft.com/office/drawing/2014/main" id="{368239CF-3ED9-36C0-5050-641789AA8F81}"/>
              </a:ext>
            </a:extLst>
          </p:cNvPr>
          <p:cNvCxnSpPr>
            <a:cxnSpLocks/>
          </p:cNvCxnSpPr>
          <p:nvPr/>
        </p:nvCxnSpPr>
        <p:spPr bwMode="auto">
          <a:xfrm flipV="1">
            <a:off x="8686800" y="6022017"/>
            <a:ext cx="0" cy="388857"/>
          </a:xfrm>
          <a:prstGeom prst="straightConnector1">
            <a:avLst/>
          </a:prstGeom>
          <a:solidFill>
            <a:srgbClr val="00B8FF"/>
          </a:solidFill>
          <a:ln w="25400" cap="flat" cmpd="sng" algn="ctr">
            <a:solidFill>
              <a:schemeClr val="tx1"/>
            </a:solidFill>
            <a:prstDash val="sysDash"/>
            <a:round/>
            <a:headEnd type="none" w="med" len="med"/>
            <a:tailEnd type="triangle"/>
          </a:ln>
          <a:effectLst/>
        </p:spPr>
      </p:cxnSp>
      <p:sp>
        <p:nvSpPr>
          <p:cNvPr id="166" name="Rectangle 165">
            <a:extLst>
              <a:ext uri="{FF2B5EF4-FFF2-40B4-BE49-F238E27FC236}">
                <a16:creationId xmlns:a16="http://schemas.microsoft.com/office/drawing/2014/main" id="{2E58612F-D7F9-2A0F-86E9-832A1BEDE910}"/>
              </a:ext>
            </a:extLst>
          </p:cNvPr>
          <p:cNvSpPr/>
          <p:nvPr/>
        </p:nvSpPr>
        <p:spPr bwMode="auto">
          <a:xfrm rot="16200000">
            <a:off x="9101869" y="5754994"/>
            <a:ext cx="388858" cy="15218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ICR</a:t>
            </a:r>
          </a:p>
        </p:txBody>
      </p:sp>
      <p:sp>
        <p:nvSpPr>
          <p:cNvPr id="167" name="Rectangle 166">
            <a:extLst>
              <a:ext uri="{FF2B5EF4-FFF2-40B4-BE49-F238E27FC236}">
                <a16:creationId xmlns:a16="http://schemas.microsoft.com/office/drawing/2014/main" id="{E52FCD9C-EC27-8F83-4F7A-6D2216757695}"/>
              </a:ext>
            </a:extLst>
          </p:cNvPr>
          <p:cNvSpPr/>
          <p:nvPr/>
        </p:nvSpPr>
        <p:spPr bwMode="auto">
          <a:xfrm>
            <a:off x="9435803" y="4896127"/>
            <a:ext cx="777168" cy="26296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PPDU</a:t>
            </a:r>
          </a:p>
        </p:txBody>
      </p:sp>
      <p:cxnSp>
        <p:nvCxnSpPr>
          <p:cNvPr id="169" name="Straight Arrow Connector 168">
            <a:extLst>
              <a:ext uri="{FF2B5EF4-FFF2-40B4-BE49-F238E27FC236}">
                <a16:creationId xmlns:a16="http://schemas.microsoft.com/office/drawing/2014/main" id="{A963CB04-A204-DD72-3D9C-30E4EF33FA44}"/>
              </a:ext>
            </a:extLst>
          </p:cNvPr>
          <p:cNvCxnSpPr>
            <a:cxnSpLocks/>
          </p:cNvCxnSpPr>
          <p:nvPr/>
        </p:nvCxnSpPr>
        <p:spPr bwMode="auto">
          <a:xfrm flipH="1">
            <a:off x="10668000" y="5153474"/>
            <a:ext cx="5104" cy="358667"/>
          </a:xfrm>
          <a:prstGeom prst="straightConnector1">
            <a:avLst/>
          </a:prstGeom>
          <a:solidFill>
            <a:srgbClr val="00B8FF"/>
          </a:solidFill>
          <a:ln w="25400" cap="flat" cmpd="sng" algn="ctr">
            <a:solidFill>
              <a:schemeClr val="tx1"/>
            </a:solidFill>
            <a:prstDash val="sysDash"/>
            <a:round/>
            <a:headEnd type="none" w="med" len="med"/>
            <a:tailEnd type="triangle"/>
          </a:ln>
          <a:effectLst/>
        </p:spPr>
      </p:cxnSp>
      <p:sp>
        <p:nvSpPr>
          <p:cNvPr id="170" name="Rectangle 169">
            <a:extLst>
              <a:ext uri="{FF2B5EF4-FFF2-40B4-BE49-F238E27FC236}">
                <a16:creationId xmlns:a16="http://schemas.microsoft.com/office/drawing/2014/main" id="{B5C3D48E-F2E7-0678-B418-C4972803246F}"/>
              </a:ext>
            </a:extLst>
          </p:cNvPr>
          <p:cNvSpPr/>
          <p:nvPr/>
        </p:nvSpPr>
        <p:spPr bwMode="auto">
          <a:xfrm>
            <a:off x="8218220" y="3978697"/>
            <a:ext cx="307947" cy="295593"/>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TF</a:t>
            </a:r>
          </a:p>
        </p:txBody>
      </p:sp>
      <p:sp>
        <p:nvSpPr>
          <p:cNvPr id="173" name="TextBox 172">
            <a:extLst>
              <a:ext uri="{FF2B5EF4-FFF2-40B4-BE49-F238E27FC236}">
                <a16:creationId xmlns:a16="http://schemas.microsoft.com/office/drawing/2014/main" id="{5FB7F8B0-E55F-C719-CCBA-11280E94E6BE}"/>
              </a:ext>
            </a:extLst>
          </p:cNvPr>
          <p:cNvSpPr txBox="1"/>
          <p:nvPr/>
        </p:nvSpPr>
        <p:spPr>
          <a:xfrm>
            <a:off x="8149953" y="4109457"/>
            <a:ext cx="429926" cy="215444"/>
          </a:xfrm>
          <a:prstGeom prst="rect">
            <a:avLst/>
          </a:prstGeom>
          <a:noFill/>
        </p:spPr>
        <p:txBody>
          <a:bodyPr wrap="square" rtlCol="0">
            <a:spAutoFit/>
          </a:bodyPr>
          <a:lstStyle/>
          <a:p>
            <a:r>
              <a:rPr lang="en-US" sz="800" dirty="0">
                <a:solidFill>
                  <a:srgbClr val="00B0F0"/>
                </a:solidFill>
              </a:rPr>
              <a:t>STA2</a:t>
            </a:r>
          </a:p>
        </p:txBody>
      </p:sp>
      <p:cxnSp>
        <p:nvCxnSpPr>
          <p:cNvPr id="174" name="Straight Arrow Connector 173">
            <a:extLst>
              <a:ext uri="{FF2B5EF4-FFF2-40B4-BE49-F238E27FC236}">
                <a16:creationId xmlns:a16="http://schemas.microsoft.com/office/drawing/2014/main" id="{2C7A8A94-C81F-5F70-84A7-81F437E09DAF}"/>
              </a:ext>
            </a:extLst>
          </p:cNvPr>
          <p:cNvCxnSpPr>
            <a:cxnSpLocks/>
          </p:cNvCxnSpPr>
          <p:nvPr/>
        </p:nvCxnSpPr>
        <p:spPr bwMode="auto">
          <a:xfrm>
            <a:off x="10668000" y="6024480"/>
            <a:ext cx="0" cy="402340"/>
          </a:xfrm>
          <a:prstGeom prst="straightConnector1">
            <a:avLst/>
          </a:prstGeom>
          <a:solidFill>
            <a:srgbClr val="00B8FF"/>
          </a:solidFill>
          <a:ln w="25400" cap="flat" cmpd="sng" algn="ctr">
            <a:solidFill>
              <a:schemeClr val="tx1"/>
            </a:solidFill>
            <a:prstDash val="sysDash"/>
            <a:round/>
            <a:headEnd type="none" w="med" len="med"/>
            <a:tailEnd type="triangle"/>
          </a:ln>
          <a:effectLst/>
        </p:spPr>
      </p:cxnSp>
      <p:sp>
        <p:nvSpPr>
          <p:cNvPr id="178" name="Oval 177">
            <a:extLst>
              <a:ext uri="{FF2B5EF4-FFF2-40B4-BE49-F238E27FC236}">
                <a16:creationId xmlns:a16="http://schemas.microsoft.com/office/drawing/2014/main" id="{3279D7D3-ECEC-254F-10B9-155E08B37BAB}"/>
              </a:ext>
            </a:extLst>
          </p:cNvPr>
          <p:cNvSpPr/>
          <p:nvPr/>
        </p:nvSpPr>
        <p:spPr bwMode="auto">
          <a:xfrm>
            <a:off x="4189774" y="3002662"/>
            <a:ext cx="1318645" cy="1662462"/>
          </a:xfrm>
          <a:prstGeom prst="ellipse">
            <a:avLst/>
          </a:prstGeom>
          <a:noFill/>
          <a:ln w="1587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79" name="Straight Arrow Connector 178">
            <a:extLst>
              <a:ext uri="{FF2B5EF4-FFF2-40B4-BE49-F238E27FC236}">
                <a16:creationId xmlns:a16="http://schemas.microsoft.com/office/drawing/2014/main" id="{FD44B19A-AF29-B879-5827-6F40C6D33A4B}"/>
              </a:ext>
            </a:extLst>
          </p:cNvPr>
          <p:cNvCxnSpPr>
            <a:cxnSpLocks/>
          </p:cNvCxnSpPr>
          <p:nvPr/>
        </p:nvCxnSpPr>
        <p:spPr bwMode="auto">
          <a:xfrm flipV="1">
            <a:off x="5257800" y="2893459"/>
            <a:ext cx="319816" cy="286704"/>
          </a:xfrm>
          <a:prstGeom prst="straightConnector1">
            <a:avLst/>
          </a:prstGeom>
          <a:solidFill>
            <a:srgbClr val="00B8FF"/>
          </a:solidFill>
          <a:ln w="25400" cap="flat" cmpd="sng" algn="ctr">
            <a:solidFill>
              <a:srgbClr val="FF0000"/>
            </a:solidFill>
            <a:prstDash val="solid"/>
            <a:round/>
            <a:headEnd type="none" w="med" len="med"/>
            <a:tailEnd type="triangle"/>
          </a:ln>
          <a:effectLst/>
        </p:spPr>
      </p:cxnSp>
      <p:sp>
        <p:nvSpPr>
          <p:cNvPr id="181" name="TextBox 180">
            <a:extLst>
              <a:ext uri="{FF2B5EF4-FFF2-40B4-BE49-F238E27FC236}">
                <a16:creationId xmlns:a16="http://schemas.microsoft.com/office/drawing/2014/main" id="{B54F27D6-2661-3274-E5FB-2432CF5A55C8}"/>
              </a:ext>
            </a:extLst>
          </p:cNvPr>
          <p:cNvSpPr txBox="1"/>
          <p:nvPr/>
        </p:nvSpPr>
        <p:spPr>
          <a:xfrm>
            <a:off x="5485297" y="2674786"/>
            <a:ext cx="2100436" cy="415498"/>
          </a:xfrm>
          <a:prstGeom prst="rect">
            <a:avLst/>
          </a:prstGeom>
          <a:noFill/>
        </p:spPr>
        <p:txBody>
          <a:bodyPr wrap="square">
            <a:spAutoFit/>
          </a:bodyPr>
          <a:lstStyle/>
          <a:p>
            <a:r>
              <a:rPr kumimoji="0" lang="en-US" sz="1000" b="0" i="0" u="none" strike="noStrike" cap="none" normalizeH="0" baseline="0" dirty="0">
                <a:ln>
                  <a:noFill/>
                </a:ln>
                <a:solidFill>
                  <a:srgbClr val="FF0000"/>
                </a:solidFill>
                <a:effectLst/>
                <a:latin typeface="Times New Roman" pitchFamily="16" charset="0"/>
                <a:ea typeface="MS Gothic" charset="-128"/>
              </a:rPr>
              <a:t>Duration</a:t>
            </a:r>
            <a:r>
              <a:rPr lang="en-US" sz="1000" dirty="0">
                <a:solidFill>
                  <a:srgbClr val="FF0000"/>
                </a:solidFill>
              </a:rPr>
              <a:t> &lt; Threshold </a:t>
            </a:r>
          </a:p>
          <a:p>
            <a:r>
              <a:rPr lang="en-US" sz="1000" dirty="0">
                <a:solidFill>
                  <a:srgbClr val="FF0000"/>
                </a:solidFill>
                <a:sym typeface="Wingdings" panose="05000000000000000000" pitchFamily="2" charset="2"/>
              </a:rPr>
              <a:t>    AP3 and STA3 cannot switch</a:t>
            </a:r>
            <a:endParaRPr lang="en-US" sz="1000" dirty="0"/>
          </a:p>
        </p:txBody>
      </p:sp>
      <p:cxnSp>
        <p:nvCxnSpPr>
          <p:cNvPr id="182" name="Straight Connector 181">
            <a:extLst>
              <a:ext uri="{FF2B5EF4-FFF2-40B4-BE49-F238E27FC236}">
                <a16:creationId xmlns:a16="http://schemas.microsoft.com/office/drawing/2014/main" id="{297119C6-B6E9-90D8-440F-FC00B0DCC6D7}"/>
              </a:ext>
            </a:extLst>
          </p:cNvPr>
          <p:cNvCxnSpPr>
            <a:cxnSpLocks/>
          </p:cNvCxnSpPr>
          <p:nvPr/>
        </p:nvCxnSpPr>
        <p:spPr bwMode="auto">
          <a:xfrm>
            <a:off x="5981347" y="4521949"/>
            <a:ext cx="0" cy="1999621"/>
          </a:xfrm>
          <a:prstGeom prst="line">
            <a:avLst/>
          </a:prstGeom>
          <a:solidFill>
            <a:srgbClr val="00B8FF"/>
          </a:solidFill>
          <a:ln w="9525" cap="flat" cmpd="sng" algn="ctr">
            <a:solidFill>
              <a:srgbClr val="FF0000"/>
            </a:solidFill>
            <a:prstDash val="dash"/>
            <a:round/>
            <a:headEnd type="none" w="med" len="med"/>
            <a:tailEnd type="none" w="med" len="med"/>
          </a:ln>
          <a:effectLst/>
        </p:spPr>
      </p:cxnSp>
      <p:sp>
        <p:nvSpPr>
          <p:cNvPr id="10" name="Rectangle 9">
            <a:extLst>
              <a:ext uri="{FF2B5EF4-FFF2-40B4-BE49-F238E27FC236}">
                <a16:creationId xmlns:a16="http://schemas.microsoft.com/office/drawing/2014/main" id="{448BCDBB-3B1B-A8C6-0610-793B0D900A62}"/>
              </a:ext>
            </a:extLst>
          </p:cNvPr>
          <p:cNvSpPr/>
          <p:nvPr/>
        </p:nvSpPr>
        <p:spPr bwMode="auto">
          <a:xfrm>
            <a:off x="10302431" y="5713429"/>
            <a:ext cx="328069" cy="302459"/>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BA</a:t>
            </a:r>
          </a:p>
        </p:txBody>
      </p:sp>
    </p:spTree>
    <p:extLst>
      <p:ext uri="{BB962C8B-B14F-4D97-AF65-F5344CB8AC3E}">
        <p14:creationId xmlns:p14="http://schemas.microsoft.com/office/powerpoint/2010/main" val="19110371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DA9D2F-08AB-F69E-58E4-220929B052B6}"/>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1F2ABB5-9DB3-C9DE-7C9C-0CD797DF2871}"/>
              </a:ext>
            </a:extLst>
          </p:cNvPr>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a:extLst>
              <a:ext uri="{FF2B5EF4-FFF2-40B4-BE49-F238E27FC236}">
                <a16:creationId xmlns:a16="http://schemas.microsoft.com/office/drawing/2014/main" id="{A8460D74-7BFA-8CA5-8213-FE9547FEEF85}"/>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5B6DB4AD-5E3B-BD4E-FA6E-96783848D786}"/>
              </a:ext>
            </a:extLst>
          </p:cNvPr>
          <p:cNvSpPr>
            <a:spLocks noGrp="1"/>
          </p:cNvSpPr>
          <p:nvPr>
            <p:ph type="dt" idx="15"/>
          </p:nvPr>
        </p:nvSpPr>
        <p:spPr/>
        <p:txBody>
          <a:bodyPr/>
          <a:lstStyle/>
          <a:p>
            <a:r>
              <a:rPr lang="en-US" dirty="0"/>
              <a:t>June 2025</a:t>
            </a:r>
            <a:endParaRPr lang="en-GB" dirty="0"/>
          </a:p>
        </p:txBody>
      </p:sp>
      <p:sp>
        <p:nvSpPr>
          <p:cNvPr id="2" name="Rectangle 2">
            <a:extLst>
              <a:ext uri="{FF2B5EF4-FFF2-40B4-BE49-F238E27FC236}">
                <a16:creationId xmlns:a16="http://schemas.microsoft.com/office/drawing/2014/main" id="{6AB9D284-F5AB-D02F-4E3B-7B3764118352}"/>
              </a:ext>
            </a:extLst>
          </p:cNvPr>
          <p:cNvSpPr txBox="1">
            <a:spLocks noChangeArrowheads="1"/>
          </p:cNvSpPr>
          <p:nvPr/>
        </p:nvSpPr>
        <p:spPr bwMode="auto">
          <a:xfrm>
            <a:off x="574097" y="1216324"/>
            <a:ext cx="11386280" cy="175547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AP3 reads the allocation duration for AP2 from the user info field of the MU-RTS TXS trigger (MRTT) frame and determines to switch on receiving a response to MRTT frame. After the first control frame exchange, AP3 and STA3 switch to the NPCA PCH.</a:t>
            </a:r>
          </a:p>
          <a:p>
            <a:pPr lvl="1">
              <a:buFont typeface="Arial" panose="020B0604020202020204" pitchFamily="34" charset="0"/>
              <a:buChar char="•"/>
            </a:pPr>
            <a:r>
              <a:rPr lang="en-US" sz="1400" kern="0" dirty="0"/>
              <a:t>AP3 switches for the TXOP allocation duration obtained from the user info field of the MRTT frame.</a:t>
            </a:r>
          </a:p>
          <a:p>
            <a:pPr lvl="1">
              <a:buFont typeface="Arial" panose="020B0604020202020204" pitchFamily="34" charset="0"/>
              <a:buChar char="•"/>
            </a:pPr>
            <a:r>
              <a:rPr lang="en-US" sz="1400" kern="0" dirty="0"/>
              <a:t>STA3 may switch for the value indicated in the Duration field of RTS-CTS frames.</a:t>
            </a:r>
          </a:p>
          <a:p>
            <a:pPr>
              <a:buFont typeface="Arial" panose="020B0604020202020204" pitchFamily="34" charset="0"/>
              <a:buChar char="•"/>
            </a:pPr>
            <a:r>
              <a:rPr lang="en-US" sz="1600" b="0" kern="0" dirty="0"/>
              <a:t>AP3 informs STA3 via the ICF regarding the TXOP allocation duration. AP3 performs frame exchanges until the end of TXOP allocation for AP2.</a:t>
            </a:r>
          </a:p>
        </p:txBody>
      </p:sp>
      <p:cxnSp>
        <p:nvCxnSpPr>
          <p:cNvPr id="8" name="Straight Arrow Connector 7">
            <a:extLst>
              <a:ext uri="{FF2B5EF4-FFF2-40B4-BE49-F238E27FC236}">
                <a16:creationId xmlns:a16="http://schemas.microsoft.com/office/drawing/2014/main" id="{D1B61743-DC83-325E-3D01-348A0F872776}"/>
              </a:ext>
            </a:extLst>
          </p:cNvPr>
          <p:cNvCxnSpPr>
            <a:cxnSpLocks/>
          </p:cNvCxnSpPr>
          <p:nvPr/>
        </p:nvCxnSpPr>
        <p:spPr bwMode="auto">
          <a:xfrm flipV="1">
            <a:off x="1780607" y="3516540"/>
            <a:ext cx="9496992" cy="3727"/>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DA657CAB-6845-AFC5-350B-7D80CC14000D}"/>
              </a:ext>
            </a:extLst>
          </p:cNvPr>
          <p:cNvCxnSpPr>
            <a:cxnSpLocks/>
          </p:cNvCxnSpPr>
          <p:nvPr/>
        </p:nvCxnSpPr>
        <p:spPr bwMode="auto">
          <a:xfrm flipV="1">
            <a:off x="1780607" y="4260756"/>
            <a:ext cx="9496992" cy="1664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39B52AB1-EE15-9FE8-9473-C1A6A275D098}"/>
              </a:ext>
            </a:extLst>
          </p:cNvPr>
          <p:cNvCxnSpPr>
            <a:cxnSpLocks/>
          </p:cNvCxnSpPr>
          <p:nvPr/>
        </p:nvCxnSpPr>
        <p:spPr bwMode="auto">
          <a:xfrm>
            <a:off x="1780607" y="5482034"/>
            <a:ext cx="9496992" cy="1675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5" name="Straight Connector 14">
            <a:extLst>
              <a:ext uri="{FF2B5EF4-FFF2-40B4-BE49-F238E27FC236}">
                <a16:creationId xmlns:a16="http://schemas.microsoft.com/office/drawing/2014/main" id="{22B4AE7E-76F5-11BF-54A4-A39DC9FB28F1}"/>
              </a:ext>
            </a:extLst>
          </p:cNvPr>
          <p:cNvCxnSpPr>
            <a:cxnSpLocks/>
          </p:cNvCxnSpPr>
          <p:nvPr/>
        </p:nvCxnSpPr>
        <p:spPr bwMode="auto">
          <a:xfrm flipH="1">
            <a:off x="2184610" y="3133887"/>
            <a:ext cx="3022" cy="326847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3" name="Rectangle 22">
            <a:extLst>
              <a:ext uri="{FF2B5EF4-FFF2-40B4-BE49-F238E27FC236}">
                <a16:creationId xmlns:a16="http://schemas.microsoft.com/office/drawing/2014/main" id="{E8BAB25C-97BD-2A52-6FE5-A705913F2E38}"/>
              </a:ext>
            </a:extLst>
          </p:cNvPr>
          <p:cNvSpPr/>
          <p:nvPr/>
        </p:nvSpPr>
        <p:spPr bwMode="auto">
          <a:xfrm>
            <a:off x="2189702" y="3193144"/>
            <a:ext cx="347915" cy="314409"/>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ICF</a:t>
            </a:r>
          </a:p>
        </p:txBody>
      </p:sp>
      <p:sp>
        <p:nvSpPr>
          <p:cNvPr id="57" name="Rectangle 56">
            <a:extLst>
              <a:ext uri="{FF2B5EF4-FFF2-40B4-BE49-F238E27FC236}">
                <a16:creationId xmlns:a16="http://schemas.microsoft.com/office/drawing/2014/main" id="{94F4D779-F5EC-0364-D3C1-38D44324990E}"/>
              </a:ext>
            </a:extLst>
          </p:cNvPr>
          <p:cNvSpPr/>
          <p:nvPr/>
        </p:nvSpPr>
        <p:spPr bwMode="auto">
          <a:xfrm>
            <a:off x="2610374" y="3964753"/>
            <a:ext cx="369968" cy="30480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ICR</a:t>
            </a:r>
          </a:p>
        </p:txBody>
      </p:sp>
      <p:sp>
        <p:nvSpPr>
          <p:cNvPr id="58" name="Rectangle 57">
            <a:extLst>
              <a:ext uri="{FF2B5EF4-FFF2-40B4-BE49-F238E27FC236}">
                <a16:creationId xmlns:a16="http://schemas.microsoft.com/office/drawing/2014/main" id="{5D217C4A-727E-B448-8741-EC0FD0EE622F}"/>
              </a:ext>
            </a:extLst>
          </p:cNvPr>
          <p:cNvSpPr/>
          <p:nvPr/>
        </p:nvSpPr>
        <p:spPr bwMode="auto">
          <a:xfrm>
            <a:off x="3120494" y="3326633"/>
            <a:ext cx="971813" cy="324813"/>
          </a:xfrm>
          <a:prstGeom prst="rect">
            <a:avLst/>
          </a:prstGeom>
          <a:solidFill>
            <a:srgbClr val="F8F8F8"/>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Frame exchanges within BSS1</a:t>
            </a:r>
          </a:p>
        </p:txBody>
      </p:sp>
      <p:sp>
        <p:nvSpPr>
          <p:cNvPr id="63" name="Rectangle 62">
            <a:extLst>
              <a:ext uri="{FF2B5EF4-FFF2-40B4-BE49-F238E27FC236}">
                <a16:creationId xmlns:a16="http://schemas.microsoft.com/office/drawing/2014/main" id="{FCDAAE79-DBD2-58AC-C332-9A8C05D92595}"/>
              </a:ext>
            </a:extLst>
          </p:cNvPr>
          <p:cNvSpPr/>
          <p:nvPr/>
        </p:nvSpPr>
        <p:spPr bwMode="auto">
          <a:xfrm>
            <a:off x="4269866" y="3198721"/>
            <a:ext cx="533400" cy="314369"/>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MRTT to AP2</a:t>
            </a:r>
          </a:p>
        </p:txBody>
      </p:sp>
      <p:sp>
        <p:nvSpPr>
          <p:cNvPr id="71" name="TextBox 70">
            <a:extLst>
              <a:ext uri="{FF2B5EF4-FFF2-40B4-BE49-F238E27FC236}">
                <a16:creationId xmlns:a16="http://schemas.microsoft.com/office/drawing/2014/main" id="{BAF15C30-A132-9CA5-313A-3A684BFFF6E7}"/>
              </a:ext>
            </a:extLst>
          </p:cNvPr>
          <p:cNvSpPr txBox="1"/>
          <p:nvPr/>
        </p:nvSpPr>
        <p:spPr>
          <a:xfrm>
            <a:off x="1273164" y="3204585"/>
            <a:ext cx="513282" cy="307777"/>
          </a:xfrm>
          <a:prstGeom prst="rect">
            <a:avLst/>
          </a:prstGeom>
          <a:noFill/>
        </p:spPr>
        <p:txBody>
          <a:bodyPr wrap="none" rtlCol="0">
            <a:spAutoFit/>
          </a:bodyPr>
          <a:lstStyle/>
          <a:p>
            <a:r>
              <a:rPr lang="en-US" sz="1400" b="1" dirty="0">
                <a:solidFill>
                  <a:schemeClr val="tx1"/>
                </a:solidFill>
              </a:rPr>
              <a:t>AP1</a:t>
            </a:r>
          </a:p>
        </p:txBody>
      </p:sp>
      <p:sp>
        <p:nvSpPr>
          <p:cNvPr id="72" name="TextBox 71">
            <a:extLst>
              <a:ext uri="{FF2B5EF4-FFF2-40B4-BE49-F238E27FC236}">
                <a16:creationId xmlns:a16="http://schemas.microsoft.com/office/drawing/2014/main" id="{94ADF4AB-4AFE-499A-77C5-578C55D3C208}"/>
              </a:ext>
            </a:extLst>
          </p:cNvPr>
          <p:cNvSpPr txBox="1"/>
          <p:nvPr/>
        </p:nvSpPr>
        <p:spPr>
          <a:xfrm>
            <a:off x="1270571" y="3957916"/>
            <a:ext cx="513282" cy="307777"/>
          </a:xfrm>
          <a:prstGeom prst="rect">
            <a:avLst/>
          </a:prstGeom>
          <a:noFill/>
        </p:spPr>
        <p:txBody>
          <a:bodyPr wrap="none" rtlCol="0">
            <a:spAutoFit/>
          </a:bodyPr>
          <a:lstStyle/>
          <a:p>
            <a:r>
              <a:rPr lang="en-US" sz="1400" b="1" dirty="0">
                <a:solidFill>
                  <a:schemeClr val="tx1"/>
                </a:solidFill>
              </a:rPr>
              <a:t>AP2</a:t>
            </a:r>
          </a:p>
        </p:txBody>
      </p:sp>
      <p:sp>
        <p:nvSpPr>
          <p:cNvPr id="73" name="TextBox 72">
            <a:extLst>
              <a:ext uri="{FF2B5EF4-FFF2-40B4-BE49-F238E27FC236}">
                <a16:creationId xmlns:a16="http://schemas.microsoft.com/office/drawing/2014/main" id="{FE0A05ED-8706-2D5E-771D-1C0539F0CEA5}"/>
              </a:ext>
            </a:extLst>
          </p:cNvPr>
          <p:cNvSpPr txBox="1"/>
          <p:nvPr/>
        </p:nvSpPr>
        <p:spPr>
          <a:xfrm>
            <a:off x="1267325" y="5169413"/>
            <a:ext cx="513282" cy="307777"/>
          </a:xfrm>
          <a:prstGeom prst="rect">
            <a:avLst/>
          </a:prstGeom>
          <a:noFill/>
        </p:spPr>
        <p:txBody>
          <a:bodyPr wrap="none" rtlCol="0">
            <a:spAutoFit/>
          </a:bodyPr>
          <a:lstStyle/>
          <a:p>
            <a:r>
              <a:rPr lang="en-US" sz="1400" b="1" dirty="0">
                <a:solidFill>
                  <a:schemeClr val="tx1"/>
                </a:solidFill>
              </a:rPr>
              <a:t>AP3</a:t>
            </a:r>
          </a:p>
        </p:txBody>
      </p:sp>
      <p:sp>
        <p:nvSpPr>
          <p:cNvPr id="27" name="Rectangle 26">
            <a:extLst>
              <a:ext uri="{FF2B5EF4-FFF2-40B4-BE49-F238E27FC236}">
                <a16:creationId xmlns:a16="http://schemas.microsoft.com/office/drawing/2014/main" id="{47188117-652E-D39F-585C-8F118C98BFD4}"/>
              </a:ext>
            </a:extLst>
          </p:cNvPr>
          <p:cNvSpPr/>
          <p:nvPr/>
        </p:nvSpPr>
        <p:spPr bwMode="auto">
          <a:xfrm>
            <a:off x="4957346" y="3962266"/>
            <a:ext cx="531281" cy="3048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CTS to AP1</a:t>
            </a:r>
          </a:p>
        </p:txBody>
      </p:sp>
      <p:sp>
        <p:nvSpPr>
          <p:cNvPr id="7" name="TextBox 6">
            <a:extLst>
              <a:ext uri="{FF2B5EF4-FFF2-40B4-BE49-F238E27FC236}">
                <a16:creationId xmlns:a16="http://schemas.microsoft.com/office/drawing/2014/main" id="{B7A2C614-7D3E-C53D-760D-C7FECB960C2F}"/>
              </a:ext>
            </a:extLst>
          </p:cNvPr>
          <p:cNvSpPr txBox="1"/>
          <p:nvPr/>
        </p:nvSpPr>
        <p:spPr>
          <a:xfrm>
            <a:off x="553524" y="3133887"/>
            <a:ext cx="932862" cy="400110"/>
          </a:xfrm>
          <a:prstGeom prst="rect">
            <a:avLst/>
          </a:prstGeom>
          <a:noFill/>
        </p:spPr>
        <p:txBody>
          <a:bodyPr wrap="square">
            <a:spAutoFit/>
          </a:bodyPr>
          <a:lstStyle/>
          <a:p>
            <a:r>
              <a:rPr lang="en-US" sz="1000" b="1" kern="0" dirty="0">
                <a:solidFill>
                  <a:schemeClr val="tx1"/>
                </a:solidFill>
              </a:rPr>
              <a:t>(Co-TDMA sharing AP)</a:t>
            </a:r>
            <a:endParaRPr lang="en-US" sz="1000" b="1" dirty="0">
              <a:solidFill>
                <a:schemeClr val="tx1"/>
              </a:solidFill>
            </a:endParaRPr>
          </a:p>
        </p:txBody>
      </p:sp>
      <p:cxnSp>
        <p:nvCxnSpPr>
          <p:cNvPr id="26" name="Straight Arrow Connector 25">
            <a:extLst>
              <a:ext uri="{FF2B5EF4-FFF2-40B4-BE49-F238E27FC236}">
                <a16:creationId xmlns:a16="http://schemas.microsoft.com/office/drawing/2014/main" id="{BC7A3D1C-7243-4055-37EF-A545FD0AFE6F}"/>
              </a:ext>
            </a:extLst>
          </p:cNvPr>
          <p:cNvCxnSpPr>
            <a:cxnSpLocks/>
          </p:cNvCxnSpPr>
          <p:nvPr/>
        </p:nvCxnSpPr>
        <p:spPr bwMode="auto">
          <a:xfrm flipV="1">
            <a:off x="4811383" y="3400833"/>
            <a:ext cx="5930911" cy="9696"/>
          </a:xfrm>
          <a:prstGeom prst="straightConnector1">
            <a:avLst/>
          </a:prstGeom>
          <a:solidFill>
            <a:srgbClr val="00B8FF"/>
          </a:solidFill>
          <a:ln w="19050" cap="flat" cmpd="sng" algn="ctr">
            <a:solidFill>
              <a:schemeClr val="tx1"/>
            </a:solidFill>
            <a:prstDash val="solid"/>
            <a:round/>
            <a:headEnd type="triangle"/>
            <a:tailEnd type="triangle"/>
          </a:ln>
          <a:effectLst/>
        </p:spPr>
      </p:cxnSp>
      <p:sp>
        <p:nvSpPr>
          <p:cNvPr id="31" name="Rectangle 30">
            <a:extLst>
              <a:ext uri="{FF2B5EF4-FFF2-40B4-BE49-F238E27FC236}">
                <a16:creationId xmlns:a16="http://schemas.microsoft.com/office/drawing/2014/main" id="{E582D92E-9B1C-FFF4-E142-01DEBF4479E7}"/>
              </a:ext>
            </a:extLst>
          </p:cNvPr>
          <p:cNvSpPr/>
          <p:nvPr/>
        </p:nvSpPr>
        <p:spPr bwMode="auto">
          <a:xfrm>
            <a:off x="2604903" y="5150861"/>
            <a:ext cx="369968" cy="326329"/>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ICR</a:t>
            </a:r>
          </a:p>
        </p:txBody>
      </p:sp>
      <p:cxnSp>
        <p:nvCxnSpPr>
          <p:cNvPr id="38" name="Straight Connector 37">
            <a:extLst>
              <a:ext uri="{FF2B5EF4-FFF2-40B4-BE49-F238E27FC236}">
                <a16:creationId xmlns:a16="http://schemas.microsoft.com/office/drawing/2014/main" id="{7E590E8E-9A9F-054B-0FEB-CD1AE343C950}"/>
              </a:ext>
            </a:extLst>
          </p:cNvPr>
          <p:cNvCxnSpPr>
            <a:cxnSpLocks/>
          </p:cNvCxnSpPr>
          <p:nvPr/>
        </p:nvCxnSpPr>
        <p:spPr bwMode="auto">
          <a:xfrm>
            <a:off x="10744200" y="2901484"/>
            <a:ext cx="0" cy="351326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2" name="TextBox 41">
            <a:extLst>
              <a:ext uri="{FF2B5EF4-FFF2-40B4-BE49-F238E27FC236}">
                <a16:creationId xmlns:a16="http://schemas.microsoft.com/office/drawing/2014/main" id="{A7F6C3D4-8C59-CDC1-71E1-141131713BE2}"/>
              </a:ext>
            </a:extLst>
          </p:cNvPr>
          <p:cNvSpPr txBox="1"/>
          <p:nvPr/>
        </p:nvSpPr>
        <p:spPr>
          <a:xfrm>
            <a:off x="6251604" y="3199001"/>
            <a:ext cx="2627110" cy="246221"/>
          </a:xfrm>
          <a:prstGeom prst="rect">
            <a:avLst/>
          </a:prstGeom>
          <a:noFill/>
        </p:spPr>
        <p:txBody>
          <a:bodyPr wrap="square">
            <a:spAutoFit/>
          </a:bodyPr>
          <a:lstStyle/>
          <a:p>
            <a:pPr algn="ctr"/>
            <a:r>
              <a:rPr lang="en-US" sz="1000" kern="0" dirty="0">
                <a:solidFill>
                  <a:srgbClr val="00B050"/>
                </a:solidFill>
              </a:rPr>
              <a:t>TXOP allocation for AP2</a:t>
            </a:r>
          </a:p>
        </p:txBody>
      </p:sp>
      <p:sp>
        <p:nvSpPr>
          <p:cNvPr id="43" name="Rectangle 42">
            <a:extLst>
              <a:ext uri="{FF2B5EF4-FFF2-40B4-BE49-F238E27FC236}">
                <a16:creationId xmlns:a16="http://schemas.microsoft.com/office/drawing/2014/main" id="{171E0EF9-8005-11F1-E6E2-173BBE8A0076}"/>
              </a:ext>
            </a:extLst>
          </p:cNvPr>
          <p:cNvSpPr/>
          <p:nvPr/>
        </p:nvSpPr>
        <p:spPr bwMode="auto">
          <a:xfrm>
            <a:off x="5564669" y="3709185"/>
            <a:ext cx="5179531" cy="955830"/>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dirty="0">
              <a:ln>
                <a:noFill/>
              </a:ln>
              <a:solidFill>
                <a:schemeClr val="tx1"/>
              </a:solidFill>
              <a:effectLst/>
              <a:latin typeface="Times New Roman" pitchFamily="16" charset="0"/>
              <a:ea typeface="MS Gothic" charset="-128"/>
            </a:endParaRPr>
          </a:p>
        </p:txBody>
      </p:sp>
      <p:sp>
        <p:nvSpPr>
          <p:cNvPr id="44" name="Rectangle 43">
            <a:extLst>
              <a:ext uri="{FF2B5EF4-FFF2-40B4-BE49-F238E27FC236}">
                <a16:creationId xmlns:a16="http://schemas.microsoft.com/office/drawing/2014/main" id="{E49F54E9-B2F8-6E2A-E91D-7D2A1F33CFA6}"/>
              </a:ext>
            </a:extLst>
          </p:cNvPr>
          <p:cNvSpPr/>
          <p:nvPr/>
        </p:nvSpPr>
        <p:spPr bwMode="auto">
          <a:xfrm rot="16200000">
            <a:off x="5465408" y="4018787"/>
            <a:ext cx="377798" cy="15338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RTS</a:t>
            </a:r>
          </a:p>
        </p:txBody>
      </p:sp>
      <p:sp>
        <p:nvSpPr>
          <p:cNvPr id="46" name="Rectangle 45">
            <a:extLst>
              <a:ext uri="{FF2B5EF4-FFF2-40B4-BE49-F238E27FC236}">
                <a16:creationId xmlns:a16="http://schemas.microsoft.com/office/drawing/2014/main" id="{0D2D2429-D074-0C83-F1B4-A896E8A75BD9}"/>
              </a:ext>
            </a:extLst>
          </p:cNvPr>
          <p:cNvSpPr/>
          <p:nvPr/>
        </p:nvSpPr>
        <p:spPr bwMode="auto">
          <a:xfrm rot="16200000">
            <a:off x="5728941" y="4409410"/>
            <a:ext cx="377798" cy="12701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dirty="0">
                <a:solidFill>
                  <a:schemeClr val="tx1"/>
                </a:solidFill>
              </a:rPr>
              <a:t>C</a:t>
            </a:r>
            <a:r>
              <a:rPr kumimoji="0" lang="en-US" sz="800" b="0" i="0" u="none" strike="noStrike" cap="none" normalizeH="0" baseline="0" dirty="0">
                <a:ln>
                  <a:noFill/>
                </a:ln>
                <a:solidFill>
                  <a:schemeClr val="tx1"/>
                </a:solidFill>
                <a:effectLst/>
                <a:latin typeface="Times New Roman" pitchFamily="16" charset="0"/>
                <a:ea typeface="MS Gothic" charset="-128"/>
              </a:rPr>
              <a:t>TS</a:t>
            </a:r>
          </a:p>
        </p:txBody>
      </p:sp>
      <p:sp>
        <p:nvSpPr>
          <p:cNvPr id="47" name="TextBox 46">
            <a:extLst>
              <a:ext uri="{FF2B5EF4-FFF2-40B4-BE49-F238E27FC236}">
                <a16:creationId xmlns:a16="http://schemas.microsoft.com/office/drawing/2014/main" id="{AF2D5D19-422A-8EB4-F5E5-47E152AE4A21}"/>
              </a:ext>
            </a:extLst>
          </p:cNvPr>
          <p:cNvSpPr txBox="1"/>
          <p:nvPr/>
        </p:nvSpPr>
        <p:spPr>
          <a:xfrm>
            <a:off x="5767666" y="4489920"/>
            <a:ext cx="429926" cy="215444"/>
          </a:xfrm>
          <a:prstGeom prst="rect">
            <a:avLst/>
          </a:prstGeom>
          <a:noFill/>
        </p:spPr>
        <p:txBody>
          <a:bodyPr wrap="none" rtlCol="0">
            <a:spAutoFit/>
          </a:bodyPr>
          <a:lstStyle/>
          <a:p>
            <a:r>
              <a:rPr lang="en-US" sz="800" dirty="0">
                <a:solidFill>
                  <a:srgbClr val="FF0000"/>
                </a:solidFill>
              </a:rPr>
              <a:t>STA1</a:t>
            </a:r>
          </a:p>
        </p:txBody>
      </p:sp>
      <p:sp>
        <p:nvSpPr>
          <p:cNvPr id="48" name="Rectangle 47">
            <a:extLst>
              <a:ext uri="{FF2B5EF4-FFF2-40B4-BE49-F238E27FC236}">
                <a16:creationId xmlns:a16="http://schemas.microsoft.com/office/drawing/2014/main" id="{926163A3-5FE2-2664-C49B-45BFD105E58A}"/>
              </a:ext>
            </a:extLst>
          </p:cNvPr>
          <p:cNvSpPr/>
          <p:nvPr/>
        </p:nvSpPr>
        <p:spPr bwMode="auto">
          <a:xfrm>
            <a:off x="6096001" y="3967761"/>
            <a:ext cx="1545996" cy="304296"/>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PPDU</a:t>
            </a:r>
          </a:p>
        </p:txBody>
      </p:sp>
      <p:sp>
        <p:nvSpPr>
          <p:cNvPr id="49" name="TextBox 48">
            <a:extLst>
              <a:ext uri="{FF2B5EF4-FFF2-40B4-BE49-F238E27FC236}">
                <a16:creationId xmlns:a16="http://schemas.microsoft.com/office/drawing/2014/main" id="{5702FE9E-C8CB-F5B8-00D2-5280E21A4E7A}"/>
              </a:ext>
            </a:extLst>
          </p:cNvPr>
          <p:cNvSpPr txBox="1"/>
          <p:nvPr/>
        </p:nvSpPr>
        <p:spPr>
          <a:xfrm>
            <a:off x="6629400" y="4092857"/>
            <a:ext cx="429926" cy="215444"/>
          </a:xfrm>
          <a:prstGeom prst="rect">
            <a:avLst/>
          </a:prstGeom>
          <a:noFill/>
        </p:spPr>
        <p:txBody>
          <a:bodyPr wrap="none" rtlCol="0">
            <a:spAutoFit/>
          </a:bodyPr>
          <a:lstStyle/>
          <a:p>
            <a:r>
              <a:rPr lang="en-US" sz="800" dirty="0">
                <a:solidFill>
                  <a:srgbClr val="FF0000"/>
                </a:solidFill>
              </a:rPr>
              <a:t>STA1</a:t>
            </a:r>
          </a:p>
        </p:txBody>
      </p:sp>
      <p:sp>
        <p:nvSpPr>
          <p:cNvPr id="50" name="Rectangle 49">
            <a:extLst>
              <a:ext uri="{FF2B5EF4-FFF2-40B4-BE49-F238E27FC236}">
                <a16:creationId xmlns:a16="http://schemas.microsoft.com/office/drawing/2014/main" id="{D968486A-0A73-ADC4-A9DA-975A8E20F39A}"/>
              </a:ext>
            </a:extLst>
          </p:cNvPr>
          <p:cNvSpPr/>
          <p:nvPr/>
        </p:nvSpPr>
        <p:spPr bwMode="auto">
          <a:xfrm>
            <a:off x="7704718" y="4274184"/>
            <a:ext cx="377798" cy="28155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BA</a:t>
            </a:r>
          </a:p>
        </p:txBody>
      </p:sp>
      <p:sp>
        <p:nvSpPr>
          <p:cNvPr id="52" name="TextBox 51">
            <a:extLst>
              <a:ext uri="{FF2B5EF4-FFF2-40B4-BE49-F238E27FC236}">
                <a16:creationId xmlns:a16="http://schemas.microsoft.com/office/drawing/2014/main" id="{DA0B1D81-EB01-E70F-D7F4-30827BD018CC}"/>
              </a:ext>
            </a:extLst>
          </p:cNvPr>
          <p:cNvSpPr txBox="1"/>
          <p:nvPr/>
        </p:nvSpPr>
        <p:spPr>
          <a:xfrm>
            <a:off x="7699978" y="4383101"/>
            <a:ext cx="429926" cy="215444"/>
          </a:xfrm>
          <a:prstGeom prst="rect">
            <a:avLst/>
          </a:prstGeom>
          <a:noFill/>
        </p:spPr>
        <p:txBody>
          <a:bodyPr wrap="none" rtlCol="0">
            <a:spAutoFit/>
          </a:bodyPr>
          <a:lstStyle/>
          <a:p>
            <a:r>
              <a:rPr lang="en-US" sz="800" dirty="0">
                <a:solidFill>
                  <a:srgbClr val="FF0000"/>
                </a:solidFill>
              </a:rPr>
              <a:t>STA1</a:t>
            </a:r>
          </a:p>
        </p:txBody>
      </p:sp>
      <p:sp>
        <p:nvSpPr>
          <p:cNvPr id="53" name="TextBox 52">
            <a:extLst>
              <a:ext uri="{FF2B5EF4-FFF2-40B4-BE49-F238E27FC236}">
                <a16:creationId xmlns:a16="http://schemas.microsoft.com/office/drawing/2014/main" id="{40CE438F-3DB7-F19A-1433-5DE36B59EF9F}"/>
              </a:ext>
            </a:extLst>
          </p:cNvPr>
          <p:cNvSpPr txBox="1"/>
          <p:nvPr/>
        </p:nvSpPr>
        <p:spPr>
          <a:xfrm>
            <a:off x="5500263" y="4107418"/>
            <a:ext cx="429926" cy="215444"/>
          </a:xfrm>
          <a:prstGeom prst="rect">
            <a:avLst/>
          </a:prstGeom>
          <a:noFill/>
        </p:spPr>
        <p:txBody>
          <a:bodyPr wrap="square" rtlCol="0">
            <a:spAutoFit/>
          </a:bodyPr>
          <a:lstStyle/>
          <a:p>
            <a:r>
              <a:rPr lang="en-US" sz="800" dirty="0">
                <a:solidFill>
                  <a:srgbClr val="FF0000"/>
                </a:solidFill>
              </a:rPr>
              <a:t>STA1</a:t>
            </a:r>
          </a:p>
        </p:txBody>
      </p:sp>
      <p:cxnSp>
        <p:nvCxnSpPr>
          <p:cNvPr id="81" name="Straight Arrow Connector 80">
            <a:extLst>
              <a:ext uri="{FF2B5EF4-FFF2-40B4-BE49-F238E27FC236}">
                <a16:creationId xmlns:a16="http://schemas.microsoft.com/office/drawing/2014/main" id="{6FC35E16-93A0-352F-AC40-28E847651469}"/>
              </a:ext>
            </a:extLst>
          </p:cNvPr>
          <p:cNvCxnSpPr>
            <a:cxnSpLocks/>
          </p:cNvCxnSpPr>
          <p:nvPr/>
        </p:nvCxnSpPr>
        <p:spPr bwMode="auto">
          <a:xfrm>
            <a:off x="1809534" y="5151081"/>
            <a:ext cx="9163266" cy="3915"/>
          </a:xfrm>
          <a:prstGeom prst="straightConnector1">
            <a:avLst/>
          </a:prstGeom>
          <a:solidFill>
            <a:srgbClr val="00B8FF"/>
          </a:solidFill>
          <a:ln w="12700" cap="flat" cmpd="sng" algn="ctr">
            <a:solidFill>
              <a:schemeClr val="tx1"/>
            </a:solidFill>
            <a:prstDash val="sysDash"/>
            <a:round/>
            <a:headEnd type="none" w="med" len="med"/>
            <a:tailEnd type="none"/>
          </a:ln>
          <a:effectLst/>
        </p:spPr>
      </p:cxnSp>
      <p:cxnSp>
        <p:nvCxnSpPr>
          <p:cNvPr id="84" name="Straight Arrow Connector 83">
            <a:extLst>
              <a:ext uri="{FF2B5EF4-FFF2-40B4-BE49-F238E27FC236}">
                <a16:creationId xmlns:a16="http://schemas.microsoft.com/office/drawing/2014/main" id="{1D5A3258-E198-2CC6-75AE-D3007A9B4ABC}"/>
              </a:ext>
            </a:extLst>
          </p:cNvPr>
          <p:cNvCxnSpPr>
            <a:cxnSpLocks/>
          </p:cNvCxnSpPr>
          <p:nvPr/>
        </p:nvCxnSpPr>
        <p:spPr bwMode="auto">
          <a:xfrm>
            <a:off x="1780607" y="3959778"/>
            <a:ext cx="9192193" cy="4769"/>
          </a:xfrm>
          <a:prstGeom prst="straightConnector1">
            <a:avLst/>
          </a:prstGeom>
          <a:solidFill>
            <a:srgbClr val="00B8FF"/>
          </a:solidFill>
          <a:ln w="12700" cap="flat" cmpd="sng" algn="ctr">
            <a:solidFill>
              <a:schemeClr val="tx1"/>
            </a:solidFill>
            <a:prstDash val="sysDash"/>
            <a:round/>
            <a:headEnd type="none" w="med" len="med"/>
            <a:tailEnd type="none"/>
          </a:ln>
          <a:effectLst/>
        </p:spPr>
      </p:cxnSp>
      <p:cxnSp>
        <p:nvCxnSpPr>
          <p:cNvPr id="85" name="Straight Arrow Connector 84">
            <a:extLst>
              <a:ext uri="{FF2B5EF4-FFF2-40B4-BE49-F238E27FC236}">
                <a16:creationId xmlns:a16="http://schemas.microsoft.com/office/drawing/2014/main" id="{A8D247BE-0E70-D02B-D52D-96AB915D4C93}"/>
              </a:ext>
            </a:extLst>
          </p:cNvPr>
          <p:cNvCxnSpPr>
            <a:cxnSpLocks/>
          </p:cNvCxnSpPr>
          <p:nvPr/>
        </p:nvCxnSpPr>
        <p:spPr bwMode="auto">
          <a:xfrm flipV="1">
            <a:off x="1780607" y="3180959"/>
            <a:ext cx="9192193" cy="16872"/>
          </a:xfrm>
          <a:prstGeom prst="straightConnector1">
            <a:avLst/>
          </a:prstGeom>
          <a:solidFill>
            <a:srgbClr val="00B8FF"/>
          </a:solidFill>
          <a:ln w="12700" cap="flat" cmpd="sng" algn="ctr">
            <a:solidFill>
              <a:schemeClr val="tx1"/>
            </a:solidFill>
            <a:prstDash val="sysDash"/>
            <a:round/>
            <a:headEnd type="none" w="med" len="med"/>
            <a:tailEnd type="none"/>
          </a:ln>
          <a:effectLst/>
        </p:spPr>
      </p:cxnSp>
      <p:sp>
        <p:nvSpPr>
          <p:cNvPr id="95" name="TextBox 94">
            <a:extLst>
              <a:ext uri="{FF2B5EF4-FFF2-40B4-BE49-F238E27FC236}">
                <a16:creationId xmlns:a16="http://schemas.microsoft.com/office/drawing/2014/main" id="{0B011987-C914-AD41-F089-9A90D15C7D70}"/>
              </a:ext>
            </a:extLst>
          </p:cNvPr>
          <p:cNvSpPr txBox="1"/>
          <p:nvPr/>
        </p:nvSpPr>
        <p:spPr>
          <a:xfrm>
            <a:off x="1780607" y="5213707"/>
            <a:ext cx="609389" cy="215444"/>
          </a:xfrm>
          <a:prstGeom prst="rect">
            <a:avLst/>
          </a:prstGeom>
          <a:noFill/>
        </p:spPr>
        <p:txBody>
          <a:bodyPr wrap="square">
            <a:spAutoFit/>
          </a:bodyPr>
          <a:lstStyle/>
          <a:p>
            <a:r>
              <a:rPr lang="en-US" sz="800" b="1" dirty="0">
                <a:solidFill>
                  <a:schemeClr val="tx1"/>
                </a:solidFill>
              </a:rPr>
              <a:t>PCH</a:t>
            </a:r>
          </a:p>
        </p:txBody>
      </p:sp>
      <p:sp>
        <p:nvSpPr>
          <p:cNvPr id="96" name="TextBox 95">
            <a:extLst>
              <a:ext uri="{FF2B5EF4-FFF2-40B4-BE49-F238E27FC236}">
                <a16:creationId xmlns:a16="http://schemas.microsoft.com/office/drawing/2014/main" id="{9F6B98D6-793D-DD1A-1E9F-73E41B690FBF}"/>
              </a:ext>
            </a:extLst>
          </p:cNvPr>
          <p:cNvSpPr txBox="1"/>
          <p:nvPr/>
        </p:nvSpPr>
        <p:spPr>
          <a:xfrm>
            <a:off x="1773636" y="4835552"/>
            <a:ext cx="609389" cy="338554"/>
          </a:xfrm>
          <a:prstGeom prst="rect">
            <a:avLst/>
          </a:prstGeom>
          <a:noFill/>
        </p:spPr>
        <p:txBody>
          <a:bodyPr wrap="square">
            <a:spAutoFit/>
          </a:bodyPr>
          <a:lstStyle/>
          <a:p>
            <a:r>
              <a:rPr lang="en-US" sz="800" b="1" dirty="0">
                <a:solidFill>
                  <a:schemeClr val="tx1"/>
                </a:solidFill>
              </a:rPr>
              <a:t>NPCA PCH</a:t>
            </a:r>
          </a:p>
        </p:txBody>
      </p:sp>
      <p:sp>
        <p:nvSpPr>
          <p:cNvPr id="97" name="TextBox 96">
            <a:extLst>
              <a:ext uri="{FF2B5EF4-FFF2-40B4-BE49-F238E27FC236}">
                <a16:creationId xmlns:a16="http://schemas.microsoft.com/office/drawing/2014/main" id="{D6AF2809-D9DC-22C2-E733-04C0CA174A8B}"/>
              </a:ext>
            </a:extLst>
          </p:cNvPr>
          <p:cNvSpPr txBox="1"/>
          <p:nvPr/>
        </p:nvSpPr>
        <p:spPr>
          <a:xfrm>
            <a:off x="1767646" y="4057661"/>
            <a:ext cx="609389" cy="215444"/>
          </a:xfrm>
          <a:prstGeom prst="rect">
            <a:avLst/>
          </a:prstGeom>
          <a:noFill/>
        </p:spPr>
        <p:txBody>
          <a:bodyPr wrap="square">
            <a:spAutoFit/>
          </a:bodyPr>
          <a:lstStyle/>
          <a:p>
            <a:r>
              <a:rPr lang="en-US" sz="800" b="1" dirty="0">
                <a:solidFill>
                  <a:schemeClr val="tx1"/>
                </a:solidFill>
              </a:rPr>
              <a:t>PCH</a:t>
            </a:r>
          </a:p>
        </p:txBody>
      </p:sp>
      <p:sp>
        <p:nvSpPr>
          <p:cNvPr id="98" name="TextBox 97">
            <a:extLst>
              <a:ext uri="{FF2B5EF4-FFF2-40B4-BE49-F238E27FC236}">
                <a16:creationId xmlns:a16="http://schemas.microsoft.com/office/drawing/2014/main" id="{6E152138-F267-7A53-7310-BE3B2CDC560A}"/>
              </a:ext>
            </a:extLst>
          </p:cNvPr>
          <p:cNvSpPr txBox="1"/>
          <p:nvPr/>
        </p:nvSpPr>
        <p:spPr>
          <a:xfrm>
            <a:off x="1792350" y="3265934"/>
            <a:ext cx="609389" cy="215444"/>
          </a:xfrm>
          <a:prstGeom prst="rect">
            <a:avLst/>
          </a:prstGeom>
          <a:noFill/>
        </p:spPr>
        <p:txBody>
          <a:bodyPr wrap="square">
            <a:spAutoFit/>
          </a:bodyPr>
          <a:lstStyle/>
          <a:p>
            <a:r>
              <a:rPr lang="en-US" sz="800" b="1" dirty="0">
                <a:solidFill>
                  <a:schemeClr val="tx1"/>
                </a:solidFill>
              </a:rPr>
              <a:t>PCH</a:t>
            </a:r>
          </a:p>
        </p:txBody>
      </p:sp>
      <p:cxnSp>
        <p:nvCxnSpPr>
          <p:cNvPr id="101" name="Straight Arrow Connector 100">
            <a:extLst>
              <a:ext uri="{FF2B5EF4-FFF2-40B4-BE49-F238E27FC236}">
                <a16:creationId xmlns:a16="http://schemas.microsoft.com/office/drawing/2014/main" id="{D14E8C25-CFA2-70B3-A12A-28C550E1ACBC}"/>
              </a:ext>
            </a:extLst>
          </p:cNvPr>
          <p:cNvCxnSpPr>
            <a:cxnSpLocks/>
          </p:cNvCxnSpPr>
          <p:nvPr/>
        </p:nvCxnSpPr>
        <p:spPr bwMode="auto">
          <a:xfrm>
            <a:off x="1765111" y="6402364"/>
            <a:ext cx="9512488" cy="12387"/>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02" name="TextBox 101">
            <a:extLst>
              <a:ext uri="{FF2B5EF4-FFF2-40B4-BE49-F238E27FC236}">
                <a16:creationId xmlns:a16="http://schemas.microsoft.com/office/drawing/2014/main" id="{1469AD6D-F7C7-A0FD-62C3-1C70E00D495D}"/>
              </a:ext>
            </a:extLst>
          </p:cNvPr>
          <p:cNvSpPr txBox="1"/>
          <p:nvPr/>
        </p:nvSpPr>
        <p:spPr>
          <a:xfrm>
            <a:off x="1251829" y="6089743"/>
            <a:ext cx="610552" cy="307777"/>
          </a:xfrm>
          <a:prstGeom prst="rect">
            <a:avLst/>
          </a:prstGeom>
          <a:noFill/>
        </p:spPr>
        <p:txBody>
          <a:bodyPr wrap="none" rtlCol="0">
            <a:spAutoFit/>
          </a:bodyPr>
          <a:lstStyle/>
          <a:p>
            <a:r>
              <a:rPr lang="en-US" sz="1400" b="1" dirty="0">
                <a:solidFill>
                  <a:schemeClr val="tx1"/>
                </a:solidFill>
              </a:rPr>
              <a:t>STA3</a:t>
            </a:r>
          </a:p>
        </p:txBody>
      </p:sp>
      <p:cxnSp>
        <p:nvCxnSpPr>
          <p:cNvPr id="104" name="Straight Arrow Connector 103">
            <a:extLst>
              <a:ext uri="{FF2B5EF4-FFF2-40B4-BE49-F238E27FC236}">
                <a16:creationId xmlns:a16="http://schemas.microsoft.com/office/drawing/2014/main" id="{531F683B-B8EA-3706-66B1-99F2D2A7D9F5}"/>
              </a:ext>
            </a:extLst>
          </p:cNvPr>
          <p:cNvCxnSpPr>
            <a:cxnSpLocks/>
          </p:cNvCxnSpPr>
          <p:nvPr/>
        </p:nvCxnSpPr>
        <p:spPr bwMode="auto">
          <a:xfrm flipV="1">
            <a:off x="1765111" y="6015588"/>
            <a:ext cx="9207689" cy="23265"/>
          </a:xfrm>
          <a:prstGeom prst="straightConnector1">
            <a:avLst/>
          </a:prstGeom>
          <a:solidFill>
            <a:srgbClr val="00B8FF"/>
          </a:solidFill>
          <a:ln w="12700" cap="flat" cmpd="sng" algn="ctr">
            <a:solidFill>
              <a:schemeClr val="tx1"/>
            </a:solidFill>
            <a:prstDash val="sysDash"/>
            <a:round/>
            <a:headEnd type="none" w="med" len="med"/>
            <a:tailEnd type="none"/>
          </a:ln>
          <a:effectLst/>
        </p:spPr>
      </p:cxnSp>
      <p:sp>
        <p:nvSpPr>
          <p:cNvPr id="105" name="TextBox 104">
            <a:extLst>
              <a:ext uri="{FF2B5EF4-FFF2-40B4-BE49-F238E27FC236}">
                <a16:creationId xmlns:a16="http://schemas.microsoft.com/office/drawing/2014/main" id="{A9CCA1EA-9CED-99F3-0147-FD69ADB62F4B}"/>
              </a:ext>
            </a:extLst>
          </p:cNvPr>
          <p:cNvSpPr txBox="1"/>
          <p:nvPr/>
        </p:nvSpPr>
        <p:spPr>
          <a:xfrm>
            <a:off x="1765111" y="6134037"/>
            <a:ext cx="609389" cy="215444"/>
          </a:xfrm>
          <a:prstGeom prst="rect">
            <a:avLst/>
          </a:prstGeom>
          <a:noFill/>
        </p:spPr>
        <p:txBody>
          <a:bodyPr wrap="square">
            <a:spAutoFit/>
          </a:bodyPr>
          <a:lstStyle/>
          <a:p>
            <a:r>
              <a:rPr lang="en-US" sz="800" b="1" dirty="0">
                <a:solidFill>
                  <a:schemeClr val="tx1"/>
                </a:solidFill>
              </a:rPr>
              <a:t>PCH</a:t>
            </a:r>
          </a:p>
        </p:txBody>
      </p:sp>
      <p:sp>
        <p:nvSpPr>
          <p:cNvPr id="106" name="TextBox 105">
            <a:extLst>
              <a:ext uri="{FF2B5EF4-FFF2-40B4-BE49-F238E27FC236}">
                <a16:creationId xmlns:a16="http://schemas.microsoft.com/office/drawing/2014/main" id="{B65636B4-2922-0487-84BF-CFBB74FADB0B}"/>
              </a:ext>
            </a:extLst>
          </p:cNvPr>
          <p:cNvSpPr txBox="1"/>
          <p:nvPr/>
        </p:nvSpPr>
        <p:spPr>
          <a:xfrm>
            <a:off x="1752934" y="5731832"/>
            <a:ext cx="609389" cy="338554"/>
          </a:xfrm>
          <a:prstGeom prst="rect">
            <a:avLst/>
          </a:prstGeom>
          <a:noFill/>
        </p:spPr>
        <p:txBody>
          <a:bodyPr wrap="square">
            <a:spAutoFit/>
          </a:bodyPr>
          <a:lstStyle/>
          <a:p>
            <a:r>
              <a:rPr lang="en-US" sz="800" b="1" dirty="0">
                <a:solidFill>
                  <a:schemeClr val="tx1"/>
                </a:solidFill>
              </a:rPr>
              <a:t>NPCA PCH</a:t>
            </a:r>
          </a:p>
        </p:txBody>
      </p:sp>
      <p:sp>
        <p:nvSpPr>
          <p:cNvPr id="108" name="Left Brace 107">
            <a:extLst>
              <a:ext uri="{FF2B5EF4-FFF2-40B4-BE49-F238E27FC236}">
                <a16:creationId xmlns:a16="http://schemas.microsoft.com/office/drawing/2014/main" id="{2EFB88F5-6C6B-AC17-C8FC-B8D95FF92D54}"/>
              </a:ext>
            </a:extLst>
          </p:cNvPr>
          <p:cNvSpPr/>
          <p:nvPr/>
        </p:nvSpPr>
        <p:spPr bwMode="auto">
          <a:xfrm>
            <a:off x="899693" y="4901982"/>
            <a:ext cx="340367" cy="1500381"/>
          </a:xfrm>
          <a:prstGeom prst="leftBrace">
            <a:avLst>
              <a:gd name="adj1" fmla="val 25473"/>
              <a:gd name="adj2" fmla="val 50000"/>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9" name="TextBox 108">
            <a:extLst>
              <a:ext uri="{FF2B5EF4-FFF2-40B4-BE49-F238E27FC236}">
                <a16:creationId xmlns:a16="http://schemas.microsoft.com/office/drawing/2014/main" id="{B12FCEC6-06BB-4921-2E6A-771DE3DD1C02}"/>
              </a:ext>
            </a:extLst>
          </p:cNvPr>
          <p:cNvSpPr txBox="1"/>
          <p:nvPr/>
        </p:nvSpPr>
        <p:spPr>
          <a:xfrm>
            <a:off x="359147" y="5514535"/>
            <a:ext cx="742511" cy="307777"/>
          </a:xfrm>
          <a:prstGeom prst="rect">
            <a:avLst/>
          </a:prstGeom>
          <a:noFill/>
        </p:spPr>
        <p:txBody>
          <a:bodyPr wrap="square" rtlCol="0">
            <a:spAutoFit/>
          </a:bodyPr>
          <a:lstStyle/>
          <a:p>
            <a:r>
              <a:rPr lang="en-US" sz="1400" b="1" dirty="0">
                <a:solidFill>
                  <a:schemeClr val="tx1"/>
                </a:solidFill>
              </a:rPr>
              <a:t>BSS3</a:t>
            </a:r>
          </a:p>
        </p:txBody>
      </p:sp>
      <p:sp>
        <p:nvSpPr>
          <p:cNvPr id="111" name="TextBox 110">
            <a:extLst>
              <a:ext uri="{FF2B5EF4-FFF2-40B4-BE49-F238E27FC236}">
                <a16:creationId xmlns:a16="http://schemas.microsoft.com/office/drawing/2014/main" id="{0C04F4E1-5374-467B-CDAC-7280A8F84AF9}"/>
              </a:ext>
            </a:extLst>
          </p:cNvPr>
          <p:cNvSpPr txBox="1"/>
          <p:nvPr/>
        </p:nvSpPr>
        <p:spPr>
          <a:xfrm>
            <a:off x="4124262" y="2659775"/>
            <a:ext cx="929840" cy="338554"/>
          </a:xfrm>
          <a:prstGeom prst="rect">
            <a:avLst/>
          </a:prstGeom>
          <a:noFill/>
          <a:ln>
            <a:solidFill>
              <a:schemeClr val="tx1"/>
            </a:solidFill>
            <a:prstDash val="sysDash"/>
          </a:ln>
        </p:spPr>
        <p:txBody>
          <a:bodyPr wrap="square">
            <a:spAutoFit/>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Duration: Short</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dirty="0" err="1">
                <a:solidFill>
                  <a:srgbClr val="00B050"/>
                </a:solidFill>
              </a:rPr>
              <a:t>Alloc</a:t>
            </a:r>
            <a:r>
              <a:rPr lang="en-US" sz="800" dirty="0">
                <a:solidFill>
                  <a:srgbClr val="00B050"/>
                </a:solidFill>
              </a:rPr>
              <a:t>. Dur.: Long</a:t>
            </a:r>
            <a:endParaRPr kumimoji="0" lang="en-US" sz="800" b="0" i="0" u="none" strike="noStrike" cap="none" normalizeH="0" baseline="0" dirty="0">
              <a:ln>
                <a:noFill/>
              </a:ln>
              <a:solidFill>
                <a:srgbClr val="00B050"/>
              </a:solidFill>
              <a:effectLst/>
              <a:latin typeface="Times New Roman" pitchFamily="16" charset="0"/>
              <a:ea typeface="MS Gothic" charset="-128"/>
            </a:endParaRPr>
          </a:p>
        </p:txBody>
      </p:sp>
      <p:cxnSp>
        <p:nvCxnSpPr>
          <p:cNvPr id="112" name="Straight Arrow Connector 111">
            <a:extLst>
              <a:ext uri="{FF2B5EF4-FFF2-40B4-BE49-F238E27FC236}">
                <a16:creationId xmlns:a16="http://schemas.microsoft.com/office/drawing/2014/main" id="{A1419525-4932-71D1-716F-EBCE46F2FA42}"/>
              </a:ext>
            </a:extLst>
          </p:cNvPr>
          <p:cNvCxnSpPr>
            <a:cxnSpLocks/>
          </p:cNvCxnSpPr>
          <p:nvPr/>
        </p:nvCxnSpPr>
        <p:spPr bwMode="auto">
          <a:xfrm>
            <a:off x="5562600" y="3877690"/>
            <a:ext cx="2545980" cy="0"/>
          </a:xfrm>
          <a:prstGeom prst="straightConnector1">
            <a:avLst/>
          </a:prstGeom>
          <a:solidFill>
            <a:srgbClr val="00B8FF"/>
          </a:solidFill>
          <a:ln w="19050" cap="flat" cmpd="sng" algn="ctr">
            <a:solidFill>
              <a:srgbClr val="FF0000"/>
            </a:solidFill>
            <a:prstDash val="solid"/>
            <a:round/>
            <a:headEnd type="triangle"/>
            <a:tailEnd type="triangle"/>
          </a:ln>
          <a:effectLst/>
        </p:spPr>
      </p:cxnSp>
      <p:cxnSp>
        <p:nvCxnSpPr>
          <p:cNvPr id="115" name="Straight Arrow Connector 114">
            <a:extLst>
              <a:ext uri="{FF2B5EF4-FFF2-40B4-BE49-F238E27FC236}">
                <a16:creationId xmlns:a16="http://schemas.microsoft.com/office/drawing/2014/main" id="{C22785A0-6272-4DC9-7B06-A95E0B97295B}"/>
              </a:ext>
            </a:extLst>
          </p:cNvPr>
          <p:cNvCxnSpPr>
            <a:cxnSpLocks/>
          </p:cNvCxnSpPr>
          <p:nvPr/>
        </p:nvCxnSpPr>
        <p:spPr bwMode="auto">
          <a:xfrm flipV="1">
            <a:off x="8205204" y="3872842"/>
            <a:ext cx="2538996" cy="3896"/>
          </a:xfrm>
          <a:prstGeom prst="straightConnector1">
            <a:avLst/>
          </a:prstGeom>
          <a:solidFill>
            <a:srgbClr val="00B8FF"/>
          </a:solidFill>
          <a:ln w="19050" cap="flat" cmpd="sng" algn="ctr">
            <a:solidFill>
              <a:srgbClr val="00B0F0"/>
            </a:solidFill>
            <a:prstDash val="solid"/>
            <a:round/>
            <a:headEnd type="triangle"/>
            <a:tailEnd type="triangle"/>
          </a:ln>
          <a:effectLst/>
        </p:spPr>
      </p:cxnSp>
      <p:sp>
        <p:nvSpPr>
          <p:cNvPr id="123" name="TextBox 122">
            <a:extLst>
              <a:ext uri="{FF2B5EF4-FFF2-40B4-BE49-F238E27FC236}">
                <a16:creationId xmlns:a16="http://schemas.microsoft.com/office/drawing/2014/main" id="{6CD94C1E-59C9-9D75-9CDF-8E06EC554495}"/>
              </a:ext>
            </a:extLst>
          </p:cNvPr>
          <p:cNvSpPr txBox="1"/>
          <p:nvPr/>
        </p:nvSpPr>
        <p:spPr>
          <a:xfrm>
            <a:off x="5580131" y="3711811"/>
            <a:ext cx="817725" cy="215444"/>
          </a:xfrm>
          <a:prstGeom prst="rect">
            <a:avLst/>
          </a:prstGeom>
          <a:noFill/>
        </p:spPr>
        <p:txBody>
          <a:bodyPr wrap="square">
            <a:spAutoFit/>
          </a:bodyPr>
          <a:lstStyle/>
          <a:p>
            <a:r>
              <a:rPr kumimoji="0" lang="en-US" sz="800" b="0" i="0" u="none" strike="noStrike" cap="none" normalizeH="0" baseline="0" dirty="0">
                <a:ln>
                  <a:noFill/>
                </a:ln>
                <a:solidFill>
                  <a:srgbClr val="FF0000"/>
                </a:solidFill>
                <a:effectLst/>
                <a:latin typeface="Times New Roman" pitchFamily="16" charset="0"/>
                <a:ea typeface="MS Gothic" charset="-128"/>
              </a:rPr>
              <a:t>Duration-1</a:t>
            </a:r>
            <a:endParaRPr lang="en-US" sz="800" dirty="0"/>
          </a:p>
        </p:txBody>
      </p:sp>
      <p:sp>
        <p:nvSpPr>
          <p:cNvPr id="124" name="TextBox 123">
            <a:extLst>
              <a:ext uri="{FF2B5EF4-FFF2-40B4-BE49-F238E27FC236}">
                <a16:creationId xmlns:a16="http://schemas.microsoft.com/office/drawing/2014/main" id="{EA31006F-DF74-0165-0295-9FCBCB01B359}"/>
              </a:ext>
            </a:extLst>
          </p:cNvPr>
          <p:cNvSpPr txBox="1"/>
          <p:nvPr/>
        </p:nvSpPr>
        <p:spPr>
          <a:xfrm>
            <a:off x="8201157" y="3695640"/>
            <a:ext cx="817725" cy="215444"/>
          </a:xfrm>
          <a:prstGeom prst="rect">
            <a:avLst/>
          </a:prstGeom>
          <a:noFill/>
        </p:spPr>
        <p:txBody>
          <a:bodyPr wrap="square">
            <a:spAutoFit/>
          </a:bodyPr>
          <a:lstStyle/>
          <a:p>
            <a:r>
              <a:rPr kumimoji="0" lang="en-US" sz="800" b="0" i="0" u="none" strike="noStrike" cap="none" normalizeH="0" baseline="0" dirty="0">
                <a:ln>
                  <a:noFill/>
                </a:ln>
                <a:solidFill>
                  <a:srgbClr val="00B0F0"/>
                </a:solidFill>
                <a:effectLst/>
                <a:latin typeface="Times New Roman" pitchFamily="16" charset="0"/>
                <a:ea typeface="MS Gothic" charset="-128"/>
              </a:rPr>
              <a:t>Duration-2</a:t>
            </a:r>
            <a:endParaRPr lang="en-US" sz="800" dirty="0">
              <a:solidFill>
                <a:srgbClr val="00B0F0"/>
              </a:solidFill>
            </a:endParaRPr>
          </a:p>
        </p:txBody>
      </p:sp>
      <p:cxnSp>
        <p:nvCxnSpPr>
          <p:cNvPr id="125" name="Straight Connector 124">
            <a:extLst>
              <a:ext uri="{FF2B5EF4-FFF2-40B4-BE49-F238E27FC236}">
                <a16:creationId xmlns:a16="http://schemas.microsoft.com/office/drawing/2014/main" id="{0FB184B9-06A0-6AEA-3986-A1B6CF2A4DAE}"/>
              </a:ext>
            </a:extLst>
          </p:cNvPr>
          <p:cNvCxnSpPr>
            <a:cxnSpLocks/>
          </p:cNvCxnSpPr>
          <p:nvPr/>
        </p:nvCxnSpPr>
        <p:spPr bwMode="auto">
          <a:xfrm flipH="1">
            <a:off x="4803266" y="3002357"/>
            <a:ext cx="250836" cy="21736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28" name="Straight Connector 127">
            <a:extLst>
              <a:ext uri="{FF2B5EF4-FFF2-40B4-BE49-F238E27FC236}">
                <a16:creationId xmlns:a16="http://schemas.microsoft.com/office/drawing/2014/main" id="{8D05572A-7C7B-D342-3E77-9A5C3CA81337}"/>
              </a:ext>
            </a:extLst>
          </p:cNvPr>
          <p:cNvCxnSpPr>
            <a:cxnSpLocks/>
          </p:cNvCxnSpPr>
          <p:nvPr/>
        </p:nvCxnSpPr>
        <p:spPr bwMode="auto">
          <a:xfrm>
            <a:off x="4124262" y="3009495"/>
            <a:ext cx="145604" cy="17726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30" name="Straight Arrow Connector 129">
            <a:extLst>
              <a:ext uri="{FF2B5EF4-FFF2-40B4-BE49-F238E27FC236}">
                <a16:creationId xmlns:a16="http://schemas.microsoft.com/office/drawing/2014/main" id="{791C35F7-0A99-F549-56C4-B7D63CE078CA}"/>
              </a:ext>
            </a:extLst>
          </p:cNvPr>
          <p:cNvCxnSpPr>
            <a:cxnSpLocks/>
          </p:cNvCxnSpPr>
          <p:nvPr/>
        </p:nvCxnSpPr>
        <p:spPr bwMode="auto">
          <a:xfrm flipV="1">
            <a:off x="6111820" y="5150303"/>
            <a:ext cx="0" cy="326887"/>
          </a:xfrm>
          <a:prstGeom prst="straightConnector1">
            <a:avLst/>
          </a:prstGeom>
          <a:solidFill>
            <a:srgbClr val="00B8FF"/>
          </a:solidFill>
          <a:ln w="25400" cap="flat" cmpd="sng" algn="ctr">
            <a:solidFill>
              <a:schemeClr val="tx1"/>
            </a:solidFill>
            <a:prstDash val="sysDash"/>
            <a:round/>
            <a:headEnd type="none" w="med" len="med"/>
            <a:tailEnd type="triangle"/>
          </a:ln>
          <a:effectLst/>
        </p:spPr>
      </p:cxnSp>
      <p:pic>
        <p:nvPicPr>
          <p:cNvPr id="132" name="Picture 131">
            <a:extLst>
              <a:ext uri="{FF2B5EF4-FFF2-40B4-BE49-F238E27FC236}">
                <a16:creationId xmlns:a16="http://schemas.microsoft.com/office/drawing/2014/main" id="{CFD207B6-99D7-889D-CE06-F7ECBEAEEF00}"/>
              </a:ext>
            </a:extLst>
          </p:cNvPr>
          <p:cNvPicPr>
            <a:picLocks noChangeAspect="1"/>
          </p:cNvPicPr>
          <p:nvPr/>
        </p:nvPicPr>
        <p:blipFill>
          <a:blip r:embed="rId3"/>
          <a:stretch>
            <a:fillRect/>
          </a:stretch>
        </p:blipFill>
        <p:spPr>
          <a:xfrm>
            <a:off x="6187677" y="5015659"/>
            <a:ext cx="195423" cy="167505"/>
          </a:xfrm>
          <a:prstGeom prst="rect">
            <a:avLst/>
          </a:prstGeom>
        </p:spPr>
      </p:pic>
      <p:sp>
        <p:nvSpPr>
          <p:cNvPr id="133" name="Rectangle 132">
            <a:extLst>
              <a:ext uri="{FF2B5EF4-FFF2-40B4-BE49-F238E27FC236}">
                <a16:creationId xmlns:a16="http://schemas.microsoft.com/office/drawing/2014/main" id="{3CBB26D3-FC7A-B055-7655-1DD56CE43562}"/>
              </a:ext>
            </a:extLst>
          </p:cNvPr>
          <p:cNvSpPr/>
          <p:nvPr/>
        </p:nvSpPr>
        <p:spPr bwMode="auto">
          <a:xfrm rot="16200000">
            <a:off x="6277561" y="4890689"/>
            <a:ext cx="347915" cy="171313"/>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ICF</a:t>
            </a:r>
          </a:p>
        </p:txBody>
      </p:sp>
      <p:cxnSp>
        <p:nvCxnSpPr>
          <p:cNvPr id="134" name="Straight Arrow Connector 133">
            <a:extLst>
              <a:ext uri="{FF2B5EF4-FFF2-40B4-BE49-F238E27FC236}">
                <a16:creationId xmlns:a16="http://schemas.microsoft.com/office/drawing/2014/main" id="{D3584515-DBBC-B696-3131-DEC059DC4B07}"/>
              </a:ext>
            </a:extLst>
          </p:cNvPr>
          <p:cNvCxnSpPr>
            <a:cxnSpLocks/>
          </p:cNvCxnSpPr>
          <p:nvPr/>
        </p:nvCxnSpPr>
        <p:spPr bwMode="auto">
          <a:xfrm flipV="1">
            <a:off x="6111820" y="6008663"/>
            <a:ext cx="0" cy="388857"/>
          </a:xfrm>
          <a:prstGeom prst="straightConnector1">
            <a:avLst/>
          </a:prstGeom>
          <a:solidFill>
            <a:srgbClr val="00B8FF"/>
          </a:solidFill>
          <a:ln w="25400" cap="flat" cmpd="sng" algn="ctr">
            <a:solidFill>
              <a:schemeClr val="tx1"/>
            </a:solidFill>
            <a:prstDash val="sysDash"/>
            <a:round/>
            <a:headEnd type="none" w="med" len="med"/>
            <a:tailEnd type="triangle"/>
          </a:ln>
          <a:effectLst/>
        </p:spPr>
      </p:cxnSp>
      <p:sp>
        <p:nvSpPr>
          <p:cNvPr id="136" name="Rectangle 135">
            <a:extLst>
              <a:ext uri="{FF2B5EF4-FFF2-40B4-BE49-F238E27FC236}">
                <a16:creationId xmlns:a16="http://schemas.microsoft.com/office/drawing/2014/main" id="{3947E807-E122-69A2-FC9F-3217DA2916E1}"/>
              </a:ext>
            </a:extLst>
          </p:cNvPr>
          <p:cNvSpPr/>
          <p:nvPr/>
        </p:nvSpPr>
        <p:spPr bwMode="auto">
          <a:xfrm rot="16200000">
            <a:off x="6535809" y="5719329"/>
            <a:ext cx="391885" cy="235349"/>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ICR</a:t>
            </a:r>
          </a:p>
        </p:txBody>
      </p:sp>
      <p:sp>
        <p:nvSpPr>
          <p:cNvPr id="149" name="Rectangle 148">
            <a:extLst>
              <a:ext uri="{FF2B5EF4-FFF2-40B4-BE49-F238E27FC236}">
                <a16:creationId xmlns:a16="http://schemas.microsoft.com/office/drawing/2014/main" id="{2F51A8E0-2AED-B205-0255-5EB4B1604BE5}"/>
              </a:ext>
            </a:extLst>
          </p:cNvPr>
          <p:cNvSpPr/>
          <p:nvPr/>
        </p:nvSpPr>
        <p:spPr bwMode="auto">
          <a:xfrm>
            <a:off x="6880648" y="4897369"/>
            <a:ext cx="3325048" cy="25293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PPDU</a:t>
            </a:r>
          </a:p>
        </p:txBody>
      </p:sp>
      <p:sp>
        <p:nvSpPr>
          <p:cNvPr id="168" name="Rectangle 167">
            <a:extLst>
              <a:ext uri="{FF2B5EF4-FFF2-40B4-BE49-F238E27FC236}">
                <a16:creationId xmlns:a16="http://schemas.microsoft.com/office/drawing/2014/main" id="{D9F3E882-7DF6-5DA8-95E9-47B4C144DCC0}"/>
              </a:ext>
            </a:extLst>
          </p:cNvPr>
          <p:cNvSpPr/>
          <p:nvPr/>
        </p:nvSpPr>
        <p:spPr bwMode="auto">
          <a:xfrm>
            <a:off x="10287000" y="5705634"/>
            <a:ext cx="328069" cy="302459"/>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BA</a:t>
            </a:r>
          </a:p>
        </p:txBody>
      </p:sp>
      <p:cxnSp>
        <p:nvCxnSpPr>
          <p:cNvPr id="169" name="Straight Arrow Connector 168">
            <a:extLst>
              <a:ext uri="{FF2B5EF4-FFF2-40B4-BE49-F238E27FC236}">
                <a16:creationId xmlns:a16="http://schemas.microsoft.com/office/drawing/2014/main" id="{3E0ADEC5-9A6B-EEAA-12E5-1118159C4A9D}"/>
              </a:ext>
            </a:extLst>
          </p:cNvPr>
          <p:cNvCxnSpPr>
            <a:cxnSpLocks/>
          </p:cNvCxnSpPr>
          <p:nvPr/>
        </p:nvCxnSpPr>
        <p:spPr bwMode="auto">
          <a:xfrm flipH="1">
            <a:off x="10668000" y="5146249"/>
            <a:ext cx="5104" cy="358667"/>
          </a:xfrm>
          <a:prstGeom prst="straightConnector1">
            <a:avLst/>
          </a:prstGeom>
          <a:solidFill>
            <a:srgbClr val="00B8FF"/>
          </a:solidFill>
          <a:ln w="25400" cap="flat" cmpd="sng" algn="ctr">
            <a:solidFill>
              <a:schemeClr val="tx1"/>
            </a:solidFill>
            <a:prstDash val="sysDash"/>
            <a:round/>
            <a:headEnd type="none" w="med" len="med"/>
            <a:tailEnd type="triangle"/>
          </a:ln>
          <a:effectLst/>
        </p:spPr>
      </p:cxnSp>
      <p:cxnSp>
        <p:nvCxnSpPr>
          <p:cNvPr id="174" name="Straight Arrow Connector 173">
            <a:extLst>
              <a:ext uri="{FF2B5EF4-FFF2-40B4-BE49-F238E27FC236}">
                <a16:creationId xmlns:a16="http://schemas.microsoft.com/office/drawing/2014/main" id="{922BA699-624E-9F65-165B-152C1893CCB9}"/>
              </a:ext>
            </a:extLst>
          </p:cNvPr>
          <p:cNvCxnSpPr>
            <a:cxnSpLocks/>
          </p:cNvCxnSpPr>
          <p:nvPr/>
        </p:nvCxnSpPr>
        <p:spPr bwMode="auto">
          <a:xfrm>
            <a:off x="10673104" y="6017255"/>
            <a:ext cx="0" cy="402340"/>
          </a:xfrm>
          <a:prstGeom prst="straightConnector1">
            <a:avLst/>
          </a:prstGeom>
          <a:solidFill>
            <a:srgbClr val="00B8FF"/>
          </a:solidFill>
          <a:ln w="25400" cap="flat" cmpd="sng" algn="ctr">
            <a:solidFill>
              <a:schemeClr val="tx1"/>
            </a:solidFill>
            <a:prstDash val="sysDash"/>
            <a:round/>
            <a:headEnd type="none" w="med" len="med"/>
            <a:tailEnd type="triangle"/>
          </a:ln>
          <a:effectLst/>
        </p:spPr>
      </p:cxnSp>
      <p:sp>
        <p:nvSpPr>
          <p:cNvPr id="3" name="Rectangle 2">
            <a:extLst>
              <a:ext uri="{FF2B5EF4-FFF2-40B4-BE49-F238E27FC236}">
                <a16:creationId xmlns:a16="http://schemas.microsoft.com/office/drawing/2014/main" id="{85087413-6E61-7796-A997-B1B307EB0235}"/>
              </a:ext>
            </a:extLst>
          </p:cNvPr>
          <p:cNvSpPr/>
          <p:nvPr/>
        </p:nvSpPr>
        <p:spPr bwMode="auto">
          <a:xfrm>
            <a:off x="8626566" y="4270716"/>
            <a:ext cx="1627816" cy="314337"/>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PPDU</a:t>
            </a:r>
          </a:p>
        </p:txBody>
      </p:sp>
      <p:sp>
        <p:nvSpPr>
          <p:cNvPr id="10" name="TextBox 9">
            <a:extLst>
              <a:ext uri="{FF2B5EF4-FFF2-40B4-BE49-F238E27FC236}">
                <a16:creationId xmlns:a16="http://schemas.microsoft.com/office/drawing/2014/main" id="{C4EEBA1F-D50C-7268-7AB8-ABAA90FC78F4}"/>
              </a:ext>
            </a:extLst>
          </p:cNvPr>
          <p:cNvSpPr txBox="1"/>
          <p:nvPr/>
        </p:nvSpPr>
        <p:spPr>
          <a:xfrm>
            <a:off x="9232777" y="4396076"/>
            <a:ext cx="429926" cy="215444"/>
          </a:xfrm>
          <a:prstGeom prst="rect">
            <a:avLst/>
          </a:prstGeom>
          <a:noFill/>
        </p:spPr>
        <p:txBody>
          <a:bodyPr wrap="none" rtlCol="0">
            <a:spAutoFit/>
          </a:bodyPr>
          <a:lstStyle/>
          <a:p>
            <a:r>
              <a:rPr lang="en-US" sz="800" dirty="0">
                <a:solidFill>
                  <a:srgbClr val="00B0F0"/>
                </a:solidFill>
              </a:rPr>
              <a:t>STA2</a:t>
            </a:r>
          </a:p>
        </p:txBody>
      </p:sp>
      <p:sp>
        <p:nvSpPr>
          <p:cNvPr id="12" name="Rectangle 11">
            <a:extLst>
              <a:ext uri="{FF2B5EF4-FFF2-40B4-BE49-F238E27FC236}">
                <a16:creationId xmlns:a16="http://schemas.microsoft.com/office/drawing/2014/main" id="{F09BF2A0-8E6E-AC20-A4A5-CBFE3F9EE3A0}"/>
              </a:ext>
            </a:extLst>
          </p:cNvPr>
          <p:cNvSpPr/>
          <p:nvPr/>
        </p:nvSpPr>
        <p:spPr bwMode="auto">
          <a:xfrm>
            <a:off x="10345353" y="3984287"/>
            <a:ext cx="377798" cy="28155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BA</a:t>
            </a:r>
          </a:p>
        </p:txBody>
      </p:sp>
      <p:sp>
        <p:nvSpPr>
          <p:cNvPr id="14" name="TextBox 13">
            <a:extLst>
              <a:ext uri="{FF2B5EF4-FFF2-40B4-BE49-F238E27FC236}">
                <a16:creationId xmlns:a16="http://schemas.microsoft.com/office/drawing/2014/main" id="{CF2CBDB6-0B4B-5296-44C3-A198D1203245}"/>
              </a:ext>
            </a:extLst>
          </p:cNvPr>
          <p:cNvSpPr txBox="1"/>
          <p:nvPr/>
        </p:nvSpPr>
        <p:spPr>
          <a:xfrm>
            <a:off x="10319289" y="4102401"/>
            <a:ext cx="429926" cy="215444"/>
          </a:xfrm>
          <a:prstGeom prst="rect">
            <a:avLst/>
          </a:prstGeom>
          <a:noFill/>
        </p:spPr>
        <p:txBody>
          <a:bodyPr wrap="none" rtlCol="0">
            <a:spAutoFit/>
          </a:bodyPr>
          <a:lstStyle/>
          <a:p>
            <a:r>
              <a:rPr lang="en-US" sz="800" dirty="0">
                <a:solidFill>
                  <a:srgbClr val="00B0F0"/>
                </a:solidFill>
              </a:rPr>
              <a:t>STA2</a:t>
            </a:r>
          </a:p>
        </p:txBody>
      </p:sp>
      <p:sp>
        <p:nvSpPr>
          <p:cNvPr id="16" name="Rectangle 15">
            <a:extLst>
              <a:ext uri="{FF2B5EF4-FFF2-40B4-BE49-F238E27FC236}">
                <a16:creationId xmlns:a16="http://schemas.microsoft.com/office/drawing/2014/main" id="{673B8999-0B90-559E-EBC2-C7260B067064}"/>
              </a:ext>
            </a:extLst>
          </p:cNvPr>
          <p:cNvSpPr/>
          <p:nvPr/>
        </p:nvSpPr>
        <p:spPr bwMode="auto">
          <a:xfrm>
            <a:off x="8230797" y="3973982"/>
            <a:ext cx="307947" cy="295593"/>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tx1"/>
                </a:solidFill>
                <a:effectLst/>
                <a:latin typeface="Times New Roman" pitchFamily="16" charset="0"/>
                <a:ea typeface="MS Gothic" charset="-128"/>
              </a:rPr>
              <a:t>TF</a:t>
            </a:r>
          </a:p>
        </p:txBody>
      </p:sp>
      <p:sp>
        <p:nvSpPr>
          <p:cNvPr id="17" name="TextBox 16">
            <a:extLst>
              <a:ext uri="{FF2B5EF4-FFF2-40B4-BE49-F238E27FC236}">
                <a16:creationId xmlns:a16="http://schemas.microsoft.com/office/drawing/2014/main" id="{485EFDAA-07CF-F02C-9444-014F220D7AB0}"/>
              </a:ext>
            </a:extLst>
          </p:cNvPr>
          <p:cNvSpPr txBox="1"/>
          <p:nvPr/>
        </p:nvSpPr>
        <p:spPr>
          <a:xfrm>
            <a:off x="8162530" y="4104742"/>
            <a:ext cx="429926" cy="215444"/>
          </a:xfrm>
          <a:prstGeom prst="rect">
            <a:avLst/>
          </a:prstGeom>
          <a:noFill/>
        </p:spPr>
        <p:txBody>
          <a:bodyPr wrap="square" rtlCol="0">
            <a:spAutoFit/>
          </a:bodyPr>
          <a:lstStyle/>
          <a:p>
            <a:r>
              <a:rPr lang="en-US" sz="800" dirty="0">
                <a:solidFill>
                  <a:srgbClr val="00B0F0"/>
                </a:solidFill>
              </a:rPr>
              <a:t>STA2</a:t>
            </a:r>
          </a:p>
        </p:txBody>
      </p:sp>
      <p:cxnSp>
        <p:nvCxnSpPr>
          <p:cNvPr id="18" name="Straight Connector 17">
            <a:extLst>
              <a:ext uri="{FF2B5EF4-FFF2-40B4-BE49-F238E27FC236}">
                <a16:creationId xmlns:a16="http://schemas.microsoft.com/office/drawing/2014/main" id="{D53591E1-CF79-D99B-58A7-FDFB35C5148E}"/>
              </a:ext>
            </a:extLst>
          </p:cNvPr>
          <p:cNvCxnSpPr>
            <a:cxnSpLocks/>
          </p:cNvCxnSpPr>
          <p:nvPr/>
        </p:nvCxnSpPr>
        <p:spPr bwMode="auto">
          <a:xfrm>
            <a:off x="8077200" y="3682484"/>
            <a:ext cx="0" cy="2691197"/>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19" name="Straight Connector 18">
            <a:extLst>
              <a:ext uri="{FF2B5EF4-FFF2-40B4-BE49-F238E27FC236}">
                <a16:creationId xmlns:a16="http://schemas.microsoft.com/office/drawing/2014/main" id="{302F2417-D73B-A2CE-1EBF-FE6BA47C0DF2}"/>
              </a:ext>
            </a:extLst>
          </p:cNvPr>
          <p:cNvCxnSpPr>
            <a:cxnSpLocks/>
          </p:cNvCxnSpPr>
          <p:nvPr/>
        </p:nvCxnSpPr>
        <p:spPr bwMode="auto">
          <a:xfrm flipH="1">
            <a:off x="8211606" y="3683547"/>
            <a:ext cx="213" cy="2690134"/>
          </a:xfrm>
          <a:prstGeom prst="line">
            <a:avLst/>
          </a:prstGeom>
          <a:solidFill>
            <a:srgbClr val="00B8FF"/>
          </a:solidFill>
          <a:ln w="9525" cap="flat" cmpd="sng" algn="ctr">
            <a:solidFill>
              <a:srgbClr val="00B0F0"/>
            </a:solidFill>
            <a:prstDash val="dash"/>
            <a:round/>
            <a:headEnd type="none" w="med" len="med"/>
            <a:tailEnd type="none" w="med" len="med"/>
          </a:ln>
          <a:effectLst/>
        </p:spPr>
      </p:cxnSp>
      <p:cxnSp>
        <p:nvCxnSpPr>
          <p:cNvPr id="20" name="Straight Connector 19">
            <a:extLst>
              <a:ext uri="{FF2B5EF4-FFF2-40B4-BE49-F238E27FC236}">
                <a16:creationId xmlns:a16="http://schemas.microsoft.com/office/drawing/2014/main" id="{CC4C2AAB-279F-C3E0-08D0-151A54D18CDF}"/>
              </a:ext>
            </a:extLst>
          </p:cNvPr>
          <p:cNvCxnSpPr>
            <a:cxnSpLocks/>
          </p:cNvCxnSpPr>
          <p:nvPr/>
        </p:nvCxnSpPr>
        <p:spPr bwMode="auto">
          <a:xfrm>
            <a:off x="5986263" y="4477379"/>
            <a:ext cx="0" cy="1999621"/>
          </a:xfrm>
          <a:prstGeom prst="line">
            <a:avLst/>
          </a:prstGeom>
          <a:solidFill>
            <a:srgbClr val="00B8FF"/>
          </a:solidFill>
          <a:ln w="9525" cap="flat" cmpd="sng" algn="ctr">
            <a:solidFill>
              <a:srgbClr val="FF0000"/>
            </a:solidFill>
            <a:prstDash val="dash"/>
            <a:round/>
            <a:headEnd type="none" w="med" len="med"/>
            <a:tailEnd type="none" w="med" len="med"/>
          </a:ln>
          <a:effectLst/>
        </p:spPr>
      </p:cxnSp>
      <p:sp>
        <p:nvSpPr>
          <p:cNvPr id="24" name="Title 1">
            <a:extLst>
              <a:ext uri="{FF2B5EF4-FFF2-40B4-BE49-F238E27FC236}">
                <a16:creationId xmlns:a16="http://schemas.microsoft.com/office/drawing/2014/main" id="{FC69FC9C-630B-E3F1-FF81-831C15AF5D5F}"/>
              </a:ext>
            </a:extLst>
          </p:cNvPr>
          <p:cNvSpPr>
            <a:spLocks noGrp="1"/>
          </p:cNvSpPr>
          <p:nvPr>
            <p:ph type="title"/>
          </p:nvPr>
        </p:nvSpPr>
        <p:spPr>
          <a:xfrm>
            <a:off x="914401" y="685802"/>
            <a:ext cx="9982199" cy="616844"/>
          </a:xfrm>
        </p:spPr>
        <p:txBody>
          <a:bodyPr/>
          <a:lstStyle/>
          <a:p>
            <a:r>
              <a:rPr lang="en-US" dirty="0"/>
              <a:t>Proposal for Switching During Co-TDMA Operation</a:t>
            </a:r>
          </a:p>
        </p:txBody>
      </p:sp>
    </p:spTree>
    <p:extLst>
      <p:ext uri="{BB962C8B-B14F-4D97-AF65-F5344CB8AC3E}">
        <p14:creationId xmlns:p14="http://schemas.microsoft.com/office/powerpoint/2010/main" val="976066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3341B-BC3C-68AB-07E4-FB958C758C58}"/>
              </a:ext>
            </a:extLst>
          </p:cNvPr>
          <p:cNvSpPr>
            <a:spLocks noGrp="1"/>
          </p:cNvSpPr>
          <p:nvPr>
            <p:ph type="title"/>
          </p:nvPr>
        </p:nvSpPr>
        <p:spPr/>
        <p:txBody>
          <a:bodyPr/>
          <a:lstStyle/>
          <a:p>
            <a:r>
              <a:rPr lang="en-GB" dirty="0"/>
              <a:t>Conclusion</a:t>
            </a:r>
            <a:endParaRPr lang="en-US" dirty="0"/>
          </a:p>
        </p:txBody>
      </p:sp>
      <p:sp>
        <p:nvSpPr>
          <p:cNvPr id="4" name="Slide Number Placeholder 3">
            <a:extLst>
              <a:ext uri="{FF2B5EF4-FFF2-40B4-BE49-F238E27FC236}">
                <a16:creationId xmlns:a16="http://schemas.microsoft.com/office/drawing/2014/main" id="{CF4C6FC7-1792-45C0-F991-CA75EDB82E3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B08113B-4BF3-DAE9-54DA-44C3121EDA47}"/>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89A5436E-F2FA-CA85-B402-80741474510A}"/>
              </a:ext>
            </a:extLst>
          </p:cNvPr>
          <p:cNvSpPr>
            <a:spLocks noGrp="1"/>
          </p:cNvSpPr>
          <p:nvPr>
            <p:ph type="dt" idx="15"/>
          </p:nvPr>
        </p:nvSpPr>
        <p:spPr/>
        <p:txBody>
          <a:bodyPr/>
          <a:lstStyle/>
          <a:p>
            <a:r>
              <a:rPr lang="en-US" dirty="0"/>
              <a:t>June 2025</a:t>
            </a:r>
            <a:endParaRPr lang="en-GB" dirty="0"/>
          </a:p>
        </p:txBody>
      </p:sp>
      <p:sp>
        <p:nvSpPr>
          <p:cNvPr id="3" name="Rectangle 2">
            <a:extLst>
              <a:ext uri="{FF2B5EF4-FFF2-40B4-BE49-F238E27FC236}">
                <a16:creationId xmlns:a16="http://schemas.microsoft.com/office/drawing/2014/main" id="{9875E625-FA0B-DFE5-90CF-0D87C2A70D98}"/>
              </a:ext>
            </a:extLst>
          </p:cNvPr>
          <p:cNvSpPr txBox="1">
            <a:spLocks noChangeArrowheads="1"/>
          </p:cNvSpPr>
          <p:nvPr/>
        </p:nvSpPr>
        <p:spPr bwMode="auto">
          <a:xfrm>
            <a:off x="990600" y="1751014"/>
            <a:ext cx="9829800"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In this contribution, we pointed out to two switching scenarios, where the use of NPCA primary channel by the NPCA STAs can be made more efficient with minimal modifications to the existing NPCA switching conditions in the IEEE P802.11bn draft.</a:t>
            </a:r>
          </a:p>
          <a:p>
            <a:pPr>
              <a:buFont typeface="Arial" panose="020B0604020202020204" pitchFamily="34" charset="0"/>
              <a:buChar char="•"/>
            </a:pPr>
            <a:endParaRPr lang="en-US" sz="1000" b="0" kern="0" dirty="0"/>
          </a:p>
          <a:p>
            <a:pPr>
              <a:buFont typeface="Arial" panose="020B0604020202020204" pitchFamily="34" charset="0"/>
              <a:buChar char="•"/>
            </a:pPr>
            <a:r>
              <a:rPr lang="en-US" sz="2000" b="0" kern="0" dirty="0"/>
              <a:t>As one switching condition, if the received inter-BSS PPDU contains a control frame that solicits a TB PPDU, an AP/STA may switch to the NPCA PCH after receiving the PPDU without waiting for the TB PPDU.</a:t>
            </a:r>
          </a:p>
          <a:p>
            <a:pPr>
              <a:buFont typeface="Arial" panose="020B0604020202020204" pitchFamily="34" charset="0"/>
              <a:buChar char="•"/>
            </a:pPr>
            <a:endParaRPr lang="en-US" sz="1000" b="0" kern="0" dirty="0"/>
          </a:p>
          <a:p>
            <a:pPr>
              <a:buFont typeface="Arial" panose="020B0604020202020204" pitchFamily="34" charset="0"/>
              <a:buChar char="•"/>
            </a:pPr>
            <a:r>
              <a:rPr lang="en-US" sz="2000" b="0" kern="0" dirty="0"/>
              <a:t>As another switching condition, an AP/STA may switch to the NPCA PCH for the TXOP allocation duration after receiving an MRTT frame – CTS exchange during a Co-TDMA operation.</a:t>
            </a:r>
          </a:p>
          <a:p>
            <a:pPr>
              <a:buFont typeface="Arial" panose="020B0604020202020204" pitchFamily="34" charset="0"/>
              <a:buChar char="•"/>
            </a:pPr>
            <a:endParaRPr lang="en-US" sz="1600" b="0" kern="0" dirty="0"/>
          </a:p>
        </p:txBody>
      </p:sp>
    </p:spTree>
    <p:extLst>
      <p:ext uri="{BB962C8B-B14F-4D97-AF65-F5344CB8AC3E}">
        <p14:creationId xmlns:p14="http://schemas.microsoft.com/office/powerpoint/2010/main" val="4270387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DDA2F2-5C90-E9B0-8412-8416009CA7A8}"/>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61789EC-996B-76C5-BEC1-89864420B6FB}"/>
              </a:ext>
            </a:extLst>
          </p:cNvPr>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a:extLst>
              <a:ext uri="{FF2B5EF4-FFF2-40B4-BE49-F238E27FC236}">
                <a16:creationId xmlns:a16="http://schemas.microsoft.com/office/drawing/2014/main" id="{36605631-BCA1-B6F0-629E-C40E9793A177}"/>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BB089B80-DBF6-D1AE-DFF1-AC41B9E8F340}"/>
              </a:ext>
            </a:extLst>
          </p:cNvPr>
          <p:cNvSpPr>
            <a:spLocks noGrp="1"/>
          </p:cNvSpPr>
          <p:nvPr>
            <p:ph type="dt" idx="15"/>
          </p:nvPr>
        </p:nvSpPr>
        <p:spPr/>
        <p:txBody>
          <a:bodyPr/>
          <a:lstStyle/>
          <a:p>
            <a:r>
              <a:rPr lang="en-US" dirty="0"/>
              <a:t>June 2025</a:t>
            </a:r>
            <a:endParaRPr lang="en-GB" dirty="0"/>
          </a:p>
        </p:txBody>
      </p:sp>
      <p:sp>
        <p:nvSpPr>
          <p:cNvPr id="13" name="Title 1">
            <a:extLst>
              <a:ext uri="{FF2B5EF4-FFF2-40B4-BE49-F238E27FC236}">
                <a16:creationId xmlns:a16="http://schemas.microsoft.com/office/drawing/2014/main" id="{693828A8-F29E-8222-495E-DB3C7B12ACF3}"/>
              </a:ext>
            </a:extLst>
          </p:cNvPr>
          <p:cNvSpPr>
            <a:spLocks noGrp="1"/>
          </p:cNvSpPr>
          <p:nvPr>
            <p:ph type="title"/>
          </p:nvPr>
        </p:nvSpPr>
        <p:spPr>
          <a:xfrm>
            <a:off x="914401" y="685801"/>
            <a:ext cx="9982199" cy="1065213"/>
          </a:xfrm>
        </p:spPr>
        <p:txBody>
          <a:bodyPr/>
          <a:lstStyle/>
          <a:p>
            <a:r>
              <a:rPr lang="en-US" dirty="0"/>
              <a:t>References</a:t>
            </a:r>
          </a:p>
        </p:txBody>
      </p:sp>
      <p:sp>
        <p:nvSpPr>
          <p:cNvPr id="3" name="Rectangle 2">
            <a:extLst>
              <a:ext uri="{FF2B5EF4-FFF2-40B4-BE49-F238E27FC236}">
                <a16:creationId xmlns:a16="http://schemas.microsoft.com/office/drawing/2014/main" id="{8DC9FA08-E3E8-7D35-5ADB-911692919728}"/>
              </a:ext>
            </a:extLst>
          </p:cNvPr>
          <p:cNvSpPr txBox="1">
            <a:spLocks noChangeArrowheads="1"/>
          </p:cNvSpPr>
          <p:nvPr/>
        </p:nvSpPr>
        <p:spPr bwMode="auto">
          <a:xfrm>
            <a:off x="1143000" y="1676400"/>
            <a:ext cx="8382000" cy="1143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[1] IEEE P802.11bn™/D0.3</a:t>
            </a:r>
          </a:p>
          <a:p>
            <a:pPr defTabSz="914400">
              <a:spcBef>
                <a:spcPct val="20000"/>
              </a:spcBef>
              <a:buClrTx/>
              <a:buSzTx/>
              <a:defRPr/>
            </a:pPr>
            <a:endParaRPr kumimoji="0" lang="en-US" altLang="ko-KR" sz="1800" b="0" i="0" u="none" strike="noStrike" kern="0" cap="none" spc="0" normalizeH="0" baseline="0" noProof="0" dirty="0">
              <a:ln>
                <a:noFill/>
              </a:ln>
              <a:solidFill>
                <a:srgbClr val="000000"/>
              </a:solidFill>
              <a:effectLst/>
              <a:highlight>
                <a:srgbClr val="FFFF00"/>
              </a:highlight>
              <a:uLnTx/>
              <a:uFillTx/>
              <a:latin typeface="Times New Roman"/>
              <a:ea typeface="굴림" panose="020B0600000101010101" pitchFamily="50" charset="-127"/>
              <a:cs typeface="+mn-cs"/>
            </a:endParaRPr>
          </a:p>
        </p:txBody>
      </p:sp>
    </p:spTree>
    <p:extLst>
      <p:ext uri="{BB962C8B-B14F-4D97-AF65-F5344CB8AC3E}">
        <p14:creationId xmlns:p14="http://schemas.microsoft.com/office/powerpoint/2010/main" val="34184759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8923</TotalTime>
  <Words>1249</Words>
  <Application>Microsoft Office PowerPoint</Application>
  <PresentationFormat>Widescreen</PresentationFormat>
  <Paragraphs>251</Paragraphs>
  <Slides>9</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vt:lpstr>
      <vt:lpstr>Arial Unicode MS</vt:lpstr>
      <vt:lpstr>Times New Roman</vt:lpstr>
      <vt:lpstr>Wingdings</vt:lpstr>
      <vt:lpstr>Office Theme</vt:lpstr>
      <vt:lpstr>Document</vt:lpstr>
      <vt:lpstr>Further Considerations on NPCA Switching Conditions</vt:lpstr>
      <vt:lpstr>Introduction</vt:lpstr>
      <vt:lpstr>Switching During DL Transmission</vt:lpstr>
      <vt:lpstr>Problem for Switching During UL Transmission</vt:lpstr>
      <vt:lpstr>Proposal for Switching During UL Transmission</vt:lpstr>
      <vt:lpstr>Switching During Co-TDMA Operation</vt:lpstr>
      <vt:lpstr>Proposal for Switching During Co-TDMA Operation</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keywords/>
  <cp:lastModifiedBy>Serhat Erkucuk</cp:lastModifiedBy>
  <cp:revision>308</cp:revision>
  <cp:lastPrinted>1601-01-01T00:00:00Z</cp:lastPrinted>
  <dcterms:created xsi:type="dcterms:W3CDTF">2024-02-06T17:29:42Z</dcterms:created>
  <dcterms:modified xsi:type="dcterms:W3CDTF">2025-06-06T21:18:49Z</dcterms:modified>
  <cp:category>Name, Affiliation</cp:category>
</cp:coreProperties>
</file>