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308" r:id="rId4"/>
    <p:sldId id="329" r:id="rId5"/>
    <p:sldId id="325" r:id="rId6"/>
    <p:sldId id="322" r:id="rId7"/>
    <p:sldId id="286" r:id="rId8"/>
    <p:sldId id="272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266" autoAdjust="0"/>
    <p:restoredTop sz="94660"/>
  </p:normalViewPr>
  <p:slideViewPr>
    <p:cSldViewPr>
      <p:cViewPr varScale="1">
        <p:scale>
          <a:sx n="170" d="100"/>
          <a:sy n="170" d="100"/>
        </p:scale>
        <p:origin x="816" y="1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5/20/25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802.11-yy/2127r0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dirty="0" err="1"/>
              <a:t>Name</a:t>
            </a:r>
            <a:r>
              <a:rPr lang="es-ES" dirty="0"/>
              <a:t>, </a:t>
            </a:r>
            <a:r>
              <a:rPr lang="es-ES" dirty="0" err="1"/>
              <a:t>Affiliation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 err="1"/>
              <a:t>Name</a:t>
            </a:r>
            <a:r>
              <a:rPr lang="es-ES" dirty="0"/>
              <a:t>, </a:t>
            </a:r>
            <a:r>
              <a:rPr lang="es-ES" dirty="0" err="1"/>
              <a:t>Affiliation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 err="1"/>
              <a:t>Name</a:t>
            </a:r>
            <a:r>
              <a:rPr lang="es-ES" dirty="0"/>
              <a:t>, </a:t>
            </a:r>
            <a:r>
              <a:rPr lang="es-ES" dirty="0" err="1"/>
              <a:t>Affiliation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7D8F414-9171-1002-B56B-044D1CA082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18B48AD-DA8E-437E-953F-F539D13F587F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477C5E2-3AD2-CAB8-C684-3F38AC0403B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A9683EE-FF9C-877E-2D43-7DA32A457E44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 err="1"/>
              <a:t>Name</a:t>
            </a:r>
            <a:r>
              <a:rPr lang="es-ES" dirty="0"/>
              <a:t>, </a:t>
            </a:r>
            <a:r>
              <a:rPr lang="es-ES" dirty="0" err="1"/>
              <a:t>Affiliation</a:t>
            </a: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3658F89-E819-9392-E82D-C85DF2BBE3F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F730E4BA-6FDA-4442-2B29-668D67F51A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E4723165-4609-2764-1282-39CA5B4AD602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4018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704D4C1-929D-B641-D3F5-F877605E20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53F529D-2C69-7BD8-F074-A31EF578542C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C0038FE-D146-F489-45CE-EB630694E61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A81EA0A-7FC7-A034-A89A-F7016D58A73B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 err="1"/>
              <a:t>Name</a:t>
            </a:r>
            <a:r>
              <a:rPr lang="es-ES" dirty="0"/>
              <a:t>, </a:t>
            </a:r>
            <a:r>
              <a:rPr lang="es-ES" dirty="0" err="1"/>
              <a:t>Affiliation</a:t>
            </a: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C514120-8CA9-7B1F-4EA9-874B11AF6C1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6BE65F3B-0085-61FA-E142-247BF6D2F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9805A988-DF29-49F0-BDDA-1D8B7A957C2F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081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722ECBF-944D-2C93-889D-B49B80F971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73BB8A6-0928-0F23-4E81-C6656AB6583E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466E531-22FB-2476-88E7-348B4683681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2B1AA34-0471-6629-EC7D-4255ABA5C95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 err="1"/>
              <a:t>Name</a:t>
            </a:r>
            <a:r>
              <a:rPr lang="es-ES" dirty="0"/>
              <a:t>, </a:t>
            </a:r>
            <a:r>
              <a:rPr lang="es-ES" dirty="0" err="1"/>
              <a:t>Affiliation</a:t>
            </a: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3106878-F167-B979-7A94-41058551C81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09B93C04-7880-4DE8-B8EE-97983F8D55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3D720DBD-6433-7B67-4306-B56313005244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4393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 err="1"/>
              <a:t>Name</a:t>
            </a:r>
            <a:r>
              <a:rPr lang="es-ES" dirty="0"/>
              <a:t>, </a:t>
            </a:r>
            <a:r>
              <a:rPr lang="es-ES" dirty="0" err="1"/>
              <a:t>Affiliation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3040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 err="1"/>
              <a:t>Name</a:t>
            </a:r>
            <a:r>
              <a:rPr lang="es-ES" dirty="0"/>
              <a:t>, </a:t>
            </a:r>
            <a:r>
              <a:rPr lang="es-ES" dirty="0" err="1"/>
              <a:t>Affiliation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3040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 err="1"/>
              <a:t>Name</a:t>
            </a:r>
            <a:r>
              <a:rPr lang="es-ES" dirty="0"/>
              <a:t>, </a:t>
            </a:r>
            <a:r>
              <a:rPr lang="es-ES" dirty="0" err="1"/>
              <a:t>Affiliation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340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 err="1"/>
              <a:t>Name</a:t>
            </a:r>
            <a:r>
              <a:rPr lang="es-ES" dirty="0"/>
              <a:t>, </a:t>
            </a:r>
            <a:r>
              <a:rPr lang="es-ES" dirty="0" err="1"/>
              <a:t>Affiliation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 dirty="0"/>
              <a:t>마스터 제목 스타일 편집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Javier Perez-Ramirez, Ofinno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/>
              <a:t>Javier Perez-Ramirez, Ofinno LLC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Javier Perez-Ramirez, Ofinno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Javier Perez-Ramirez, Ofinno LLC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Javier Perez-Ramirez, Ofinno LLC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Javier Perez-Ramirez, Ofinno LLC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Javier Perez-Ramirez, Ofinno LLC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Javier Perez-Ramirez, Ofinno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Javier Perez-Ramirez, Ofinno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/>
              <a:t>Javier Perez-Ramirez, Ofinno LLC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802.11-25/xxxxr0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762546" y="430598"/>
            <a:ext cx="10766392" cy="1470025"/>
          </a:xfrm>
          <a:ln/>
        </p:spPr>
        <p:txBody>
          <a:bodyPr/>
          <a:lstStyle/>
          <a:p>
            <a:pPr latin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Feedback Signalling for Efficient Co-RTWT Operation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dirty="0"/>
              <a:t>Javier Perez-Ramirez,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DDCB4FE1-8C37-DCCD-F994-07ECB38836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9004686"/>
              </p:ext>
            </p:extLst>
          </p:nvPr>
        </p:nvGraphicFramePr>
        <p:xfrm>
          <a:off x="1023938" y="2524596"/>
          <a:ext cx="10820400" cy="356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3441700" progId="Word.Document.8">
                  <p:embed/>
                </p:oleObj>
              </mc:Choice>
              <mc:Fallback>
                <p:oleObj name="Document" r:id="rId3" imgW="10439400" imgH="34417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3938" y="2524596"/>
                        <a:ext cx="10820400" cy="3568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45A8266-833F-9006-8A43-E136AB9DA841}"/>
              </a:ext>
            </a:extLst>
          </p:cNvPr>
          <p:cNvSpPr txBox="1"/>
          <p:nvPr/>
        </p:nvSpPr>
        <p:spPr>
          <a:xfrm>
            <a:off x="3997465" y="2031101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b="0" kern="0" dirty="0"/>
              <a:t>Coordinated restricted target wake time (Co-RTWT) have been discussed in multiple UHR and </a:t>
            </a:r>
            <a:r>
              <a:rPr lang="en-US" altLang="ko-KR" b="0" kern="0" dirty="0" err="1"/>
              <a:t>TGbn</a:t>
            </a:r>
            <a:r>
              <a:rPr lang="en-US" altLang="ko-KR" b="0" kern="0" dirty="0"/>
              <a:t> contributions [1-11].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b="0" kern="0" dirty="0"/>
              <a:t>In this presentation, we will discuss feedback signaling to improve efficiency in Co-RTWT operation.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Javier Perez-Ramirez,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D9FFD9-7423-3B81-0F83-E17EB5FAF2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860DA99F-F41A-C37A-E786-95F97B7B7E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Recap (1/2) [1]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DE65CB1F-EA47-3C44-436D-D758F85C045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62626" y="1484784"/>
            <a:ext cx="9383243" cy="4551127"/>
          </a:xfrm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800" b="0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b="0" dirty="0"/>
              <a:t>Coordinated restricted target wake time (Co-RTWT) is considered as part of the multi-AP (MAP) generalized framework.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b="0" dirty="0"/>
              <a:t>Co-RTWT discovery and negotiations are carried out using the generalized MAP framework. 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b="0" dirty="0"/>
              <a:t>R-TWT specific procedures include intra- BSS r-TWT announcement, intra-BSS r-TWT negotiation, and intra-BSS r-TWT maintenance.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b="0" dirty="0"/>
              <a:t>Finally, modification/termination of Co-RTWT agreement is carried out using the generalized MAP framework.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628DD-9666-0ED8-A194-53D6F79FCBB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88E0B5-8B1F-6AB4-750C-AB436EC66C0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Javier Perez-Ramirez,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2AAED5-4AED-BC1A-D935-274252C9BC5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cxnSp>
        <p:nvCxnSpPr>
          <p:cNvPr id="15" name="Straight Connector 24">
            <a:extLst>
              <a:ext uri="{FF2B5EF4-FFF2-40B4-BE49-F238E27FC236}">
                <a16:creationId xmlns:a16="http://schemas.microsoft.com/office/drawing/2014/main" id="{47BB7D51-086A-07DE-2A23-CFC72C72D66E}"/>
              </a:ext>
            </a:extLst>
          </p:cNvPr>
          <p:cNvCxnSpPr>
            <a:cxnSpLocks/>
          </p:cNvCxnSpPr>
          <p:nvPr/>
        </p:nvCxnSpPr>
        <p:spPr bwMode="auto">
          <a:xfrm>
            <a:off x="2010853" y="6487813"/>
            <a:ext cx="828679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9AD2EC16-06F1-BC4D-0332-36B15334263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54280" b="4818"/>
          <a:stretch/>
        </p:blipFill>
        <p:spPr>
          <a:xfrm>
            <a:off x="1919536" y="4213780"/>
            <a:ext cx="7973670" cy="192289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BF0DBBC-7264-4598-7BDA-74B98BE6791A}"/>
              </a:ext>
            </a:extLst>
          </p:cNvPr>
          <p:cNvSpPr/>
          <p:nvPr/>
        </p:nvSpPr>
        <p:spPr bwMode="auto">
          <a:xfrm>
            <a:off x="7392568" y="4549743"/>
            <a:ext cx="960394" cy="1417898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35881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E74352-EB2C-425C-28D6-C5F9393C22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B9580CB0-C0C4-675C-9C8E-E9B1646809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Recap (2/2)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C86D447C-77C0-3ADD-258F-DA872AE7558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62626" y="1751014"/>
            <a:ext cx="9383243" cy="2952327"/>
          </a:xfrm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800" b="0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b="0" dirty="0"/>
              <a:t>Current PDT text [10] indicates that Co-RTWT enabled STAs associated to a Co-RTWT coordinated AP must terminate their TXOP before the beginning of an announced Co-RTWT schedule.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b="0" dirty="0"/>
              <a:t>To mitigate over protection, [8][11] propose to allow the Co-RTWT coordinated AP and the associated STAs to decide if STAs need to extend protection to the Co-RTWT schedule (STA near OBSS vs far OBSS).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b="0" dirty="0"/>
              <a:t> This contribution assumes Co-RTWT coordinated AP and associated STAs negotiate whether STA extend protection to the Co-RTWT schedule during the Co-RTWT MAP negotiation phase.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7ED60-5527-DCBC-36EB-88164DA74B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C0B78-1073-E37F-4602-BDE542F6BE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Javier Perez-Ramirez,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744AF-10D8-DFA5-D960-6BF93708E2F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cxnSp>
        <p:nvCxnSpPr>
          <p:cNvPr id="15" name="Straight Connector 24">
            <a:extLst>
              <a:ext uri="{FF2B5EF4-FFF2-40B4-BE49-F238E27FC236}">
                <a16:creationId xmlns:a16="http://schemas.microsoft.com/office/drawing/2014/main" id="{0CE3C06E-3AB1-D26F-7D3E-C1569FEE07F7}"/>
              </a:ext>
            </a:extLst>
          </p:cNvPr>
          <p:cNvCxnSpPr>
            <a:cxnSpLocks/>
          </p:cNvCxnSpPr>
          <p:nvPr/>
        </p:nvCxnSpPr>
        <p:spPr bwMode="auto">
          <a:xfrm>
            <a:off x="2010853" y="6487813"/>
            <a:ext cx="828679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6081173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CE9938-8637-3A21-E27D-A9350C3982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F6B4E57A-C626-BE5B-E54E-C889B0C598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29217" y="642124"/>
            <a:ext cx="10361084" cy="1065213"/>
          </a:xfrm>
          <a:ln/>
        </p:spPr>
        <p:txBody>
          <a:bodyPr/>
          <a:lstStyle/>
          <a:p>
            <a:pPr latin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Efficient Co-RTWT operation in a dynamic network environment may be challenging (1/2)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0886A-5B16-BD7A-32F6-EDBBD41776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3CE8DE-191A-3079-B85E-496ABBB7B4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Javier Perez-Ramirez,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8B4F48-AB24-AE5A-62AD-F29B47684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19" name="Content Placeholder 15">
            <a:extLst>
              <a:ext uri="{FF2B5EF4-FFF2-40B4-BE49-F238E27FC236}">
                <a16:creationId xmlns:a16="http://schemas.microsoft.com/office/drawing/2014/main" id="{21B636AD-4F09-DAFD-B061-A76F33CFF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8783" y="1954678"/>
            <a:ext cx="4065129" cy="3850586"/>
          </a:xfrm>
        </p:spPr>
        <p:txBody>
          <a:bodyPr/>
          <a:lstStyle/>
          <a:p>
            <a:pPr algn="just" latinLnBrk="0"/>
            <a:r>
              <a:rPr lang="en-US" sz="1800" dirty="0"/>
              <a:t>Example of Co-RTWT operation with mobile STAs:</a:t>
            </a:r>
          </a:p>
          <a:p>
            <a:pPr latinLnBrk="0" hangingPunct="0">
              <a:buFont typeface="Arial" panose="020B0604020202020204" pitchFamily="34" charset="0"/>
              <a:buChar char="•"/>
            </a:pPr>
            <a:r>
              <a:rPr lang="en-US" sz="1400" b="0" dirty="0"/>
              <a:t>During Co-RTWT discovery/negotiation it is decided which APs and associated STAs will extend protection to the r-TWT schedule. This configuration is static and does not change over time.</a:t>
            </a:r>
          </a:p>
          <a:p>
            <a:pPr lvl="1" latinLnBrk="0" hangingPunct="0">
              <a:buFont typeface="Arial" panose="020B0604020202020204" pitchFamily="34" charset="0"/>
              <a:buChar char="•"/>
            </a:pPr>
            <a:r>
              <a:rPr lang="en-US" sz="1400" dirty="0"/>
              <a:t>R-TWT schedule misalignment between coordinating AP and coordinated AP may allow STAs to invertedly send data during the r-TWT SP.</a:t>
            </a:r>
          </a:p>
          <a:p>
            <a:pPr lvl="1" latinLnBrk="0" hangingPunct="0">
              <a:buFont typeface="Arial" panose="020B0604020202020204" pitchFamily="34" charset="0"/>
              <a:buChar char="•"/>
            </a:pPr>
            <a:r>
              <a:rPr lang="en-US" sz="1400" b="0" dirty="0"/>
              <a:t>Movement of STAs from non-OBSS to OBSS region may cause STAs to transmit during r-TWT SP.</a:t>
            </a:r>
          </a:p>
          <a:p>
            <a:pPr algn="just" latinLnBrk="0"/>
            <a:endParaRPr lang="en-US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AE1CC8ED-A6BA-64E5-8D94-4514E59F0D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5327" y="4036835"/>
            <a:ext cx="6037969" cy="2399014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76E2A74-60CE-F40A-0BB9-DAD371EDB9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7928" y="1774604"/>
            <a:ext cx="2952326" cy="2262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7947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450A208-523F-EEF6-5DEA-F311E7EEF7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3532" y="3367399"/>
            <a:ext cx="4607124" cy="2804800"/>
          </a:xfrm>
          <a:prstGeom prst="rect">
            <a:avLst/>
          </a:prstGeom>
        </p:spPr>
      </p:pic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STA signalling for efficient Co-RTWT Operation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839416" y="1981201"/>
            <a:ext cx="4461519" cy="4113213"/>
          </a:xfrm>
        </p:spPr>
        <p:txBody>
          <a:bodyPr wrap="square" anchor="t">
            <a:normAutofit/>
          </a:bodyPr>
          <a:lstStyle/>
          <a:p>
            <a:pPr marL="341313" indent="-341313" latinLnBrk="0">
              <a:lnSpc>
                <a:spcPct val="90000"/>
              </a:lnSpc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500" dirty="0"/>
              <a:t>STAs associated to Co-RTWT coordinated AP signal if they are following the Co-RTWT schedule:</a:t>
            </a:r>
          </a:p>
          <a:p>
            <a:pPr marL="741363" lvl="1" indent="-341313" latinLnBrk="0">
              <a:lnSpc>
                <a:spcPct val="90000"/>
              </a:lnSpc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500" dirty="0"/>
              <a:t>While STA 2 is in an OBSS interference free zone, it signal that it is not following the Co-RTWT schedule, i.e., it does not terminate its TXOP upon arrival of the Co-RTWT SP.</a:t>
            </a:r>
          </a:p>
          <a:p>
            <a:pPr marL="741363" lvl="1" indent="-341313" latinLnBrk="0">
              <a:lnSpc>
                <a:spcPct val="90000"/>
              </a:lnSpc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500" dirty="0"/>
              <a:t>Once STA 2 moves to an OBSS interference region, it signal the Co-RTWT coordinated AP it is now following the Co-RTWT schedule.</a:t>
            </a:r>
          </a:p>
          <a:p>
            <a:pPr marL="741363" lvl="1" indent="-341313" latinLnBrk="0">
              <a:lnSpc>
                <a:spcPct val="90000"/>
              </a:lnSpc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500" dirty="0"/>
              <a:t>This information is used by the AP to come up with another non-overlapping r-TWT schedule, or to drop the STA 2 as a member of the overlapping r-TWT schedule.</a:t>
            </a:r>
          </a:p>
          <a:p>
            <a:pPr marL="741363" lvl="1" indent="-341313" latinLnBrk="0">
              <a:lnSpc>
                <a:spcPct val="90000"/>
              </a:lnSpc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500" dirty="0"/>
              <a:t>Information could be also used to trigger coordinated beamforming/TDMA to avoid rescheduling.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s-ES" dirty="0"/>
              <a:t>Javier Perez-Ramirez,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351F4386-A5E2-41A1-B4D0-BE653C929E06}" type="slidenum">
              <a:rPr lang="en-GB"/>
              <a:pPr>
                <a:spcAft>
                  <a:spcPts val="600"/>
                </a:spcAft>
              </a:pPr>
              <a:t>6</a:t>
            </a:fld>
            <a:endParaRPr lang="en-GB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544CD60-217B-6D13-9A84-7BC52F084D77}"/>
              </a:ext>
            </a:extLst>
          </p:cNvPr>
          <p:cNvCxnSpPr/>
          <p:nvPr/>
        </p:nvCxnSpPr>
        <p:spPr bwMode="auto">
          <a:xfrm flipV="1">
            <a:off x="10776520" y="4725144"/>
            <a:ext cx="648072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063E7CE-7032-A0EC-3DF8-F95EE713DAEA}"/>
              </a:ext>
            </a:extLst>
          </p:cNvPr>
          <p:cNvCxnSpPr>
            <a:cxnSpLocks/>
          </p:cNvCxnSpPr>
          <p:nvPr/>
        </p:nvCxnSpPr>
        <p:spPr bwMode="auto">
          <a:xfrm>
            <a:off x="10848528" y="4725144"/>
            <a:ext cx="648072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B4474EB-2A8E-4B85-2EFA-32715919667A}"/>
              </a:ext>
            </a:extLst>
          </p:cNvPr>
          <p:cNvSpPr txBox="1"/>
          <p:nvPr/>
        </p:nvSpPr>
        <p:spPr>
          <a:xfrm>
            <a:off x="10488488" y="4911605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Re-schedule overlapping RTWT schedule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E0592EF-EA66-1728-BD55-A656E028DC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59898" y="1556792"/>
            <a:ext cx="2952326" cy="2262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4110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914400" y="1751014"/>
            <a:ext cx="4533527" cy="4342282"/>
          </a:xfrm>
        </p:spPr>
        <p:txBody>
          <a:bodyPr wrap="square" anchor="t">
            <a:normAutofit fontScale="85000" lnSpcReduction="20000"/>
          </a:bodyPr>
          <a:lstStyle/>
          <a:p>
            <a:pPr marL="341313" indent="-341313" latinLnBrk="0">
              <a:lnSpc>
                <a:spcPct val="90000"/>
              </a:lnSpc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500" dirty="0"/>
              <a:t>Requesting Co-RTWT AP sends frame to Co-RTWT coordinated APs to indicate Co-RTWT schedule ID + BSS ID information (e.g., BSS color or BSSID) of decoded packets disrupting normal Co-RTWT operation:</a:t>
            </a:r>
          </a:p>
          <a:p>
            <a:pPr marL="741363" lvl="1" indent="-341313" latinLnBrk="0">
              <a:lnSpc>
                <a:spcPct val="90000"/>
              </a:lnSpc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500" dirty="0"/>
              <a:t>Requesting Co-RTWT AP monitors/receives/decode all agreed upon Co-RTWT schedules, e.g., monitors that communications during the Co-RTWT schedules occur as negotiated.</a:t>
            </a:r>
          </a:p>
          <a:p>
            <a:pPr marL="741363" lvl="1" indent="-341313" latinLnBrk="0">
              <a:lnSpc>
                <a:spcPct val="90000"/>
              </a:lnSpc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500" dirty="0"/>
              <a:t>If OBSS communications occur during the Co-RTWT SP, AP decodes packets to extract BSS color.</a:t>
            </a:r>
          </a:p>
          <a:p>
            <a:pPr marL="741363" lvl="1" indent="-341313" latinLnBrk="0">
              <a:lnSpc>
                <a:spcPct val="90000"/>
              </a:lnSpc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500" dirty="0"/>
              <a:t>Co-RTWT coordinating AP creates OBSS information containing all Co-RTWT schedules that have been interfered and the OBSS color, e.g., ({Co-RTWT_ID1, BSS_color1}, {Co-RTWT_ID2, BSS_color2},). </a:t>
            </a:r>
          </a:p>
          <a:p>
            <a:pPr marL="741363" lvl="1" indent="-341313" latinLnBrk="0">
              <a:lnSpc>
                <a:spcPct val="90000"/>
              </a:lnSpc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500" dirty="0"/>
              <a:t>Requesting Co-RTWT AP sends the OBSS information to Co-RTWT coordinated APs. </a:t>
            </a:r>
          </a:p>
          <a:p>
            <a:pPr marL="741363" lvl="1" indent="-341313" latinLnBrk="0">
              <a:lnSpc>
                <a:spcPct val="90000"/>
              </a:lnSpc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Co-RTWT coordinated APs can use this information as follows:</a:t>
            </a:r>
          </a:p>
          <a:p>
            <a:pPr marL="1141413" lvl="2" indent="-341313" latinLnBrk="0">
              <a:lnSpc>
                <a:spcPct val="90000"/>
              </a:lnSpc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200" dirty="0"/>
              <a:t>Indicate STAs associated to affected Co-RTWT schedule to extend protection to the Co-RTWT schedule (e.g., check which STAs were transmitting during Co-RTWT schedule and notify them to extend protection).</a:t>
            </a:r>
          </a:p>
          <a:p>
            <a:pPr marL="1141413" lvl="2" indent="-341313" latinLnBrk="0">
              <a:lnSpc>
                <a:spcPct val="90000"/>
              </a:lnSpc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200" dirty="0"/>
              <a:t>Check if there is misalignment between Co-RTWT schedules in requesting and coordinated Co-RTWT AP, e.g., time drift.</a:t>
            </a:r>
          </a:p>
          <a:p>
            <a:pPr marL="1141413" lvl="2" indent="-341313" latinLnBrk="0">
              <a:lnSpc>
                <a:spcPct val="90000"/>
              </a:lnSpc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200" dirty="0"/>
              <a:t>Schedule quiet intervals for only the affected Co-RTWT schedules (efficient legacy STA operation).</a:t>
            </a:r>
          </a:p>
          <a:p>
            <a:pPr marL="741363" lvl="1" indent="-341313" latinLnBrk="0">
              <a:lnSpc>
                <a:spcPct val="90000"/>
              </a:lnSpc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500" dirty="0"/>
          </a:p>
          <a:p>
            <a:pPr marL="741363" lvl="1" indent="-341313" latinLnBrk="0">
              <a:lnSpc>
                <a:spcPct val="90000"/>
              </a:lnSpc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5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s-ES" dirty="0"/>
              <a:t>Javier Perez-Ramirez,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351F4386-A5E2-41A1-B4D0-BE653C929E06}" type="slidenum">
              <a:rPr lang="en-GB"/>
              <a:pPr>
                <a:spcAft>
                  <a:spcPts val="600"/>
                </a:spcAft>
              </a:pPr>
              <a:t>7</a:t>
            </a:fld>
            <a:endParaRPr lang="en-GB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580762D9-1C56-5741-7D6F-E7C7A69408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AP signalling for efficient Co-RTWT Operation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5D0EF14-2002-CFE7-FAB4-3936F8B825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7928" y="1774604"/>
            <a:ext cx="2952326" cy="226223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3AF76AC-466A-9EE9-BC5F-EA33152D2F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33274" y="3173414"/>
            <a:ext cx="4102100" cy="330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6013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Conclusion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52836"/>
            <a:ext cx="10361084" cy="2952328"/>
          </a:xfrm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dirty="0"/>
              <a:t>Efficient Co-RTWT operation may be challenging in a dynamic network environment. 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dirty="0"/>
              <a:t>Intra-BSS Co-RTWT maintenance requires feedback signaling from participating APs and associated STAs.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dirty="0"/>
              <a:t>We propose a feedback mechanism for a requesting Co-RTWT AP to indicate interference from Co-RTWT Coordinated APs and their associated STAs.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dirty="0"/>
              <a:t>Additionally, we also propose a feedback mechanism for STAs associated with Co-RTWT coordinated APs to indicate if they are extending protection to the Co-RTWT schedule.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dirty="0"/>
              <a:t>Our proposed approach assists Co-RTWT coordinated APs and their associated STAs to operate more efficiently by: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200" b="0" dirty="0"/>
              <a:t>Supporting the detection </a:t>
            </a:r>
            <a:r>
              <a:rPr lang="en-US" altLang="ko-KR" sz="1200" dirty="0"/>
              <a:t>of interfering</a:t>
            </a:r>
            <a:r>
              <a:rPr lang="en-US" altLang="ko-KR" sz="1200" b="0" dirty="0"/>
              <a:t> STAs (associated with the Co-RTWT coordinated AP) during the Co-RTWT SPs.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200" dirty="0"/>
              <a:t>Supporting the detection of Co-RTWT schedule misalignment between the requesting Co-RTWT AP and the coordinated Co-RTWT AP.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200" b="0" dirty="0"/>
              <a:t>Allow for </a:t>
            </a:r>
            <a:r>
              <a:rPr lang="en-US" altLang="ko-KR" sz="1200" dirty="0"/>
              <a:t>more efficient operation of legacy STAs in Co-RTWT operation.</a:t>
            </a:r>
            <a:endParaRPr lang="en-US" altLang="ko-KR" sz="1200" b="0" dirty="0"/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2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Javier Perez-Ramirez,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44275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>
                <a:latin typeface="+mj-lt"/>
                <a:cs typeface="Times New Roman" panose="02020603050405020304" pitchFamily="18" charset="0"/>
              </a:rPr>
              <a:t>[1] 11-24/626r2, Coordinated R-TWT – Follow up, (</a:t>
            </a:r>
            <a:r>
              <a:rPr lang="en-US" sz="1600" dirty="0" err="1">
                <a:latin typeface="+mj-lt"/>
                <a:cs typeface="Times New Roman" panose="02020603050405020304" pitchFamily="18" charset="0"/>
              </a:rPr>
              <a:t>Rubayey</a:t>
            </a:r>
            <a:r>
              <a:rPr lang="en-US" sz="1600" dirty="0">
                <a:latin typeface="+mj-lt"/>
                <a:cs typeface="Times New Roman" panose="02020603050405020304" pitchFamily="18" charset="0"/>
              </a:rPr>
              <a:t> Shafin, Panasonic)</a:t>
            </a:r>
            <a:endParaRPr lang="en-US" sz="1600" kern="0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kern="0" dirty="0">
                <a:latin typeface="+mj-lt"/>
                <a:cs typeface="Times New Roman" panose="02020603050405020304" pitchFamily="18" charset="0"/>
              </a:rPr>
              <a:t>[2]  11-23/250r0, AP Coordination with R-TWT, (Liwen Chu, NXP)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kern="0" dirty="0">
                <a:latin typeface="+mj-lt"/>
                <a:cs typeface="Times New Roman" panose="02020603050405020304" pitchFamily="18" charset="0"/>
              </a:rPr>
              <a:t>[3] 11-23/771r0, Coordinated R-TWT Protection in Multi-BSS, (</a:t>
            </a:r>
            <a:r>
              <a:rPr lang="en-US" sz="1600" kern="0" dirty="0" err="1">
                <a:latin typeface="+mj-lt"/>
                <a:cs typeface="Times New Roman" panose="02020603050405020304" pitchFamily="18" charset="0"/>
              </a:rPr>
              <a:t>SunHee</a:t>
            </a:r>
            <a:r>
              <a:rPr lang="en-US" sz="1600" kern="0" dirty="0">
                <a:latin typeface="+mj-lt"/>
                <a:cs typeface="Times New Roman" panose="02020603050405020304" pitchFamily="18" charset="0"/>
              </a:rPr>
              <a:t> Baek, LG Electronics)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>
                <a:latin typeface="+mj-lt"/>
                <a:cs typeface="Times New Roman" panose="02020603050405020304" pitchFamily="18" charset="0"/>
              </a:rPr>
              <a:t>[4] 11-24/1916r1, R-TWT Coordination in Multi-BSS</a:t>
            </a:r>
            <a:r>
              <a:rPr lang="en-US" sz="1600" kern="0" dirty="0">
                <a:latin typeface="+mj-lt"/>
                <a:cs typeface="Times New Roman" panose="02020603050405020304" pitchFamily="18" charset="0"/>
              </a:rPr>
              <a:t>, (</a:t>
            </a:r>
            <a:r>
              <a:rPr lang="en-US" sz="1600" kern="0" dirty="0" err="1">
                <a:latin typeface="+mj-lt"/>
                <a:cs typeface="Times New Roman" panose="02020603050405020304" pitchFamily="18" charset="0"/>
              </a:rPr>
              <a:t>SunHee</a:t>
            </a:r>
            <a:r>
              <a:rPr lang="en-US" sz="1600" kern="0" dirty="0">
                <a:latin typeface="+mj-lt"/>
                <a:cs typeface="Times New Roman" panose="02020603050405020304" pitchFamily="18" charset="0"/>
              </a:rPr>
              <a:t> Baek, LG Electronics)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>
                <a:latin typeface="+mj-lt"/>
                <a:cs typeface="Times New Roman" panose="02020603050405020304" pitchFamily="18" charset="0"/>
              </a:rPr>
              <a:t>[5] 11-24/0909r0, RTWT Announcement in Multi-BSS – Follow Up</a:t>
            </a:r>
            <a:r>
              <a:rPr lang="en-US" sz="1600" kern="0" dirty="0">
                <a:latin typeface="+mj-lt"/>
                <a:cs typeface="Times New Roman" panose="02020603050405020304" pitchFamily="18" charset="0"/>
              </a:rPr>
              <a:t>, (</a:t>
            </a:r>
            <a:r>
              <a:rPr lang="en-US" sz="1600" kern="0" dirty="0" err="1">
                <a:latin typeface="+mj-lt"/>
                <a:cs typeface="Times New Roman" panose="02020603050405020304" pitchFamily="18" charset="0"/>
              </a:rPr>
              <a:t>SunHee</a:t>
            </a:r>
            <a:r>
              <a:rPr lang="en-US" sz="1600" kern="0" dirty="0">
                <a:latin typeface="+mj-lt"/>
                <a:cs typeface="Times New Roman" panose="02020603050405020304" pitchFamily="18" charset="0"/>
              </a:rPr>
              <a:t> Baek, LG Electronics)</a:t>
            </a:r>
            <a:endParaRPr lang="en-US" sz="1600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>
                <a:latin typeface="+mj-lt"/>
                <a:cs typeface="Times New Roman" panose="02020603050405020304" pitchFamily="18" charset="0"/>
              </a:rPr>
              <a:t>[6] 11-24/2146r0, Discussion on the Protection of Co-RTWT (</a:t>
            </a:r>
            <a:r>
              <a:rPr lang="en-US" sz="1600" dirty="0" err="1">
                <a:latin typeface="+mj-lt"/>
                <a:cs typeface="Times New Roman" panose="02020603050405020304" pitchFamily="18" charset="0"/>
              </a:rPr>
              <a:t>Yingqiao</a:t>
            </a:r>
            <a:r>
              <a:rPr lang="en-US" sz="1600" dirty="0">
                <a:latin typeface="+mj-lt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+mj-lt"/>
                <a:cs typeface="Times New Roman" panose="02020603050405020304" pitchFamily="18" charset="0"/>
              </a:rPr>
              <a:t>Spreadtrum</a:t>
            </a:r>
            <a:r>
              <a:rPr lang="en-US" sz="1600" dirty="0">
                <a:latin typeface="+mj-lt"/>
                <a:cs typeface="Times New Roman" panose="02020603050405020304" pitchFamily="18" charset="0"/>
              </a:rPr>
              <a:t>)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kern="0" dirty="0">
                <a:latin typeface="+mj-lt"/>
                <a:cs typeface="Times New Roman" panose="02020603050405020304" pitchFamily="18" charset="0"/>
              </a:rPr>
              <a:t>[7] 11-25/11r1, Co-RTWT Follow up, (</a:t>
            </a:r>
            <a:r>
              <a:rPr lang="en-US" sz="1600" kern="0" dirty="0" err="1">
                <a:latin typeface="+mj-lt"/>
                <a:cs typeface="Times New Roman" panose="02020603050405020304" pitchFamily="18" charset="0"/>
              </a:rPr>
              <a:t>Xiangxin</a:t>
            </a:r>
            <a:r>
              <a:rPr lang="en-US" sz="1600" kern="0" dirty="0">
                <a:latin typeface="+mj-lt"/>
                <a:cs typeface="Times New Roman" panose="02020603050405020304" pitchFamily="18" charset="0"/>
              </a:rPr>
              <a:t> Gu, </a:t>
            </a:r>
            <a:r>
              <a:rPr lang="en-US" sz="1600" kern="0" dirty="0" err="1">
                <a:latin typeface="+mj-lt"/>
                <a:cs typeface="Times New Roman" panose="02020603050405020304" pitchFamily="18" charset="0"/>
              </a:rPr>
              <a:t>Spreadtrum</a:t>
            </a:r>
            <a:r>
              <a:rPr lang="en-US" sz="1600" kern="0" dirty="0">
                <a:latin typeface="+mj-lt"/>
                <a:cs typeface="Times New Roman" panose="02020603050405020304" pitchFamily="18" charset="0"/>
              </a:rPr>
              <a:t>)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kern="0" dirty="0">
                <a:latin typeface="+mj-lt"/>
                <a:cs typeface="Times New Roman" panose="02020603050405020304" pitchFamily="18" charset="0"/>
              </a:rPr>
              <a:t>[8] 11-24/1206r1</a:t>
            </a:r>
            <a:r>
              <a:rPr lang="en-US" sz="1600" dirty="0">
                <a:latin typeface="+mj-lt"/>
                <a:cs typeface="Times New Roman" panose="02020603050405020304" pitchFamily="18" charset="0"/>
              </a:rPr>
              <a:t>,</a:t>
            </a:r>
            <a:r>
              <a:rPr lang="en-US" sz="1600" kern="0" dirty="0">
                <a:latin typeface="+mj-lt"/>
                <a:cs typeface="Times New Roman" panose="02020603050405020304" pitchFamily="18" charset="0"/>
              </a:rPr>
              <a:t> Considerations on Coordinated R-TWT (</a:t>
            </a:r>
            <a:r>
              <a:rPr lang="en-US" sz="1600" kern="0" dirty="0" err="1">
                <a:latin typeface="+mj-lt"/>
                <a:cs typeface="Times New Roman" panose="02020603050405020304" pitchFamily="18" charset="0"/>
              </a:rPr>
              <a:t>Yason</a:t>
            </a:r>
            <a:r>
              <a:rPr lang="en-US" sz="1600" kern="0" dirty="0">
                <a:latin typeface="+mj-lt"/>
                <a:cs typeface="Times New Roman" panose="02020603050405020304" pitchFamily="18" charset="0"/>
              </a:rPr>
              <a:t> Yuchen Guo, Huawei)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>
                <a:latin typeface="+mj-lt"/>
                <a:cs typeface="Times New Roman" panose="02020603050405020304" pitchFamily="18" charset="0"/>
              </a:rPr>
              <a:t>[9] 11-23/291r0, R-TWT Multi-AP Coordination, (Muhammad Kumail Haider, Meta)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kern="0" dirty="0">
                <a:latin typeface="+mj-lt"/>
                <a:cs typeface="Times New Roman" panose="02020603050405020304" pitchFamily="18" charset="0"/>
              </a:rPr>
              <a:t>[10] 11-25/600r13, 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PDT MAC Co-RTWT Signaling and Protocol Aspects, (Giovanni </a:t>
            </a:r>
            <a:r>
              <a:rPr lang="en-US" sz="160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Chisci</a:t>
            </a:r>
            <a:r>
              <a:rPr lang="en-US" sz="160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Qualcomm)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[11] 11-24/160r0, R-TWT Coordination Negotiation in Multi-BSS, </a:t>
            </a:r>
            <a:r>
              <a:rPr lang="en-US" sz="1600" kern="0" dirty="0">
                <a:latin typeface="+mj-lt"/>
                <a:cs typeface="Times New Roman" panose="02020603050405020304" pitchFamily="18" charset="0"/>
              </a:rPr>
              <a:t>(</a:t>
            </a:r>
            <a:r>
              <a:rPr lang="en-US" sz="1600" kern="0" dirty="0" err="1">
                <a:latin typeface="+mj-lt"/>
                <a:cs typeface="Times New Roman" panose="02020603050405020304" pitchFamily="18" charset="0"/>
              </a:rPr>
              <a:t>SunHee</a:t>
            </a:r>
            <a:r>
              <a:rPr lang="en-US" sz="1600" kern="0" dirty="0">
                <a:latin typeface="+mj-lt"/>
                <a:cs typeface="Times New Roman" panose="02020603050405020304" pitchFamily="18" charset="0"/>
              </a:rPr>
              <a:t> Baek, LG Electronics)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Javier Perez-Ramirez,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31537</TotalTime>
  <Words>1201</Words>
  <Application>Microsoft Macintosh PowerPoint</Application>
  <PresentationFormat>Widescreen</PresentationFormat>
  <Paragraphs>124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 Unicode MS</vt:lpstr>
      <vt:lpstr>Arial</vt:lpstr>
      <vt:lpstr>Times New Roman</vt:lpstr>
      <vt:lpstr>Office 테마</vt:lpstr>
      <vt:lpstr>Document</vt:lpstr>
      <vt:lpstr>Feedback Signalling for Efficient Co-RTWT Operation</vt:lpstr>
      <vt:lpstr>Abstract</vt:lpstr>
      <vt:lpstr>Recap (1/2) [1]</vt:lpstr>
      <vt:lpstr>Recap (2/2)</vt:lpstr>
      <vt:lpstr>Efficient Co-RTWT operation in a dynamic network environment may be challenging (1/2)</vt:lpstr>
      <vt:lpstr>STA signalling for efficient Co-RTWT Operation</vt:lpstr>
      <vt:lpstr>AP signalling for efficient Co-RTWT Operation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Jeongki Kim</dc:creator>
  <cp:lastModifiedBy>Javier Perez-Ramirez</cp:lastModifiedBy>
  <cp:revision>109</cp:revision>
  <cp:lastPrinted>1601-01-01T00:00:00Z</cp:lastPrinted>
  <dcterms:created xsi:type="dcterms:W3CDTF">2023-03-27T11:21:45Z</dcterms:created>
  <dcterms:modified xsi:type="dcterms:W3CDTF">2025-05-21T12:26:17Z</dcterms:modified>
</cp:coreProperties>
</file>