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2147473609" r:id="rId4"/>
    <p:sldId id="2147473607" r:id="rId5"/>
    <p:sldId id="2147473563" r:id="rId6"/>
    <p:sldId id="2147473569" r:id="rId7"/>
    <p:sldId id="2147473603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B050"/>
    <a:srgbClr val="459706"/>
    <a:srgbClr val="FDEBD2"/>
    <a:srgbClr val="E1F5D1"/>
    <a:srgbClr val="FFEFFF"/>
    <a:srgbClr val="000000"/>
    <a:srgbClr val="6FA58E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1774" autoAdjust="0"/>
  </p:normalViewPr>
  <p:slideViewPr>
    <p:cSldViewPr>
      <p:cViewPr varScale="1">
        <p:scale>
          <a:sx n="104" d="100"/>
          <a:sy n="104" d="100"/>
        </p:scale>
        <p:origin x="33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3020402-6900-9ED8-025F-A7D7AC3A8D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13" y="33339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2025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802.11-25/869r2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COSR 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359412"/>
              </p:ext>
            </p:extLst>
          </p:nvPr>
        </p:nvGraphicFramePr>
        <p:xfrm>
          <a:off x="1066800" y="320040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18417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 this presentation, we will discuss the power control and the frame exchange for COBF/COSR.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5042-63CE-964B-C38E-E93710B7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Passed </a:t>
            </a:r>
            <a:r>
              <a:rPr lang="en-US" altLang="zh-TW" dirty="0"/>
              <a:t>SP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79DF-BF10-6303-76F6-A48539F0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8" charset="0"/>
              <a:buChar char="•"/>
            </a:pPr>
            <a:r>
              <a:rPr lang="en-GB" sz="1600" b="1" dirty="0"/>
              <a:t>SP1: Jason, CSR; Result: No objection. </a:t>
            </a:r>
          </a:p>
          <a:p>
            <a:pPr lvl="1"/>
            <a:r>
              <a:rPr lang="en-GB" sz="1400" dirty="0">
                <a:latin typeface="+mj-lt"/>
              </a:rPr>
              <a:t>In Coordinated Spatial Reuse, the following information shall be carried in the Trigger frame that initiates concurrent CSR transmissions:</a:t>
            </a:r>
            <a:endParaRPr lang="en-US" sz="1400" dirty="0">
              <a:latin typeface="+mj-lt"/>
            </a:endParaRPr>
          </a:p>
          <a:p>
            <a:pPr marL="971550" lvl="2" indent="-1714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limit of the shared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shared AP Tx power limitation indicated by the sharing AP should not be lower than the minimum TX power indicated by the shared AP in its request.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of the sharing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From the passed SP:</a:t>
            </a:r>
          </a:p>
          <a:p>
            <a:pPr lvl="1"/>
            <a:r>
              <a:rPr lang="en-US" sz="1400" dirty="0"/>
              <a:t>Shared AP need to info the sharing AP its </a:t>
            </a: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minimum TX power.</a:t>
            </a:r>
            <a:endParaRPr lang="en-US" sz="1400" dirty="0"/>
          </a:p>
          <a:p>
            <a:pPr lvl="1"/>
            <a:r>
              <a:rPr lang="en-US" sz="1400" dirty="0"/>
              <a:t>If shared AP is willing to lower its TX power when COSR, then we want to clarify the power control starting power from the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8FFD4-E642-712B-747D-9AF90C99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92363-9AC9-013F-4590-A57F5D77B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404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9EAA2C40-95AD-990E-F49C-A407AA93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There was some discussion before about the power control starting point.</a:t>
            </a:r>
          </a:p>
          <a:p>
            <a:pPr lvl="1"/>
            <a:r>
              <a:rPr lang="en-US" altLang="zh-TW" sz="1600" b="1" dirty="0"/>
              <a:t>Option1: power control from the beginning</a:t>
            </a:r>
          </a:p>
          <a:p>
            <a:pPr lvl="1"/>
            <a:r>
              <a:rPr lang="en-US" altLang="zh-TW" sz="1600" dirty="0"/>
              <a:t>Option2: power control from the UHR-SIG</a:t>
            </a:r>
          </a:p>
          <a:p>
            <a:pPr lvl="1"/>
            <a:endParaRPr lang="en-US" altLang="zh-TW" sz="1400" dirty="0"/>
          </a:p>
          <a:p>
            <a:r>
              <a:rPr lang="en-US" sz="1600" b="1" dirty="0"/>
              <a:t>We prefer option1</a:t>
            </a:r>
            <a:r>
              <a:rPr lang="en-US" sz="1600" dirty="0"/>
              <a:t>, the power change in the middle is like a new mode of PHY, we prefer no further change at this moment.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934139-262E-27E6-A9CF-00126768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Power control starting point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796DA-A82D-E1E2-5D51-968AA146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0EEEF-BE98-46D1-E603-46D5E1900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0DF2A2F-4485-A48E-626F-302A8B6CB361}"/>
              </a:ext>
            </a:extLst>
          </p:cNvPr>
          <p:cNvGrpSpPr/>
          <p:nvPr/>
        </p:nvGrpSpPr>
        <p:grpSpPr>
          <a:xfrm>
            <a:off x="1119156" y="4281609"/>
            <a:ext cx="6814247" cy="447621"/>
            <a:chOff x="487593" y="4759001"/>
            <a:chExt cx="6814247" cy="44762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36FC34E-FAF1-CDEC-6D9B-6DBE6EAE494F}"/>
                </a:ext>
              </a:extLst>
            </p:cNvPr>
            <p:cNvSpPr txBox="1"/>
            <p:nvPr/>
          </p:nvSpPr>
          <p:spPr>
            <a:xfrm>
              <a:off x="487593" y="4798546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Option1: power control from the beginning: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C5935CF-42BF-F8CB-7AB7-5C74C5E9F257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1C0CEDC-BCA2-AE84-AEFB-3C0C200118E2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DB9D499-7261-5EA8-1982-33B17FF60333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1B8D83-51DA-67F2-43B3-D4D72902B566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F5B9FF70-4501-E8BF-4DC6-F70D40F3DB5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E99C589-2B1E-F828-23F0-6E6C0CB8486B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55486EB-A7C0-7086-7585-73338A0BE4DB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53EE024-D20B-B885-F92B-1298CA6256FA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09B5540-5147-2F64-0C68-2670EA58F70B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CCEF28-B503-A0DB-12AA-8AC85D0C5913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B72876E7-3521-DEAB-659F-26226F8CD293}"/>
                </a:ext>
              </a:extLst>
            </p:cNvPr>
            <p:cNvSpPr/>
            <p:nvPr/>
          </p:nvSpPr>
          <p:spPr>
            <a:xfrm>
              <a:off x="3158270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53A46FB6-F8C3-8475-8A7F-6B16971796E7}"/>
                </a:ext>
              </a:extLst>
            </p:cNvPr>
            <p:cNvSpPr/>
            <p:nvPr/>
          </p:nvSpPr>
          <p:spPr>
            <a:xfrm>
              <a:off x="2462284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1AB228-FDAF-0244-53CA-CD5F60832339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20097C-8DCF-3C0A-26A4-94064C261893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58BD417-8B92-C0D9-228E-24FE0FFA1B82}"/>
              </a:ext>
            </a:extLst>
          </p:cNvPr>
          <p:cNvGrpSpPr/>
          <p:nvPr/>
        </p:nvGrpSpPr>
        <p:grpSpPr>
          <a:xfrm>
            <a:off x="1081032" y="5100421"/>
            <a:ext cx="6852371" cy="519139"/>
            <a:chOff x="449469" y="4687483"/>
            <a:chExt cx="6852371" cy="51913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97683A6-EF0C-5FA2-8B3E-39EAB696580B}"/>
                </a:ext>
              </a:extLst>
            </p:cNvPr>
            <p:cNvSpPr txBox="1"/>
            <p:nvPr/>
          </p:nvSpPr>
          <p:spPr>
            <a:xfrm>
              <a:off x="449469" y="4799047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Option2: power control from the UHR-SIG: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CC2FA341-F3EB-98BB-A48D-28E756F87DF6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75E6AB45-E3B0-2AF9-A3C5-CBCDDC8CD76F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D37E158-3279-9541-0A40-585C8BE34268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D7307053-F3CA-7EF2-E680-490D74E7D3A2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5EFD8EF-EBF7-899E-5083-5BC87A90D66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512299D-235C-8DE9-8DBA-936F1608D0F3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5059A35-4FFE-93B3-81EB-6A5FC50A4079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C7E5F5-A960-2D7A-D88A-68EBF4E6B48B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73DC0A0-3DB6-7EFC-FD6B-D08BA994E615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789761-2FAB-4E1E-78D7-BB96B1CB51EE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75A5FFA7-164F-695B-B951-8EEA090EC538}"/>
                </a:ext>
              </a:extLst>
            </p:cNvPr>
            <p:cNvSpPr/>
            <p:nvPr/>
          </p:nvSpPr>
          <p:spPr>
            <a:xfrm>
              <a:off x="3154775" y="4689864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13B9EDD6-9C10-4308-C232-A454226590FC}"/>
                </a:ext>
              </a:extLst>
            </p:cNvPr>
            <p:cNvSpPr/>
            <p:nvPr/>
          </p:nvSpPr>
          <p:spPr>
            <a:xfrm>
              <a:off x="2461170" y="4687483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63CF9B2-AC38-6D21-2917-142775C7D8EF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E3F6CB8-4027-F1A4-867F-CEE46FF68816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706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A0F4-5E15-691E-1426-6B4A7AF3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 common frame exchange for COBF/COSR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A7CD4-04F3-F356-319E-43367CD5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5383"/>
            <a:ext cx="7772400" cy="4530617"/>
          </a:xfrm>
        </p:spPr>
        <p:txBody>
          <a:bodyPr/>
          <a:lstStyle/>
          <a:p>
            <a:r>
              <a:rPr lang="en-US" sz="1600" dirty="0"/>
              <a:t>It is desirable to have a common framework for both COBF and COSR. </a:t>
            </a:r>
          </a:p>
          <a:p>
            <a:pPr lvl="1"/>
            <a:r>
              <a:rPr lang="en-US" sz="1400" dirty="0"/>
              <a:t>To simply the standard design.</a:t>
            </a:r>
          </a:p>
          <a:p>
            <a:r>
              <a:rPr lang="en-US" sz="1600" dirty="0"/>
              <a:t>Prefer to exchange </a:t>
            </a:r>
            <a:r>
              <a:rPr lang="en-US" sz="1600" b="1" dirty="0"/>
              <a:t>necessary info </a:t>
            </a:r>
            <a:r>
              <a:rPr lang="en-US" sz="1600" dirty="0"/>
              <a:t>for performing COBF/COSR. </a:t>
            </a:r>
          </a:p>
          <a:p>
            <a:pPr lvl="1"/>
            <a:r>
              <a:rPr lang="en-US" sz="1400" dirty="0"/>
              <a:t>To simply the carried info</a:t>
            </a:r>
          </a:p>
          <a:p>
            <a:r>
              <a:rPr lang="en-US" sz="1600" dirty="0"/>
              <a:t>Prefer to confirm and carry</a:t>
            </a:r>
            <a:r>
              <a:rPr lang="en-US" sz="1600" b="1" dirty="0"/>
              <a:t> self-contained info </a:t>
            </a:r>
            <a:r>
              <a:rPr lang="en-US" sz="1600" dirty="0"/>
              <a:t>for COBF/COSR PPDU transmission.</a:t>
            </a:r>
          </a:p>
          <a:p>
            <a:pPr lvl="1"/>
            <a:r>
              <a:rPr lang="en-US" sz="1400" dirty="0"/>
              <a:t>To simply the implementation. </a:t>
            </a:r>
            <a:endParaRPr lang="en-US" sz="16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493E5-38BF-B1D8-DF84-D0A2E2C9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08DA-A461-4FEC-F97C-AC9FA46D0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9434D-D89D-449D-F843-D1F83A6EBEFA}"/>
              </a:ext>
            </a:extLst>
          </p:cNvPr>
          <p:cNvSpPr txBox="1"/>
          <p:nvPr/>
        </p:nvSpPr>
        <p:spPr>
          <a:xfrm>
            <a:off x="914400" y="4258092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Sharing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C5CE2E8-9687-14FA-7510-581C98362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51" y="4253977"/>
            <a:ext cx="361801" cy="3618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6F0ADE1-4EC0-7A80-3308-286260729990}"/>
              </a:ext>
            </a:extLst>
          </p:cNvPr>
          <p:cNvSpPr txBox="1"/>
          <p:nvPr/>
        </p:nvSpPr>
        <p:spPr>
          <a:xfrm>
            <a:off x="901168" y="4709705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Shared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AP2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D1C9D14-1F9E-C367-9BD3-AC59C8B82D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3357" y="4709705"/>
            <a:ext cx="361801" cy="36180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A327AE46-8FCD-2EA2-F377-0C79D1B0C8E3}"/>
              </a:ext>
            </a:extLst>
          </p:cNvPr>
          <p:cNvGrpSpPr/>
          <p:nvPr/>
        </p:nvGrpSpPr>
        <p:grpSpPr>
          <a:xfrm>
            <a:off x="4230187" y="4293134"/>
            <a:ext cx="1491025" cy="266821"/>
            <a:chOff x="5104687" y="3891120"/>
            <a:chExt cx="1491025" cy="266821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A57D477-615F-D47E-A956-9D2DA7085FC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DD1E67-B060-093C-1F42-4CFDA5612651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DD65354-3B3F-FAB8-4349-D4BC46F19DB4}"/>
              </a:ext>
            </a:extLst>
          </p:cNvPr>
          <p:cNvSpPr txBox="1"/>
          <p:nvPr/>
        </p:nvSpPr>
        <p:spPr>
          <a:xfrm>
            <a:off x="1775713" y="3658186"/>
            <a:ext cx="29701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Exchange </a:t>
            </a:r>
            <a:r>
              <a:rPr lang="en-US" sz="1000" b="1" u="sng" dirty="0">
                <a:solidFill>
                  <a:srgbClr val="FF9900"/>
                </a:solidFill>
                <a:latin typeface="Arial Narrow" panose="020B0606020202030204" pitchFamily="34" charset="0"/>
              </a:rPr>
              <a:t>necessary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Info for performing 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CoBF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/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CoSR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PPDU transmission.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DBA0695-7206-E5FB-621E-E97BD0B88641}"/>
              </a:ext>
            </a:extLst>
          </p:cNvPr>
          <p:cNvGrpSpPr/>
          <p:nvPr/>
        </p:nvGrpSpPr>
        <p:grpSpPr>
          <a:xfrm>
            <a:off x="2571346" y="4304250"/>
            <a:ext cx="533410" cy="255778"/>
            <a:chOff x="2627427" y="3786600"/>
            <a:chExt cx="533410" cy="255778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70C2E67-6330-311C-87B1-E52C93A46B1A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B3840CF-D4C5-68D4-A8FE-102714F878F0}"/>
                </a:ext>
              </a:extLst>
            </p:cNvPr>
            <p:cNvSpPr txBox="1"/>
            <p:nvPr/>
          </p:nvSpPr>
          <p:spPr>
            <a:xfrm>
              <a:off x="2627427" y="3796157"/>
              <a:ext cx="5334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Invite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86DBE1-2F48-F5AA-E1D6-07382BC610E1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9852" y="4056934"/>
            <a:ext cx="93818" cy="203199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CE269FA-8E07-4433-C914-5AB50E62273C}"/>
              </a:ext>
            </a:extLst>
          </p:cNvPr>
          <p:cNvSpPr txBox="1"/>
          <p:nvPr/>
        </p:nvSpPr>
        <p:spPr>
          <a:xfrm>
            <a:off x="4067128" y="5791140"/>
            <a:ext cx="2803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B050"/>
                </a:solidFill>
                <a:latin typeface="Arial Narrow" panose="020B0606020202030204" pitchFamily="34" charset="0"/>
              </a:rPr>
              <a:t>Confirmed COBF/COSR transmission and provided the confirmed info (self-contain).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7CA020E-626A-3BB1-E147-59F4FE79FB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412" y="4658202"/>
            <a:ext cx="367435" cy="1148814"/>
          </a:xfrm>
          <a:prstGeom prst="straightConnector1">
            <a:avLst/>
          </a:prstGeom>
          <a:ln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827FAFF-1960-764D-A68A-1E02128EC0A9}"/>
              </a:ext>
            </a:extLst>
          </p:cNvPr>
          <p:cNvSpPr txBox="1"/>
          <p:nvPr/>
        </p:nvSpPr>
        <p:spPr>
          <a:xfrm>
            <a:off x="1269620" y="556079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105CCF-0D94-A8C5-1593-FB4B9729BBF9}"/>
              </a:ext>
            </a:extLst>
          </p:cNvPr>
          <p:cNvSpPr txBox="1"/>
          <p:nvPr/>
        </p:nvSpPr>
        <p:spPr>
          <a:xfrm>
            <a:off x="1269620" y="520758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STA1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BC8ACF-E5C1-CDC4-F958-F67632A533DE}"/>
              </a:ext>
            </a:extLst>
          </p:cNvPr>
          <p:cNvGrpSpPr/>
          <p:nvPr/>
        </p:nvGrpSpPr>
        <p:grpSpPr>
          <a:xfrm>
            <a:off x="2552847" y="4569409"/>
            <a:ext cx="3314553" cy="1106130"/>
            <a:chOff x="1670728" y="4877443"/>
            <a:chExt cx="6817078" cy="1106130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6ADC0CC-4599-C5D1-4868-69F6B6AB2DF1}"/>
                </a:ext>
              </a:extLst>
            </p:cNvPr>
            <p:cNvCxnSpPr/>
            <p:nvPr/>
          </p:nvCxnSpPr>
          <p:spPr>
            <a:xfrm>
              <a:off x="1670728" y="487744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4B8951E-C52C-D941-871B-68EA1BEE9289}"/>
                </a:ext>
              </a:extLst>
            </p:cNvPr>
            <p:cNvCxnSpPr/>
            <p:nvPr/>
          </p:nvCxnSpPr>
          <p:spPr>
            <a:xfrm>
              <a:off x="1687613" y="5248109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B5E9C0-C47D-BC1A-67B2-1D94D4EB40EE}"/>
                </a:ext>
              </a:extLst>
            </p:cNvPr>
            <p:cNvCxnSpPr/>
            <p:nvPr/>
          </p:nvCxnSpPr>
          <p:spPr>
            <a:xfrm>
              <a:off x="1689122" y="5612907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445F74B-0FE0-4001-C3E2-92661D94DE63}"/>
                </a:ext>
              </a:extLst>
            </p:cNvPr>
            <p:cNvCxnSpPr/>
            <p:nvPr/>
          </p:nvCxnSpPr>
          <p:spPr>
            <a:xfrm>
              <a:off x="1706007" y="598357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C615EE6C-3332-3608-74EB-88723F8CC9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21116" y="5560505"/>
            <a:ext cx="130371" cy="23006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FD9038D-3BF0-CC79-9254-714FE1462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464" y="5225240"/>
            <a:ext cx="130734" cy="230708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B46F03DC-087C-B725-799A-35B6EAE74290}"/>
              </a:ext>
            </a:extLst>
          </p:cNvPr>
          <p:cNvGrpSpPr/>
          <p:nvPr/>
        </p:nvGrpSpPr>
        <p:grpSpPr>
          <a:xfrm>
            <a:off x="3110773" y="4682940"/>
            <a:ext cx="706097" cy="255181"/>
            <a:chOff x="1920002" y="4798414"/>
            <a:chExt cx="706097" cy="255181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2F24A26-ACEC-FC94-4565-C12480EB670D}"/>
                </a:ext>
              </a:extLst>
            </p:cNvPr>
            <p:cNvSpPr/>
            <p:nvPr/>
          </p:nvSpPr>
          <p:spPr>
            <a:xfrm>
              <a:off x="2015039" y="4798414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D672B9-F5A7-F4B6-F84B-1273D16743EF}"/>
                </a:ext>
              </a:extLst>
            </p:cNvPr>
            <p:cNvSpPr txBox="1"/>
            <p:nvPr/>
          </p:nvSpPr>
          <p:spPr>
            <a:xfrm>
              <a:off x="1920002" y="4803007"/>
              <a:ext cx="70609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Response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A11A69-43AC-FFFA-3BFB-861DFE476482}"/>
              </a:ext>
            </a:extLst>
          </p:cNvPr>
          <p:cNvGrpSpPr/>
          <p:nvPr/>
        </p:nvGrpSpPr>
        <p:grpSpPr>
          <a:xfrm>
            <a:off x="3738531" y="4303819"/>
            <a:ext cx="576490" cy="255181"/>
            <a:chOff x="2602867" y="3786600"/>
            <a:chExt cx="576490" cy="255181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AE2367F7-027C-D056-BAB3-A4C89443D907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712C105-C7DD-D2E5-3DEA-729E4623F977}"/>
                </a:ext>
              </a:extLst>
            </p:cNvPr>
            <p:cNvSpPr txBox="1"/>
            <p:nvPr/>
          </p:nvSpPr>
          <p:spPr>
            <a:xfrm>
              <a:off x="2602867" y="3795560"/>
              <a:ext cx="5764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Sync</a:t>
              </a:r>
            </a:p>
          </p:txBody>
        </p: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55B917-1BE9-E501-29EF-803E2E0AE4F2}"/>
              </a:ext>
            </a:extLst>
          </p:cNvPr>
          <p:cNvCxnSpPr>
            <a:cxnSpLocks/>
            <a:stCxn id="34" idx="2"/>
            <a:endCxn id="75" idx="0"/>
          </p:cNvCxnSpPr>
          <p:nvPr/>
        </p:nvCxnSpPr>
        <p:spPr bwMode="auto">
          <a:xfrm>
            <a:off x="3260792" y="4058296"/>
            <a:ext cx="203030" cy="629237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BEFE021-46BB-FA57-3193-0499EC16AC6F}"/>
              </a:ext>
            </a:extLst>
          </p:cNvPr>
          <p:cNvGrpSpPr/>
          <p:nvPr/>
        </p:nvGrpSpPr>
        <p:grpSpPr>
          <a:xfrm>
            <a:off x="4236536" y="4666196"/>
            <a:ext cx="1491025" cy="266821"/>
            <a:chOff x="5104687" y="3891120"/>
            <a:chExt cx="1491025" cy="266821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A905F879-F2A5-7555-E929-BD464C9DAFF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3035531-A77A-9D85-3273-56208309E573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FDD050-ABB5-FA9B-5534-23DAEF31E863}"/>
              </a:ext>
            </a:extLst>
          </p:cNvPr>
          <p:cNvSpPr txBox="1"/>
          <p:nvPr/>
        </p:nvSpPr>
        <p:spPr>
          <a:xfrm>
            <a:off x="6547580" y="4810530"/>
            <a:ext cx="21480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Detailed frame exchange will be determined in MAC</a:t>
            </a:r>
          </a:p>
        </p:txBody>
      </p:sp>
    </p:spTree>
    <p:extLst>
      <p:ext uri="{BB962C8B-B14F-4D97-AF65-F5344CB8AC3E}">
        <p14:creationId xmlns:p14="http://schemas.microsoft.com/office/powerpoint/2010/main" val="189350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zh-CN" sz="1800" b="1" dirty="0"/>
              <a:t>Do you agree to include the following into the 11bn SFD?</a:t>
            </a:r>
          </a:p>
          <a:p>
            <a:pPr>
              <a:tabLst>
                <a:tab pos="457200" algn="l"/>
              </a:tabLst>
            </a:pPr>
            <a:r>
              <a:rPr lang="en-US" sz="1600" dirty="0"/>
              <a:t>COBF/COSR use a common frame exchange design.</a:t>
            </a:r>
          </a:p>
          <a:p>
            <a:pPr marL="685800" lvl="1">
              <a:tabLst>
                <a:tab pos="457200" algn="l"/>
              </a:tabLst>
            </a:pPr>
            <a:r>
              <a:rPr lang="en-US" sz="1600" dirty="0"/>
              <a:t>There will be a COSR Invite/ Response/ Sync before the COSR data transmission.</a:t>
            </a:r>
          </a:p>
          <a:p>
            <a:pPr marL="685800" lvl="1">
              <a:tabLst>
                <a:tab pos="457200" algn="l"/>
              </a:tabLst>
            </a:pPr>
            <a:r>
              <a:rPr lang="en-US" sz="1600" dirty="0"/>
              <a:t>Note: ICF/ICR (between Response and Sync) if present will be discussed in MAC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354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zh-CN" sz="1800" b="1" dirty="0"/>
              <a:t>Do you agree to include the following into the 11bn SFD?</a:t>
            </a:r>
          </a:p>
          <a:p>
            <a:pPr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COSR data transmission, the same power level is applied to the whole PPDU.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66797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178146</TotalTime>
  <Words>537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Times New Roman</vt:lpstr>
      <vt:lpstr>802-11-Submission</vt:lpstr>
      <vt:lpstr>COSR Misc</vt:lpstr>
      <vt:lpstr>Introduction</vt:lpstr>
      <vt:lpstr>Passed SP </vt:lpstr>
      <vt:lpstr>Power control starting point</vt:lpstr>
      <vt:lpstr>A common frame exchange for COBF/COSR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1035</cp:revision>
  <cp:lastPrinted>1998-02-10T13:28:06Z</cp:lastPrinted>
  <dcterms:created xsi:type="dcterms:W3CDTF">2007-05-21T21:00:37Z</dcterms:created>
  <dcterms:modified xsi:type="dcterms:W3CDTF">2025-07-07T23:41:23Z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