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91" r:id="rId2"/>
    <p:sldId id="323" r:id="rId3"/>
    <p:sldId id="331" r:id="rId4"/>
    <p:sldId id="333" r:id="rId5"/>
    <p:sldId id="327" r:id="rId6"/>
    <p:sldId id="335" r:id="rId7"/>
    <p:sldId id="343" r:id="rId8"/>
    <p:sldId id="334" r:id="rId9"/>
    <p:sldId id="340" r:id="rId10"/>
    <p:sldId id="345" r:id="rId11"/>
    <p:sldId id="330" r:id="rId12"/>
    <p:sldId id="344" r:id="rId13"/>
    <p:sldId id="346" r:id="rId14"/>
    <p:sldId id="339" r:id="rId15"/>
    <p:sldId id="342" r:id="rId16"/>
  </p:sldIdLst>
  <p:sldSz cx="12192000" cy="6858000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40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71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CB1048-8174-4892-9B07-E1850689C3B7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FFD0E-8F82-44BF-A79F-8A9A18240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060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648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415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348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732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794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7624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32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104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DD7735B-4318-4067-9800-864AF530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398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DD7735B-4318-4067-9800-864AF53022A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2754225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DD7735B-4318-4067-9800-864AF530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200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DD7735B-4318-4067-9800-864AF530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546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DD7735B-4318-4067-9800-864AF530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76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DD7735B-4318-4067-9800-864AF530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06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DD7735B-4318-4067-9800-864AF530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87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DD7735B-4318-4067-9800-864AF530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525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DD7735B-4318-4067-9800-864AF530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6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29216" y="685801"/>
            <a:ext cx="10460567" cy="571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217" y="1420717"/>
            <a:ext cx="10449982" cy="49606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ADD7735B-4318-4067-9800-864AF53022A3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V="1">
            <a:off x="929215" y="620688"/>
            <a:ext cx="10460567" cy="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802.11-25/0867r0</a:t>
            </a:r>
          </a:p>
        </p:txBody>
      </p:sp>
    </p:spTree>
    <p:extLst>
      <p:ext uri="{BB962C8B-B14F-4D97-AF65-F5344CB8AC3E}">
        <p14:creationId xmlns:p14="http://schemas.microsoft.com/office/powerpoint/2010/main" val="90775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alog.com/en/technical-articles/why-millimeter-wave-requires-a-different-approach.html" TargetMode="External"/><Relationship Id="rId2" Type="http://schemas.openxmlformats.org/officeDocument/2006/relationships/hyperlink" Target="https://ideas.ethz.ch/research/surveys/pa-survey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IMMW PHY Performance and Design Implications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984078A-064E-8393-11B4-E0703A1D5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272405"/>
              </p:ext>
            </p:extLst>
          </p:nvPr>
        </p:nvGraphicFramePr>
        <p:xfrm>
          <a:off x="1006584" y="2353991"/>
          <a:ext cx="9764611" cy="3992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8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7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DE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err="1"/>
                        <a:t>E-mail</a:t>
                      </a:r>
                      <a:endParaRPr lang="de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de-DE" sz="1600" dirty="0"/>
                        <a:t>Thomas Handte</a:t>
                      </a:r>
                    </a:p>
                  </a:txBody>
                  <a:tcPr anchor="ctr"/>
                </a:tc>
                <a:tc row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Sony Group Corporation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/>
                        <a:t>Thomas.Handte</a:t>
                      </a:r>
                      <a:r>
                        <a:rPr lang="de-DE" sz="1600" baseline="0" dirty="0"/>
                        <a:t>@sony.com</a:t>
                      </a:r>
                      <a:endParaRPr lang="de-DE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Kosuke Aio</a:t>
                      </a: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Kosuke.Aio@sony.com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Yusuke Tanaka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Yusuke.YT.Tanaka@sony.com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Dana Ciochina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de-DE" altLang="ja-JP" sz="1600" dirty="0"/>
                        <a:t>Daniel Verenzuela</a:t>
                      </a:r>
                      <a:endParaRPr kumimoji="1" lang="ja-JP" altLang="en-US" sz="16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/>
                        <a:t>Ryuichi Hirata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Qing Xia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12149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111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430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88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278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859B9-26CC-2193-F4EB-A2E876850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459E6-9F0D-D751-B829-14F98EF19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</a:t>
            </a:r>
            <a:r>
              <a:rPr lang="en-US" dirty="0" err="1"/>
              <a:t>TGbq</a:t>
            </a:r>
            <a:r>
              <a:rPr lang="en-US" dirty="0"/>
              <a:t> PHY design should consider the following boundary conditions?</a:t>
            </a:r>
          </a:p>
          <a:p>
            <a:pPr lvl="1"/>
            <a:r>
              <a:rPr lang="en-US" dirty="0"/>
              <a:t>Min. bandwidth greater or equal to 80 MHz</a:t>
            </a:r>
          </a:p>
          <a:p>
            <a:pPr lvl="1"/>
            <a:r>
              <a:rPr lang="en-US" dirty="0"/>
              <a:t>Max. bandwidth lower or equal to 640 MHz</a:t>
            </a:r>
          </a:p>
          <a:p>
            <a:pPr lvl="1"/>
            <a:r>
              <a:rPr lang="en-US" dirty="0"/>
              <a:t>Min. modulation constellation greater or equal to BPSK</a:t>
            </a:r>
          </a:p>
          <a:p>
            <a:pPr lvl="1"/>
            <a:r>
              <a:rPr lang="en-US" dirty="0"/>
              <a:t>Max. modulation constellation lower or equal to 64QAM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3E7192-7A9B-592B-3B9C-6D6AB33C9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DD7735B-4318-4067-9800-864AF53022A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54FA2-B5F8-BAA6-9A28-EAB6BC5CEF4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6E02A9-1F7F-3124-7116-E7004559C14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3724046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3CDE0-CDE6-8459-8B3B-A99F83F83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3388F-083A-B719-5343-27AA5EE57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[1] 11-23/1819r1 “Integrated </a:t>
            </a:r>
            <a:r>
              <a:rPr lang="en-US" dirty="0" err="1"/>
              <a:t>mmWave</a:t>
            </a:r>
            <a:r>
              <a:rPr lang="en-US" dirty="0"/>
              <a:t> Design Considerations”</a:t>
            </a:r>
          </a:p>
          <a:p>
            <a:r>
              <a:rPr lang="en-US" dirty="0"/>
              <a:t>[2] 11-23/1905r0 “High Level Thoughts on IMMW”</a:t>
            </a:r>
          </a:p>
          <a:p>
            <a:r>
              <a:rPr lang="en-US" dirty="0"/>
              <a:t>[3] 11-22/1395r0 “	Thoughts on high frequency band”</a:t>
            </a:r>
          </a:p>
          <a:p>
            <a:r>
              <a:rPr lang="en-US" dirty="0"/>
              <a:t>[4] 11-22/1872r0 “Considerations on PHY designs for </a:t>
            </a:r>
            <a:r>
              <a:rPr lang="en-US" dirty="0" err="1"/>
              <a:t>mmWave</a:t>
            </a:r>
            <a:r>
              <a:rPr lang="en-US" dirty="0"/>
              <a:t> band”</a:t>
            </a:r>
          </a:p>
          <a:p>
            <a:r>
              <a:rPr lang="en-US" dirty="0"/>
              <a:t>[5] 11-24/0076r0 “Comparison of OFDM and EDMG SC Waveform”</a:t>
            </a:r>
          </a:p>
          <a:p>
            <a:r>
              <a:rPr lang="en-US" dirty="0"/>
              <a:t>[6] </a:t>
            </a:r>
            <a:r>
              <a:rPr lang="en-US" dirty="0">
                <a:hlinkClick r:id="rId2"/>
              </a:rPr>
              <a:t>Power Amplifiers Performance Survey 2000-Present</a:t>
            </a:r>
            <a:endParaRPr lang="en-US" dirty="0"/>
          </a:p>
          <a:p>
            <a:r>
              <a:rPr lang="en-US" dirty="0"/>
              <a:t>[7] K. </a:t>
            </a:r>
            <a:r>
              <a:rPr lang="en-US" dirty="0" err="1"/>
              <a:t>Kohama</a:t>
            </a:r>
            <a:r>
              <a:rPr lang="en-US" dirty="0"/>
              <a:t> et al., IWPC Workshop,  A </a:t>
            </a:r>
            <a:r>
              <a:rPr lang="en-US" dirty="0" err="1"/>
              <a:t>GaN</a:t>
            </a:r>
            <a:r>
              <a:rPr lang="en-US" dirty="0"/>
              <a:t> Technology to Meet Future Radio Requirements, October 2024</a:t>
            </a:r>
          </a:p>
          <a:p>
            <a:r>
              <a:rPr lang="en-US" dirty="0"/>
              <a:t>[8] </a:t>
            </a:r>
            <a:r>
              <a:rPr lang="en-US" dirty="0">
                <a:hlinkClick r:id="rId3"/>
              </a:rPr>
              <a:t>Why Millimeter Wave Requires a Different Approach to DPD and How to Quantify Its Value | Analog Devices</a:t>
            </a:r>
            <a:endParaRPr lang="en-US" dirty="0"/>
          </a:p>
          <a:p>
            <a:r>
              <a:rPr lang="en-US" dirty="0"/>
              <a:t>[9] 11-15/0866r4 “11ay evaluation methodology”</a:t>
            </a:r>
          </a:p>
          <a:p>
            <a:r>
              <a:rPr lang="en-US" dirty="0"/>
              <a:t>[10] 11-09/0334r8 “</a:t>
            </a:r>
            <a:r>
              <a:rPr lang="da-DK" dirty="0"/>
              <a:t>Channel Models for 60 GHz WLAN Systems</a:t>
            </a:r>
            <a:r>
              <a:rPr lang="en-US" dirty="0"/>
              <a:t>”</a:t>
            </a:r>
          </a:p>
          <a:p>
            <a:r>
              <a:rPr lang="en-US" dirty="0"/>
              <a:t>[11] 11-09/0553r1 “	Path Loss Model Development for </a:t>
            </a:r>
            <a:r>
              <a:rPr lang="en-US" dirty="0" err="1"/>
              <a:t>TGad</a:t>
            </a:r>
            <a:r>
              <a:rPr lang="en-US" dirty="0"/>
              <a:t> Channel Models”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198B3-DEC4-4B42-62A7-503FA7BA5F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817A5EC4-AB74-4A60-9357-B7937A4BEBE7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F3A83-F6E6-B603-24F7-7C0343114D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2DAB14-648C-55F9-6839-1C6AAC9285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943225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D4B0ACE-BD5D-33BF-565A-89382A187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F14776A-8A6B-5FC8-70E7-6C2DD0111B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A3B813-635A-8195-2800-6ECCD5A209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A6069-309A-71F5-2B84-8DB269A6B75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4CD237-A2F3-BB78-624C-1E3773C337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DD7735B-4318-4067-9800-864AF53022A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195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9959A-050E-83A8-C1B1-486CDAABA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Predicted range for IMMW waveform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4DD3F-B80D-1866-541A-689B491FE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Range [m]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OFDM suffers high BO for low constellation sizes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>
                <a:solidFill>
                  <a:srgbClr val="7030A0"/>
                </a:solidFill>
              </a:rPr>
              <a:t>320 MHz OFDM has same range </a:t>
            </a:r>
            <a:br>
              <a:rPr lang="en-US" dirty="0">
                <a:solidFill>
                  <a:srgbClr val="7030A0"/>
                </a:solidFill>
              </a:rPr>
            </a:br>
            <a:r>
              <a:rPr lang="en-US" dirty="0">
                <a:solidFill>
                  <a:srgbClr val="7030A0"/>
                </a:solidFill>
              </a:rPr>
              <a:t>as 1760 MHz SC for BPSK/QPSK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>
                <a:solidFill>
                  <a:srgbClr val="7030A0"/>
                </a:solidFill>
              </a:rPr>
              <a:t>Gap between OFDM and SC </a:t>
            </a:r>
            <a:br>
              <a:rPr lang="en-US" dirty="0">
                <a:solidFill>
                  <a:srgbClr val="7030A0"/>
                </a:solidFill>
              </a:rPr>
            </a:br>
            <a:r>
              <a:rPr lang="en-US" dirty="0">
                <a:solidFill>
                  <a:srgbClr val="7030A0"/>
                </a:solidFill>
              </a:rPr>
              <a:t>closes for higher QAM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solidFill>
                  <a:schemeClr val="accent6"/>
                </a:solidFill>
              </a:rPr>
              <a:t>64QAM may be applicable for very</a:t>
            </a:r>
            <a:br>
              <a:rPr lang="en-US" dirty="0">
                <a:solidFill>
                  <a:schemeClr val="accent6"/>
                </a:solidFill>
              </a:rPr>
            </a:br>
            <a:r>
              <a:rPr lang="en-US" dirty="0">
                <a:solidFill>
                  <a:schemeClr val="accent6"/>
                </a:solidFill>
              </a:rPr>
              <a:t>directive PAAs or high-power PA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256QAM may be rarely used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solidFill>
                  <a:schemeClr val="accent4"/>
                </a:solidFill>
              </a:rPr>
              <a:t>1280 MHz may be applicable for</a:t>
            </a:r>
            <a:br>
              <a:rPr lang="en-US" dirty="0">
                <a:solidFill>
                  <a:schemeClr val="accent4"/>
                </a:solidFill>
              </a:rPr>
            </a:br>
            <a:r>
              <a:rPr lang="en-US" dirty="0">
                <a:solidFill>
                  <a:schemeClr val="accent4"/>
                </a:solidFill>
              </a:rPr>
              <a:t>small constellations only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FC883F-C4F6-0F87-586A-9153D38908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DD7735B-4318-4067-9800-864AF53022A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C9DBC-3DCE-A9D9-D1B2-C6DC5C55FD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1E03602-D089-443B-C5E8-0282ECAF1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D655A73-A157-1DBF-EA52-BC53BA420D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841809"/>
              </p:ext>
            </p:extLst>
          </p:nvPr>
        </p:nvGraphicFramePr>
        <p:xfrm>
          <a:off x="5526238" y="2328836"/>
          <a:ext cx="500400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000">
                  <a:extLst>
                    <a:ext uri="{9D8B030D-6E8A-4147-A177-3AD203B41FA5}">
                      <a16:colId xmlns:a16="http://schemas.microsoft.com/office/drawing/2014/main" val="283865947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071893156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380506059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829474407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010087766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192831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Bandw</a:t>
                      </a:r>
                      <a:r>
                        <a:rPr lang="en-US" dirty="0"/>
                        <a:t>. [MHz] /</a:t>
                      </a:r>
                    </a:p>
                    <a:p>
                      <a:r>
                        <a:rPr lang="en-US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492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BPSK R1/2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5993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QPSK R1/2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2202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QPSK R3/4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16319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16Q R1/2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7132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16Q R3/4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1780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64Q R2/3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2760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64Q R3/4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64299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64Q R5/6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2495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256Q R3/4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638397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9669B7D-2EC0-89DF-8FBB-13D9E25D46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11835"/>
              </p:ext>
            </p:extLst>
          </p:nvPr>
        </p:nvGraphicFramePr>
        <p:xfrm>
          <a:off x="10648708" y="2328836"/>
          <a:ext cx="1460982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982">
                  <a:extLst>
                    <a:ext uri="{9D8B030D-6E8A-4147-A177-3AD203B41FA5}">
                      <a16:colId xmlns:a16="http://schemas.microsoft.com/office/drawing/2014/main" val="36048302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1760 (EDMG SC)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008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10062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80551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38710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244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48662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4121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6895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06550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5817060"/>
                  </a:ext>
                </a:extLst>
              </a:tr>
            </a:tbl>
          </a:graphicData>
        </a:graphic>
      </p:graphicFrame>
      <p:sp>
        <p:nvSpPr>
          <p:cNvPr id="9" name="Oval 8">
            <a:extLst>
              <a:ext uri="{FF2B5EF4-FFF2-40B4-BE49-F238E27FC236}">
                <a16:creationId xmlns:a16="http://schemas.microsoft.com/office/drawing/2014/main" id="{A913F273-22C5-7A50-A041-FCFE0C0ECB7C}"/>
              </a:ext>
            </a:extLst>
          </p:cNvPr>
          <p:cNvSpPr/>
          <p:nvPr/>
        </p:nvSpPr>
        <p:spPr bwMode="auto">
          <a:xfrm>
            <a:off x="11201563" y="2979762"/>
            <a:ext cx="360000" cy="360000"/>
          </a:xfrm>
          <a:prstGeom prst="ellipse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3335D84-306A-6ACD-FDC3-74DF228DC595}"/>
              </a:ext>
            </a:extLst>
          </p:cNvPr>
          <p:cNvSpPr/>
          <p:nvPr/>
        </p:nvSpPr>
        <p:spPr bwMode="auto">
          <a:xfrm>
            <a:off x="11212147" y="3359628"/>
            <a:ext cx="360000" cy="360000"/>
          </a:xfrm>
          <a:prstGeom prst="ellipse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9E4DE08-7D57-71B9-3B1B-2A9D19856BF1}"/>
              </a:ext>
            </a:extLst>
          </p:cNvPr>
          <p:cNvSpPr/>
          <p:nvPr/>
        </p:nvSpPr>
        <p:spPr bwMode="auto">
          <a:xfrm>
            <a:off x="11199199" y="3737229"/>
            <a:ext cx="360000" cy="360000"/>
          </a:xfrm>
          <a:prstGeom prst="ellipse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1F19C08-403D-0CD5-0920-BD6B39375484}"/>
              </a:ext>
            </a:extLst>
          </p:cNvPr>
          <p:cNvSpPr/>
          <p:nvPr/>
        </p:nvSpPr>
        <p:spPr bwMode="auto">
          <a:xfrm>
            <a:off x="11206808" y="4113989"/>
            <a:ext cx="360000" cy="360000"/>
          </a:xfrm>
          <a:prstGeom prst="ellipse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40723AF-5415-2ABF-FB78-0A89E9A412EB}"/>
              </a:ext>
            </a:extLst>
          </p:cNvPr>
          <p:cNvSpPr/>
          <p:nvPr/>
        </p:nvSpPr>
        <p:spPr bwMode="auto">
          <a:xfrm>
            <a:off x="11199199" y="4457062"/>
            <a:ext cx="360000" cy="360000"/>
          </a:xfrm>
          <a:prstGeom prst="ellipse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71F5EEE-80D9-0720-4C68-857424D43E37}"/>
              </a:ext>
            </a:extLst>
          </p:cNvPr>
          <p:cNvSpPr/>
          <p:nvPr/>
        </p:nvSpPr>
        <p:spPr bwMode="auto">
          <a:xfrm>
            <a:off x="11208002" y="5210070"/>
            <a:ext cx="360000" cy="360000"/>
          </a:xfrm>
          <a:prstGeom prst="ellipse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12E7380-DEB9-F69C-8B0D-FE1709D7A431}"/>
              </a:ext>
            </a:extLst>
          </p:cNvPr>
          <p:cNvSpPr/>
          <p:nvPr/>
        </p:nvSpPr>
        <p:spPr bwMode="auto">
          <a:xfrm>
            <a:off x="8729159" y="2983077"/>
            <a:ext cx="360000" cy="360000"/>
          </a:xfrm>
          <a:prstGeom prst="ellipse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B7F2870-7F41-2839-301D-B320722F68CD}"/>
              </a:ext>
            </a:extLst>
          </p:cNvPr>
          <p:cNvSpPr/>
          <p:nvPr/>
        </p:nvSpPr>
        <p:spPr bwMode="auto">
          <a:xfrm>
            <a:off x="8731642" y="3363705"/>
            <a:ext cx="360000" cy="360000"/>
          </a:xfrm>
          <a:prstGeom prst="ellipse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88D8738-3D6A-661D-E3E4-49BCB8D318EC}"/>
              </a:ext>
            </a:extLst>
          </p:cNvPr>
          <p:cNvSpPr/>
          <p:nvPr/>
        </p:nvSpPr>
        <p:spPr bwMode="auto">
          <a:xfrm>
            <a:off x="8731642" y="3719534"/>
            <a:ext cx="360000" cy="360000"/>
          </a:xfrm>
          <a:prstGeom prst="ellipse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E699314-AAD9-6B53-9764-040F960FE70E}"/>
              </a:ext>
            </a:extLst>
          </p:cNvPr>
          <p:cNvSpPr/>
          <p:nvPr/>
        </p:nvSpPr>
        <p:spPr bwMode="auto">
          <a:xfrm>
            <a:off x="9370979" y="4100544"/>
            <a:ext cx="360000" cy="360000"/>
          </a:xfrm>
          <a:prstGeom prst="ellipse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DA06461-972A-E2C5-F00B-FA753BE116F0}"/>
              </a:ext>
            </a:extLst>
          </p:cNvPr>
          <p:cNvSpPr/>
          <p:nvPr/>
        </p:nvSpPr>
        <p:spPr bwMode="auto">
          <a:xfrm>
            <a:off x="9370979" y="4468172"/>
            <a:ext cx="360000" cy="360000"/>
          </a:xfrm>
          <a:prstGeom prst="ellipse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971FF9E-EC29-29C4-B312-C6696EE1E2BD}"/>
              </a:ext>
            </a:extLst>
          </p:cNvPr>
          <p:cNvSpPr/>
          <p:nvPr/>
        </p:nvSpPr>
        <p:spPr bwMode="auto">
          <a:xfrm>
            <a:off x="9370979" y="5209402"/>
            <a:ext cx="360000" cy="360000"/>
          </a:xfrm>
          <a:prstGeom prst="ellipse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8119DD77-FFB6-0A5C-3606-B58407B799C8}"/>
              </a:ext>
            </a:extLst>
          </p:cNvPr>
          <p:cNvSpPr/>
          <p:nvPr/>
        </p:nvSpPr>
        <p:spPr bwMode="auto">
          <a:xfrm>
            <a:off x="5575919" y="4830613"/>
            <a:ext cx="4923840" cy="1096995"/>
          </a:xfrm>
          <a:prstGeom prst="roundRect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34468CE0-BBAB-F9CC-A567-85C49FD3ED59}"/>
              </a:ext>
            </a:extLst>
          </p:cNvPr>
          <p:cNvSpPr/>
          <p:nvPr/>
        </p:nvSpPr>
        <p:spPr bwMode="auto">
          <a:xfrm>
            <a:off x="5575919" y="5979250"/>
            <a:ext cx="4923840" cy="322030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4AB8E933-4822-9744-774D-547BEF3F2BD7}"/>
              </a:ext>
            </a:extLst>
          </p:cNvPr>
          <p:cNvSpPr/>
          <p:nvPr/>
        </p:nvSpPr>
        <p:spPr bwMode="auto">
          <a:xfrm>
            <a:off x="9888309" y="2978220"/>
            <a:ext cx="611450" cy="3320240"/>
          </a:xfrm>
          <a:prstGeom prst="roundRect">
            <a:avLst/>
          </a:prstGeom>
          <a:noFill/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3553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9A2509B6-8E72-2A92-707B-7265EB25090F}"/>
              </a:ext>
            </a:extLst>
          </p:cNvPr>
          <p:cNvGrpSpPr/>
          <p:nvPr/>
        </p:nvGrpSpPr>
        <p:grpSpPr>
          <a:xfrm>
            <a:off x="3271487" y="2303188"/>
            <a:ext cx="6453360" cy="4172226"/>
            <a:chOff x="830329" y="2781799"/>
            <a:chExt cx="5249559" cy="3513328"/>
          </a:xfrm>
        </p:grpSpPr>
        <p:pic>
          <p:nvPicPr>
            <p:cNvPr id="7" name="Picture 6" descr="A colorful chart with numbers&#10;&#10;AI-generated content may be incorrect.">
              <a:extLst>
                <a:ext uri="{FF2B5EF4-FFF2-40B4-BE49-F238E27FC236}">
                  <a16:creationId xmlns:a16="http://schemas.microsoft.com/office/drawing/2014/main" id="{098E7AA7-3975-77DC-B6DE-894C4A131C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0329" y="2781799"/>
              <a:ext cx="4680000" cy="3510000"/>
            </a:xfrm>
            <a:prstGeom prst="rect">
              <a:avLst/>
            </a:prstGeom>
          </p:spPr>
        </p:pic>
        <p:pic>
          <p:nvPicPr>
            <p:cNvPr id="10" name="Picture 9" descr="A chart of different colors&#10;&#10;AI-generated content may be incorrect.">
              <a:extLst>
                <a:ext uri="{FF2B5EF4-FFF2-40B4-BE49-F238E27FC236}">
                  <a16:creationId xmlns:a16="http://schemas.microsoft.com/office/drawing/2014/main" id="{338D40AB-2050-0490-99E5-61E38DE20C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414" r="3509"/>
            <a:stretch/>
          </p:blipFill>
          <p:spPr>
            <a:xfrm>
              <a:off x="4719066" y="2785127"/>
              <a:ext cx="1360822" cy="3510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Link margin and Rate vs. Bandwidth and MCS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420717"/>
            <a:ext cx="10449982" cy="4751482"/>
          </a:xfrm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Graphical representation of predicted rate and predicted link margin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Table of slide 8 and side 9 </a:t>
            </a:r>
            <a:br>
              <a:rPr lang="en-US" dirty="0"/>
            </a:br>
            <a:r>
              <a:rPr lang="en-US" dirty="0"/>
              <a:t>combined in one graphic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5" name="Callout: Bent Line 14">
            <a:extLst>
              <a:ext uri="{FF2B5EF4-FFF2-40B4-BE49-F238E27FC236}">
                <a16:creationId xmlns:a16="http://schemas.microsoft.com/office/drawing/2014/main" id="{46AF86E1-A1DE-0286-B860-4DB5FD70C280}"/>
              </a:ext>
            </a:extLst>
          </p:cNvPr>
          <p:cNvSpPr/>
          <p:nvPr/>
        </p:nvSpPr>
        <p:spPr bwMode="auto">
          <a:xfrm>
            <a:off x="9474701" y="2831057"/>
            <a:ext cx="1692778" cy="29642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05374"/>
              <a:gd name="adj6" fmla="val -473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Color is rate [Mbps]</a:t>
            </a:r>
          </a:p>
        </p:txBody>
      </p:sp>
      <p:sp>
        <p:nvSpPr>
          <p:cNvPr id="14" name="Callout: Bent Line 13">
            <a:extLst>
              <a:ext uri="{FF2B5EF4-FFF2-40B4-BE49-F238E27FC236}">
                <a16:creationId xmlns:a16="http://schemas.microsoft.com/office/drawing/2014/main" id="{26C4335D-7EC3-351F-FDD2-7DA1552BDDB9}"/>
              </a:ext>
            </a:extLst>
          </p:cNvPr>
          <p:cNvSpPr/>
          <p:nvPr/>
        </p:nvSpPr>
        <p:spPr bwMode="auto">
          <a:xfrm>
            <a:off x="9284281" y="2303189"/>
            <a:ext cx="2662553" cy="28098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75790"/>
              <a:gd name="adj6" fmla="val -336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Number is link margin [dB] at 1m</a:t>
            </a:r>
          </a:p>
        </p:txBody>
      </p:sp>
    </p:spTree>
    <p:extLst>
      <p:ext uri="{BB962C8B-B14F-4D97-AF65-F5344CB8AC3E}">
        <p14:creationId xmlns:p14="http://schemas.microsoft.com/office/powerpoint/2010/main" val="14067234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Recap of [5]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21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ln/>
            </p:spPr>
            <p:txBody>
              <a:bodyPr>
                <a:normAutofit lnSpcReduction="10000"/>
              </a:bodyPr>
              <a:lstStyle/>
              <a:p>
                <a:pPr>
                  <a:buFont typeface="Times New Roman" pitchFamily="16" charset="0"/>
                  <a:buChar char="•"/>
                </a:pPr>
                <a:r>
                  <a:rPr lang="en-US" dirty="0"/>
                  <a:t>OFDM and SC waveform have different power amplifier (PA) backoff (BO) requirements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dirty="0"/>
                  <a:t>SC has an advantage of 7.5dB over OFDM </a:t>
                </a:r>
                <a:br>
                  <a:rPr lang="en-US" dirty="0"/>
                </a:br>
                <a:r>
                  <a:rPr lang="en-US" dirty="0"/>
                  <a:t>for BPSK and QPSK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dirty="0"/>
                  <a:t>OFDM can compensate by lower bandwidth</a:t>
                </a:r>
              </a:p>
              <a:p>
                <a:pPr lvl="2">
                  <a:buFont typeface="Times New Roman" pitchFamily="16" charset="0"/>
                  <a:buChar char="•"/>
                </a:pPr>
                <a:r>
                  <a:rPr lang="en-US" dirty="0"/>
                  <a:t>Factor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type m:val="skw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7.5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≈0.178</m:t>
                    </m:r>
                  </m:oMath>
                </a14:m>
                <a:endParaRPr lang="en-US" dirty="0"/>
              </a:p>
              <a:p>
                <a:pPr>
                  <a:buFont typeface="Times New Roman" pitchFamily="16" charset="0"/>
                  <a:buChar char="•"/>
                </a:pPr>
                <a:r>
                  <a:rPr lang="en-US" dirty="0"/>
                  <a:t>Bit rate of OFDM is only 17.8% of the </a:t>
                </a:r>
                <a:br>
                  <a:rPr lang="en-US" dirty="0"/>
                </a:br>
                <a:r>
                  <a:rPr lang="en-US" dirty="0"/>
                  <a:t>SC bit rate at same PHY performance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dirty="0"/>
                  <a:t>Same PHY performance means</a:t>
                </a:r>
                <a:br>
                  <a:rPr lang="en-US" dirty="0"/>
                </a:br>
                <a:r>
                  <a:rPr lang="en-US" dirty="0"/>
                  <a:t>same link margin or achievable range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US" dirty="0"/>
                  <a:t>The analysis has certain limitations 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dirty="0"/>
                  <a:t>E.g. impact of phase noise, unknown guard</a:t>
                </a:r>
                <a:br>
                  <a:rPr lang="en-US" dirty="0"/>
                </a:br>
                <a:r>
                  <a:rPr lang="en-US" dirty="0"/>
                  <a:t>bands, guard interval, implementation specific</a:t>
                </a:r>
                <a:br>
                  <a:rPr lang="en-US" dirty="0"/>
                </a:br>
                <a:r>
                  <a:rPr lang="en-US" dirty="0"/>
                  <a:t>parameters, etc.</a:t>
                </a:r>
              </a:p>
              <a:p>
                <a:pPr>
                  <a:buFont typeface="Times New Roman" pitchFamily="16" charset="0"/>
                  <a:buChar char="•"/>
                </a:pPr>
                <a:endParaRPr lang="en-US" dirty="0"/>
              </a:p>
            </p:txBody>
          </p:sp>
        </mc:Choice>
        <mc:Fallback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58" t="-1720" r="-1108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80FE210-AA6B-8B32-E745-E8A871FFD5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4063" y="2257876"/>
            <a:ext cx="5497937" cy="4123452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3378709-CC66-5C28-77F9-E2BF25CF54F7}"/>
              </a:ext>
            </a:extLst>
          </p:cNvPr>
          <p:cNvCxnSpPr>
            <a:cxnSpLocks/>
          </p:cNvCxnSpPr>
          <p:nvPr/>
        </p:nvCxnSpPr>
        <p:spPr bwMode="auto">
          <a:xfrm>
            <a:off x="11113477" y="4117997"/>
            <a:ext cx="0" cy="754540"/>
          </a:xfrm>
          <a:prstGeom prst="straightConnector1">
            <a:avLst/>
          </a:prstGeom>
          <a:ln>
            <a:solidFill>
              <a:srgbClr val="7030A0"/>
            </a:solidFill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4EEDA61-9E5B-2AD2-D4F5-AE0E815EA2A1}"/>
              </a:ext>
            </a:extLst>
          </p:cNvPr>
          <p:cNvSpPr txBox="1"/>
          <p:nvPr/>
        </p:nvSpPr>
        <p:spPr>
          <a:xfrm>
            <a:off x="11113477" y="4310601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7030A0"/>
                </a:solidFill>
              </a:rPr>
              <a:t>7.5dB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0A1D7A7-5863-458B-913C-1E84B9FBF1B2}"/>
              </a:ext>
            </a:extLst>
          </p:cNvPr>
          <p:cNvCxnSpPr>
            <a:cxnSpLocks/>
          </p:cNvCxnSpPr>
          <p:nvPr/>
        </p:nvCxnSpPr>
        <p:spPr bwMode="auto">
          <a:xfrm flipH="1">
            <a:off x="8919130" y="4003077"/>
            <a:ext cx="2160000" cy="0"/>
          </a:xfrm>
          <a:prstGeom prst="straightConnector1">
            <a:avLst/>
          </a:prstGeom>
          <a:ln>
            <a:solidFill>
              <a:srgbClr val="7030A0"/>
            </a:solidFill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20AC76F-E23C-0C69-5DDD-47BEB34A9915}"/>
              </a:ext>
            </a:extLst>
          </p:cNvPr>
          <p:cNvSpPr txBox="1"/>
          <p:nvPr/>
        </p:nvSpPr>
        <p:spPr>
          <a:xfrm>
            <a:off x="9647110" y="3665715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7030A0"/>
                </a:solidFill>
              </a:rPr>
              <a:t>0.178</a:t>
            </a:r>
          </a:p>
        </p:txBody>
      </p:sp>
    </p:spTree>
    <p:extLst>
      <p:ext uri="{BB962C8B-B14F-4D97-AF65-F5344CB8AC3E}">
        <p14:creationId xmlns:p14="http://schemas.microsoft.com/office/powerpoint/2010/main" val="17125451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err="1"/>
              <a:t>TGbq</a:t>
            </a:r>
            <a:r>
              <a:rPr lang="en-US" dirty="0"/>
              <a:t> aims [1,2] to …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… combine </a:t>
            </a:r>
            <a:r>
              <a:rPr lang="en-US" dirty="0" err="1"/>
              <a:t>mmWave</a:t>
            </a:r>
            <a:r>
              <a:rPr lang="en-US" dirty="0"/>
              <a:t> and sub-7 GHz via MLO framework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… reuse sub-7GHz OFDM waveform for application in </a:t>
            </a:r>
            <a:r>
              <a:rPr lang="en-US" dirty="0" err="1"/>
              <a:t>mmWave</a:t>
            </a: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Studies have been done which compare parameters of upclocked 11ac waveform with EDMG OFDM waveform e.g. [3,4] 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An earlier submission [5] compared OFDM with single carrier (SC) waveform and provided some design considerations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 design considerations targeted unchanged PHY performance between IMMW OFDM and EDMG SC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This submission is a follow-up and provides …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… additional insights in PHY performance of a radio reusing upclocked sub-7 GHz OFDM waveform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… predicted PHY performance tables for sensitivity, bitrate, and exemplary link margin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… suggested PHY design considerations in terms of bandwidth and MCS for </a:t>
            </a:r>
            <a:r>
              <a:rPr lang="en-US" dirty="0" err="1"/>
              <a:t>TGbq</a:t>
            </a:r>
            <a:r>
              <a:rPr lang="en-US" dirty="0"/>
              <a:t> PHY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46850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Sensitivity overview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PHY design of IMMW is yet under discussion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Consideration of existing waveforms to predict sensitivity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Table lists sensitivity of BPSK with code rate R ½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Note that sensitivity definition may be slightly different among PHY formats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Comparison of PHY formats reveals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Sensitivity at a bandwidth of 320 MHz is almost same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Spectral efficiency except VHT is almost same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b="1" dirty="0"/>
              <a:t>=&gt; Assume -73dBm and 0.85 in the following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3257C8C-DAB7-25B1-E4FF-E07ED4BE9E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167234"/>
              </p:ext>
            </p:extLst>
          </p:nvPr>
        </p:nvGraphicFramePr>
        <p:xfrm>
          <a:off x="4039771" y="2693924"/>
          <a:ext cx="7356420" cy="237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1284">
                  <a:extLst>
                    <a:ext uri="{9D8B030D-6E8A-4147-A177-3AD203B41FA5}">
                      <a16:colId xmlns:a16="http://schemas.microsoft.com/office/drawing/2014/main" val="2838659478"/>
                    </a:ext>
                  </a:extLst>
                </a:gridCol>
                <a:gridCol w="1471284">
                  <a:extLst>
                    <a:ext uri="{9D8B030D-6E8A-4147-A177-3AD203B41FA5}">
                      <a16:colId xmlns:a16="http://schemas.microsoft.com/office/drawing/2014/main" val="3071893156"/>
                    </a:ext>
                  </a:extLst>
                </a:gridCol>
                <a:gridCol w="1471284">
                  <a:extLst>
                    <a:ext uri="{9D8B030D-6E8A-4147-A177-3AD203B41FA5}">
                      <a16:colId xmlns:a16="http://schemas.microsoft.com/office/drawing/2014/main" val="3380506059"/>
                    </a:ext>
                  </a:extLst>
                </a:gridCol>
                <a:gridCol w="1471284">
                  <a:extLst>
                    <a:ext uri="{9D8B030D-6E8A-4147-A177-3AD203B41FA5}">
                      <a16:colId xmlns:a16="http://schemas.microsoft.com/office/drawing/2014/main" val="829474407"/>
                    </a:ext>
                  </a:extLst>
                </a:gridCol>
                <a:gridCol w="1471284">
                  <a:extLst>
                    <a:ext uri="{9D8B030D-6E8A-4147-A177-3AD203B41FA5}">
                      <a16:colId xmlns:a16="http://schemas.microsoft.com/office/drawing/2014/main" val="10100877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PHY format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Bandwidth (BW) [MHz]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Sensitivity for BW [dBm]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Sensitivity for</a:t>
                      </a:r>
                    </a:p>
                    <a:p>
                      <a:pPr algn="ctr"/>
                      <a:r>
                        <a:rPr lang="en-US" sz="1400" dirty="0"/>
                        <a:t>320 MHz [dBm]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Spectral efficiency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492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EDMG SC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1760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0.87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993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EDMG OFDM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1760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0.83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2202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EHT/UHR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6319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HE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7132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VHT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0.73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178026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5AEED93-7FBE-BC51-69D6-490D283B9205}"/>
              </a:ext>
            </a:extLst>
          </p:cNvPr>
          <p:cNvSpPr txBox="1"/>
          <p:nvPr/>
        </p:nvSpPr>
        <p:spPr>
          <a:xfrm>
            <a:off x="8956850" y="5048767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-73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C09E4D-FD8B-BBA0-2D5D-C66C4887FFDE}"/>
              </a:ext>
            </a:extLst>
          </p:cNvPr>
          <p:cNvSpPr txBox="1"/>
          <p:nvPr/>
        </p:nvSpPr>
        <p:spPr>
          <a:xfrm>
            <a:off x="10389775" y="5044691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0.85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051A79F-210E-54FD-4E79-802D7672DC8A}"/>
              </a:ext>
            </a:extLst>
          </p:cNvPr>
          <p:cNvCxnSpPr>
            <a:cxnSpLocks/>
          </p:cNvCxnSpPr>
          <p:nvPr/>
        </p:nvCxnSpPr>
        <p:spPr bwMode="auto">
          <a:xfrm>
            <a:off x="8554441" y="5091860"/>
            <a:ext cx="2841748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017877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Predicted sensitivity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Sensitivity [dBm] for several MCS and BWs can be predicted based on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 reference value of -73dBm for BPSK R1/2 at 320 MHz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relative MCS sensitivity spacing of EHT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+/- 3dB for double/half bandwidth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3257C8C-DAB7-25B1-E4FF-E07ED4BE9E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410078"/>
              </p:ext>
            </p:extLst>
          </p:nvPr>
        </p:nvGraphicFramePr>
        <p:xfrm>
          <a:off x="6498167" y="2309623"/>
          <a:ext cx="532800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000">
                  <a:extLst>
                    <a:ext uri="{9D8B030D-6E8A-4147-A177-3AD203B41FA5}">
                      <a16:colId xmlns:a16="http://schemas.microsoft.com/office/drawing/2014/main" val="283865947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071893156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380506059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829474407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010087766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192831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Bandwidth [MHz] / 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1280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492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BPSK R1/2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-73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-67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993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QPSK R1/2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2202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QPSK R3/4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16319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16Q R1/2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7132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16Q R3/4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-61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1780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64Q R2/3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2760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64Q R3/4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64299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64Q R5/6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2495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256Q R3/4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36504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02236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1A2E482-01E3-C44A-A259-847F055187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8704" y="3388295"/>
            <a:ext cx="3867816" cy="245230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2AE5756-536A-2AA7-D3FB-18409FEE32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8320" y="1424871"/>
            <a:ext cx="4648200" cy="190337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498A9F-8337-CD05-E230-F8449D398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 frontend at 60 GHz is different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E752200-0F78-8A45-9A61-63A745F93C9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A </a:t>
                </a:r>
                <a:r>
                  <a:rPr lang="en-US" dirty="0" err="1"/>
                  <a:t>mmWave</a:t>
                </a:r>
                <a:r>
                  <a:rPr lang="en-US" dirty="0"/>
                  <a:t> RF frontend is challenging to implement</a:t>
                </a:r>
              </a:p>
              <a:p>
                <a:pPr lvl="1"/>
                <a:r>
                  <a:rPr lang="en-US" dirty="0"/>
                  <a:t>Need for power splitters, switches, and phase shifting </a:t>
                </a:r>
                <a:br>
                  <a:rPr lang="en-US" dirty="0"/>
                </a:br>
                <a:r>
                  <a:rPr lang="en-US" dirty="0"/>
                  <a:t>circuitries to implement analog beamforming</a:t>
                </a:r>
              </a:p>
              <a:p>
                <a:pPr lvl="2"/>
                <a:r>
                  <a:rPr lang="en-US" dirty="0"/>
                  <a:t>Those components have non-zero loss</a:t>
                </a:r>
              </a:p>
              <a:p>
                <a:pPr lvl="1"/>
                <a:r>
                  <a:rPr lang="en-US" dirty="0"/>
                  <a:t>RF power is scarce resource [6, 7]</a:t>
                </a:r>
              </a:p>
              <a:p>
                <a:pPr lvl="2"/>
                <a:r>
                  <a:rPr lang="en-US" dirty="0"/>
                  <a:t>A CMOS power amplifier (PA) for 60 GHz has typ. </a:t>
                </a:r>
                <a:br>
                  <a:rPr lang="en-US" dirty="0"/>
                </a:br>
                <a:r>
                  <a:rPr lang="en-US" dirty="0"/>
                  <a:t>10 to 15 dBm peak transmit power </a:t>
                </a:r>
              </a:p>
              <a:p>
                <a:pPr lvl="2"/>
                <a:r>
                  <a:rPr lang="en-US" dirty="0"/>
                  <a:t>PAs on other substrate may achieve higher peak transmit power</a:t>
                </a:r>
              </a:p>
              <a:p>
                <a:pPr lvl="1"/>
                <a:r>
                  <a:rPr lang="en-US" dirty="0"/>
                  <a:t>Various PAs reside in an RF frontend</a:t>
                </a:r>
              </a:p>
              <a:p>
                <a:pPr lvl="2"/>
                <a:r>
                  <a:rPr lang="en-US" dirty="0"/>
                  <a:t>It is difficult to do digital predistortion (DPD) for all [8]</a:t>
                </a:r>
              </a:p>
              <a:p>
                <a:pPr lvl="2"/>
                <a:endParaRPr lang="en-US" dirty="0"/>
              </a:p>
              <a:p>
                <a:r>
                  <a:rPr lang="en-US" dirty="0"/>
                  <a:t>Thus, consideration of PA characteristic is very important</a:t>
                </a:r>
              </a:p>
              <a:p>
                <a:pPr lvl="1"/>
                <a:r>
                  <a:rPr lang="en-US" dirty="0"/>
                  <a:t>For our analysis, we use the PA model of EDMG evaluation </a:t>
                </a:r>
                <a:br>
                  <a:rPr lang="en-US" dirty="0"/>
                </a:br>
                <a:r>
                  <a:rPr lang="en-US" dirty="0"/>
                  <a:t>methodology [9]</a:t>
                </a:r>
              </a:p>
              <a:p>
                <a:pPr lvl="1"/>
                <a:r>
                  <a:rPr lang="en-US" dirty="0"/>
                  <a:t>PA backoff parameter is defined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𝐵𝑂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=−10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skw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𝑎𝑣𝑔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𝑠𝑎𝑡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E752200-0F78-8A45-9A61-63A745F93C9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641" t="-1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A1847F-9C6B-4B1A-9A1B-5705217BAE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817A5EC4-AB74-4A60-9357-B7937A4BEBE7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509BB-EEF1-38D0-8F89-616BD0D147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40A1FD-8EDE-946E-5AE6-BF5030504F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9CC1B60-720F-D6FF-65C2-70C1A7B723DF}"/>
                  </a:ext>
                </a:extLst>
              </p:cNvPr>
              <p:cNvSpPr txBox="1"/>
              <p:nvPr/>
            </p:nvSpPr>
            <p:spPr>
              <a:xfrm>
                <a:off x="8643818" y="5901836"/>
                <a:ext cx="2590800" cy="5407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tabLst>
                    <a:tab pos="539750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𝑎𝑣𝑔</m:t>
                        </m:r>
                      </m:sub>
                    </m:sSub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+mn-lt"/>
                  </a:rPr>
                  <a:t>	average transmit power</a:t>
                </a:r>
              </a:p>
              <a:p>
                <a:pPr>
                  <a:tabLst>
                    <a:tab pos="539750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𝑠𝑎𝑡</m:t>
                        </m:r>
                      </m:sub>
                    </m:sSub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+mn-lt"/>
                  </a:rPr>
                  <a:t>	peak transmit power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9CC1B60-720F-D6FF-65C2-70C1A7B723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3818" y="5901836"/>
                <a:ext cx="2590800" cy="540725"/>
              </a:xfrm>
              <a:prstGeom prst="rect">
                <a:avLst/>
              </a:prstGeom>
              <a:blipFill>
                <a:blip r:embed="rId5"/>
                <a:stretch>
                  <a:fillRect t="-2247" b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56DF7A53-3377-FE20-CB7B-1C6BF7A88DF9}"/>
              </a:ext>
            </a:extLst>
          </p:cNvPr>
          <p:cNvSpPr txBox="1"/>
          <p:nvPr/>
        </p:nvSpPr>
        <p:spPr>
          <a:xfrm>
            <a:off x="11438892" y="3562468"/>
            <a:ext cx="647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of [7]</a:t>
            </a:r>
          </a:p>
        </p:txBody>
      </p:sp>
    </p:spTree>
    <p:extLst>
      <p:ext uri="{BB962C8B-B14F-4D97-AF65-F5344CB8AC3E}">
        <p14:creationId xmlns:p14="http://schemas.microsoft.com/office/powerpoint/2010/main" val="3333813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Estimation of link margin and range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21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ln/>
            </p:spPr>
            <p:txBody>
              <a:bodyPr>
                <a:normAutofit/>
              </a:bodyPr>
              <a:lstStyle/>
              <a:p>
                <a:pPr>
                  <a:buFont typeface="Times New Roman" pitchFamily="16" charset="0"/>
                  <a:buChar char="•"/>
                </a:pPr>
                <a:r>
                  <a:rPr lang="en-US" dirty="0"/>
                  <a:t>Link margin can be estimated under the following assumptions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dirty="0"/>
                  <a:t>Carrier frequency 60 GHz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dirty="0"/>
                  <a:t>Phased antenna array (PAA) gain at Tx and Rx each 8 dB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dirty="0"/>
                  <a:t>Power amplifier (PA) maximum transmit power 10 dBm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dirty="0"/>
                  <a:t>PA backoff</a:t>
                </a:r>
              </a:p>
              <a:p>
                <a:pPr lvl="2">
                  <a:buFont typeface="Times New Roman" pitchFamily="16" charset="0"/>
                  <a:buChar char="•"/>
                </a:pPr>
                <a:r>
                  <a:rPr lang="en-US" dirty="0"/>
                  <a:t>OFDM: 8dB (same for all MCS)</a:t>
                </a:r>
              </a:p>
              <a:p>
                <a:pPr lvl="2">
                  <a:buFont typeface="Times New Roman" pitchFamily="16" charset="0"/>
                  <a:buChar char="•"/>
                </a:pPr>
                <a:r>
                  <a:rPr lang="en-US" dirty="0"/>
                  <a:t>SC: 0.5 / 3 / 5dB (for BPSK, QPSK / 16QAM / 64QAM)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dirty="0"/>
                  <a:t>AWGN channel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dirty="0"/>
                  <a:t>Unlimited power spectral density for the considered bandwidths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US" dirty="0"/>
                  <a:t>Range can be estimated based on link margin</a:t>
                </a:r>
              </a:p>
              <a:p>
                <a:pPr lvl="1">
                  <a:buFont typeface="Times New Roman" pitchFamily="16" charset="0"/>
                  <a:buChar char="•"/>
                </a:pPr>
                <a:r>
                  <a:rPr lang="en-US" dirty="0" err="1"/>
                  <a:t>Friis</a:t>
                </a:r>
                <a:r>
                  <a:rPr lang="en-US" dirty="0"/>
                  <a:t>’ pathloss</a:t>
                </a:r>
              </a:p>
              <a:p>
                <a:pPr lvl="2">
                  <a:buFont typeface="Times New Roman" pitchFamily="16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=32.5+20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𝐺𝐻𝑧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+20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e>
                    </m:func>
                  </m:oMath>
                </a14:m>
                <a:endParaRPr lang="en-US" dirty="0"/>
              </a:p>
              <a:p>
                <a:pPr lvl="3">
                  <a:buFont typeface="Times New Roman" pitchFamily="16" charset="0"/>
                  <a:buChar char="•"/>
                </a:pPr>
                <a:r>
                  <a:rPr lang="en-US" dirty="0"/>
                  <a:t>Good model for 60 GHz LOS propagation [10,11]</a:t>
                </a:r>
              </a:p>
            </p:txBody>
          </p:sp>
        </mc:Choice>
        <mc:Fallback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58" t="-983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dirty="0"/>
              <a:t>Thomas Handte (Sony),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6411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9959A-050E-83A8-C1B1-486CDAABA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Predicted link margin for IMMW waveform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4DD3F-B80D-1866-541A-689B491FE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Link margin [dB] at 1m distance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OFDM suffers high BO for low constellation sizes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>
                <a:solidFill>
                  <a:srgbClr val="7030A0"/>
                </a:solidFill>
              </a:rPr>
              <a:t>320 MHz OFDM has same margin </a:t>
            </a:r>
            <a:br>
              <a:rPr lang="en-US" dirty="0">
                <a:solidFill>
                  <a:srgbClr val="7030A0"/>
                </a:solidFill>
              </a:rPr>
            </a:br>
            <a:r>
              <a:rPr lang="en-US" dirty="0">
                <a:solidFill>
                  <a:srgbClr val="7030A0"/>
                </a:solidFill>
              </a:rPr>
              <a:t>as 1760 MHz SC for BPSK/QPSK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>
                <a:solidFill>
                  <a:srgbClr val="7030A0"/>
                </a:solidFill>
              </a:rPr>
              <a:t>Gap between OFDM and SC </a:t>
            </a:r>
            <a:br>
              <a:rPr lang="en-US" dirty="0">
                <a:solidFill>
                  <a:srgbClr val="7030A0"/>
                </a:solidFill>
              </a:rPr>
            </a:br>
            <a:r>
              <a:rPr lang="en-US" dirty="0">
                <a:solidFill>
                  <a:srgbClr val="7030A0"/>
                </a:solidFill>
              </a:rPr>
              <a:t>closes for higher QAM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solidFill>
                  <a:schemeClr val="accent6"/>
                </a:solidFill>
              </a:rPr>
              <a:t>64QAM may be applicable for very</a:t>
            </a:r>
            <a:br>
              <a:rPr lang="en-US" dirty="0">
                <a:solidFill>
                  <a:schemeClr val="accent6"/>
                </a:solidFill>
              </a:rPr>
            </a:br>
            <a:r>
              <a:rPr lang="en-US" dirty="0">
                <a:solidFill>
                  <a:schemeClr val="accent6"/>
                </a:solidFill>
              </a:rPr>
              <a:t>directive PAAs or high-power PA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solidFill>
                  <a:schemeClr val="accent2"/>
                </a:solidFill>
              </a:rPr>
              <a:t>256QAM may be rarely used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solidFill>
                  <a:schemeClr val="accent4"/>
                </a:solidFill>
              </a:rPr>
              <a:t>1280 MHz may be applicable for</a:t>
            </a:r>
            <a:br>
              <a:rPr lang="en-US" dirty="0">
                <a:solidFill>
                  <a:schemeClr val="accent4"/>
                </a:solidFill>
              </a:rPr>
            </a:br>
            <a:r>
              <a:rPr lang="en-US" dirty="0">
                <a:solidFill>
                  <a:schemeClr val="accent4"/>
                </a:solidFill>
              </a:rPr>
              <a:t>small constellations only</a:t>
            </a:r>
          </a:p>
          <a:p>
            <a:r>
              <a:rPr lang="en-US" dirty="0"/>
              <a:t>Predicted range can be found </a:t>
            </a:r>
            <a:br>
              <a:rPr lang="en-US" dirty="0"/>
            </a:br>
            <a:r>
              <a:rPr lang="en-US" dirty="0"/>
              <a:t>in Appendix</a:t>
            </a:r>
          </a:p>
          <a:p>
            <a:pPr lvl="1"/>
            <a:r>
              <a:rPr lang="en-US" dirty="0"/>
              <a:t>10m =&gt; -20dB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FC883F-C4F6-0F87-586A-9153D38908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DD7735B-4318-4067-9800-864AF53022A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C9DBC-3DCE-A9D9-D1B2-C6DC5C55FD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1E03602-D089-443B-C5E8-0282ECAF1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D655A73-A157-1DBF-EA52-BC53BA420D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251048"/>
              </p:ext>
            </p:extLst>
          </p:nvPr>
        </p:nvGraphicFramePr>
        <p:xfrm>
          <a:off x="5526238" y="2328836"/>
          <a:ext cx="500400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000">
                  <a:extLst>
                    <a:ext uri="{9D8B030D-6E8A-4147-A177-3AD203B41FA5}">
                      <a16:colId xmlns:a16="http://schemas.microsoft.com/office/drawing/2014/main" val="283865947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071893156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380506059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829474407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010087766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192831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Bandw</a:t>
                      </a:r>
                      <a:r>
                        <a:rPr lang="en-US" dirty="0"/>
                        <a:t>. [MHz] /</a:t>
                      </a:r>
                    </a:p>
                    <a:p>
                      <a:r>
                        <a:rPr lang="en-US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492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BPSK R1/2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5993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QPSK R1/2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2202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QPSK R3/4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16319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16Q R1/2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7132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16Q R3/4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1780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64Q R2/3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2760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64Q R3/4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64299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64Q R5/6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2495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256Q R3/4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638397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9669B7D-2EC0-89DF-8FBB-13D9E25D46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696354"/>
              </p:ext>
            </p:extLst>
          </p:nvPr>
        </p:nvGraphicFramePr>
        <p:xfrm>
          <a:off x="10648708" y="2328836"/>
          <a:ext cx="1460982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982">
                  <a:extLst>
                    <a:ext uri="{9D8B030D-6E8A-4147-A177-3AD203B41FA5}">
                      <a16:colId xmlns:a16="http://schemas.microsoft.com/office/drawing/2014/main" val="36048302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1760 (EDMG SC)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008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10062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80551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38710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244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48662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4121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6895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06550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5817060"/>
                  </a:ext>
                </a:extLst>
              </a:tr>
            </a:tbl>
          </a:graphicData>
        </a:graphic>
      </p:graphicFrame>
      <p:sp>
        <p:nvSpPr>
          <p:cNvPr id="9" name="Oval 8">
            <a:extLst>
              <a:ext uri="{FF2B5EF4-FFF2-40B4-BE49-F238E27FC236}">
                <a16:creationId xmlns:a16="http://schemas.microsoft.com/office/drawing/2014/main" id="{A913F273-22C5-7A50-A041-FCFE0C0ECB7C}"/>
              </a:ext>
            </a:extLst>
          </p:cNvPr>
          <p:cNvSpPr/>
          <p:nvPr/>
        </p:nvSpPr>
        <p:spPr bwMode="auto">
          <a:xfrm>
            <a:off x="11201563" y="2979762"/>
            <a:ext cx="360000" cy="360000"/>
          </a:xfrm>
          <a:prstGeom prst="ellipse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3335D84-306A-6ACD-FDC3-74DF228DC595}"/>
              </a:ext>
            </a:extLst>
          </p:cNvPr>
          <p:cNvSpPr/>
          <p:nvPr/>
        </p:nvSpPr>
        <p:spPr bwMode="auto">
          <a:xfrm>
            <a:off x="11212147" y="3359628"/>
            <a:ext cx="360000" cy="360000"/>
          </a:xfrm>
          <a:prstGeom prst="ellipse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19E4DE08-7D57-71B9-3B1B-2A9D19856BF1}"/>
              </a:ext>
            </a:extLst>
          </p:cNvPr>
          <p:cNvSpPr/>
          <p:nvPr/>
        </p:nvSpPr>
        <p:spPr bwMode="auto">
          <a:xfrm>
            <a:off x="11199199" y="3737229"/>
            <a:ext cx="360000" cy="360000"/>
          </a:xfrm>
          <a:prstGeom prst="ellipse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1F19C08-403D-0CD5-0920-BD6B39375484}"/>
              </a:ext>
            </a:extLst>
          </p:cNvPr>
          <p:cNvSpPr/>
          <p:nvPr/>
        </p:nvSpPr>
        <p:spPr bwMode="auto">
          <a:xfrm>
            <a:off x="11206808" y="4113989"/>
            <a:ext cx="360000" cy="360000"/>
          </a:xfrm>
          <a:prstGeom prst="ellipse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40723AF-5415-2ABF-FB78-0A89E9A412EB}"/>
              </a:ext>
            </a:extLst>
          </p:cNvPr>
          <p:cNvSpPr/>
          <p:nvPr/>
        </p:nvSpPr>
        <p:spPr bwMode="auto">
          <a:xfrm>
            <a:off x="11199199" y="4457062"/>
            <a:ext cx="360000" cy="360000"/>
          </a:xfrm>
          <a:prstGeom prst="ellipse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71F5EEE-80D9-0720-4C68-857424D43E37}"/>
              </a:ext>
            </a:extLst>
          </p:cNvPr>
          <p:cNvSpPr/>
          <p:nvPr/>
        </p:nvSpPr>
        <p:spPr bwMode="auto">
          <a:xfrm>
            <a:off x="11208002" y="5210070"/>
            <a:ext cx="360000" cy="360000"/>
          </a:xfrm>
          <a:prstGeom prst="ellipse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12E7380-DEB9-F69C-8B0D-FE1709D7A431}"/>
              </a:ext>
            </a:extLst>
          </p:cNvPr>
          <p:cNvSpPr/>
          <p:nvPr/>
        </p:nvSpPr>
        <p:spPr bwMode="auto">
          <a:xfrm>
            <a:off x="8729159" y="2983077"/>
            <a:ext cx="360000" cy="360000"/>
          </a:xfrm>
          <a:prstGeom prst="ellipse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B7F2870-7F41-2839-301D-B320722F68CD}"/>
              </a:ext>
            </a:extLst>
          </p:cNvPr>
          <p:cNvSpPr/>
          <p:nvPr/>
        </p:nvSpPr>
        <p:spPr bwMode="auto">
          <a:xfrm>
            <a:off x="8731642" y="3363705"/>
            <a:ext cx="360000" cy="360000"/>
          </a:xfrm>
          <a:prstGeom prst="ellipse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88D8738-3D6A-661D-E3E4-49BCB8D318EC}"/>
              </a:ext>
            </a:extLst>
          </p:cNvPr>
          <p:cNvSpPr/>
          <p:nvPr/>
        </p:nvSpPr>
        <p:spPr bwMode="auto">
          <a:xfrm>
            <a:off x="8731642" y="3719534"/>
            <a:ext cx="360000" cy="360000"/>
          </a:xfrm>
          <a:prstGeom prst="ellipse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E699314-AAD9-6B53-9764-040F960FE70E}"/>
              </a:ext>
            </a:extLst>
          </p:cNvPr>
          <p:cNvSpPr/>
          <p:nvPr/>
        </p:nvSpPr>
        <p:spPr bwMode="auto">
          <a:xfrm>
            <a:off x="9370979" y="4100544"/>
            <a:ext cx="360000" cy="360000"/>
          </a:xfrm>
          <a:prstGeom prst="ellipse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DA06461-972A-E2C5-F00B-FA753BE116F0}"/>
              </a:ext>
            </a:extLst>
          </p:cNvPr>
          <p:cNvSpPr/>
          <p:nvPr/>
        </p:nvSpPr>
        <p:spPr bwMode="auto">
          <a:xfrm>
            <a:off x="9370979" y="4468172"/>
            <a:ext cx="360000" cy="360000"/>
          </a:xfrm>
          <a:prstGeom prst="ellipse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971FF9E-EC29-29C4-B312-C6696EE1E2BD}"/>
              </a:ext>
            </a:extLst>
          </p:cNvPr>
          <p:cNvSpPr/>
          <p:nvPr/>
        </p:nvSpPr>
        <p:spPr bwMode="auto">
          <a:xfrm>
            <a:off x="9370979" y="5209402"/>
            <a:ext cx="360000" cy="360000"/>
          </a:xfrm>
          <a:prstGeom prst="ellipse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8119DD77-FFB6-0A5C-3606-B58407B799C8}"/>
              </a:ext>
            </a:extLst>
          </p:cNvPr>
          <p:cNvSpPr/>
          <p:nvPr/>
        </p:nvSpPr>
        <p:spPr bwMode="auto">
          <a:xfrm>
            <a:off x="5575919" y="4830613"/>
            <a:ext cx="4923840" cy="1096995"/>
          </a:xfrm>
          <a:prstGeom prst="roundRect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34468CE0-BBAB-F9CC-A567-85C49FD3ED59}"/>
              </a:ext>
            </a:extLst>
          </p:cNvPr>
          <p:cNvSpPr/>
          <p:nvPr/>
        </p:nvSpPr>
        <p:spPr bwMode="auto">
          <a:xfrm>
            <a:off x="5575919" y="5979250"/>
            <a:ext cx="4923840" cy="322030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4AB8E933-4822-9744-774D-547BEF3F2BD7}"/>
              </a:ext>
            </a:extLst>
          </p:cNvPr>
          <p:cNvSpPr/>
          <p:nvPr/>
        </p:nvSpPr>
        <p:spPr bwMode="auto">
          <a:xfrm>
            <a:off x="9888309" y="2978220"/>
            <a:ext cx="611450" cy="3320240"/>
          </a:xfrm>
          <a:prstGeom prst="roundRect">
            <a:avLst/>
          </a:prstGeom>
          <a:noFill/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0779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Predicted Rate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Rate [Mbps] for several MCS and BWs can be predicted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Based on the spectral efficiency </a:t>
            </a:r>
            <a:br>
              <a:rPr lang="en-US" dirty="0"/>
            </a:br>
            <a:r>
              <a:rPr lang="en-US" dirty="0"/>
              <a:t>value of 0.85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Comparable PHY performance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solidFill>
                  <a:srgbClr val="7030A0"/>
                </a:solidFill>
              </a:rPr>
              <a:t>BPSK and QPSK at 320 MHz</a:t>
            </a:r>
            <a:br>
              <a:rPr lang="en-US" dirty="0">
                <a:solidFill>
                  <a:srgbClr val="7030A0"/>
                </a:solidFill>
              </a:rPr>
            </a:br>
            <a:r>
              <a:rPr lang="en-US" dirty="0">
                <a:solidFill>
                  <a:srgbClr val="7030A0"/>
                </a:solidFill>
              </a:rPr>
              <a:t>have same PHY performance</a:t>
            </a:r>
            <a:br>
              <a:rPr lang="en-US" dirty="0">
                <a:solidFill>
                  <a:srgbClr val="7030A0"/>
                </a:solidFill>
              </a:rPr>
            </a:br>
            <a:r>
              <a:rPr lang="en-US" dirty="0">
                <a:solidFill>
                  <a:srgbClr val="7030A0"/>
                </a:solidFill>
              </a:rPr>
              <a:t>as EDMG SC at 1760 MHz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>
                <a:solidFill>
                  <a:srgbClr val="7030A0"/>
                </a:solidFill>
              </a:rPr>
              <a:t>Rate is 18% compared to EDMG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solidFill>
                  <a:schemeClr val="accent6"/>
                </a:solidFill>
              </a:rPr>
              <a:t>16Q and 64Q at 640 MHz have </a:t>
            </a:r>
            <a:br>
              <a:rPr lang="en-US" dirty="0">
                <a:solidFill>
                  <a:schemeClr val="accent6"/>
                </a:solidFill>
              </a:rPr>
            </a:br>
            <a:r>
              <a:rPr lang="en-US" dirty="0">
                <a:solidFill>
                  <a:schemeClr val="accent6"/>
                </a:solidFill>
              </a:rPr>
              <a:t>same PHY performance as EDMG </a:t>
            </a:r>
            <a:br>
              <a:rPr lang="en-US" dirty="0">
                <a:solidFill>
                  <a:schemeClr val="accent6"/>
                </a:solidFill>
              </a:rPr>
            </a:br>
            <a:r>
              <a:rPr lang="en-US" dirty="0">
                <a:solidFill>
                  <a:schemeClr val="accent6"/>
                </a:solidFill>
              </a:rPr>
              <a:t>SC at 1760 MHz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>
                <a:solidFill>
                  <a:schemeClr val="accent6"/>
                </a:solidFill>
              </a:rPr>
              <a:t>Rate is 35% compared to EDMG</a:t>
            </a:r>
          </a:p>
          <a:p>
            <a:pPr lvl="2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3257C8C-DAB7-25B1-E4FF-E07ED4BE9E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108453"/>
              </p:ext>
            </p:extLst>
          </p:nvPr>
        </p:nvGraphicFramePr>
        <p:xfrm>
          <a:off x="5544521" y="1907548"/>
          <a:ext cx="500400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000">
                  <a:extLst>
                    <a:ext uri="{9D8B030D-6E8A-4147-A177-3AD203B41FA5}">
                      <a16:colId xmlns:a16="http://schemas.microsoft.com/office/drawing/2014/main" val="2838659478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071893156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380506059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829474407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1010087766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3192831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Bandw</a:t>
                      </a:r>
                      <a:r>
                        <a:rPr lang="en-US" sz="1800" dirty="0"/>
                        <a:t>. [MHz] / 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492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BPSK R1/2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5993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QPSK R1/2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2202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QPSK R3/4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1632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16319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16Q R1/2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7132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16Q R3/4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1780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64Q R2/3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2760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64Q R3/4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4896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64299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64Q R5/6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2495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256Q R3/4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6528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84016319"/>
                  </a:ext>
                </a:extLst>
              </a:tr>
            </a:tbl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503089DC-C2B0-D329-A39A-2E97A01A052D}"/>
              </a:ext>
            </a:extLst>
          </p:cNvPr>
          <p:cNvSpPr/>
          <p:nvPr/>
        </p:nvSpPr>
        <p:spPr bwMode="auto">
          <a:xfrm>
            <a:off x="8670800" y="2907280"/>
            <a:ext cx="537130" cy="415637"/>
          </a:xfrm>
          <a:prstGeom prst="ellipse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9F8AEAF-96E8-B661-14BE-3A40452B1D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388635"/>
              </p:ext>
            </p:extLst>
          </p:nvPr>
        </p:nvGraphicFramePr>
        <p:xfrm>
          <a:off x="10661330" y="1907548"/>
          <a:ext cx="1460982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982">
                  <a:extLst>
                    <a:ext uri="{9D8B030D-6E8A-4147-A177-3AD203B41FA5}">
                      <a16:colId xmlns:a16="http://schemas.microsoft.com/office/drawing/2014/main" val="36048302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1760 (EDMG SC)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008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770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0062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0551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8710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2448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4620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8662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121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6895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6550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5817060"/>
                  </a:ext>
                </a:extLst>
              </a:tr>
            </a:tbl>
          </a:graphicData>
        </a:graphic>
      </p:graphicFrame>
      <p:sp>
        <p:nvSpPr>
          <p:cNvPr id="10" name="Oval 9">
            <a:extLst>
              <a:ext uri="{FF2B5EF4-FFF2-40B4-BE49-F238E27FC236}">
                <a16:creationId xmlns:a16="http://schemas.microsoft.com/office/drawing/2014/main" id="{4BFB1AED-43CA-D5E1-20DA-F6B950B7D3B8}"/>
              </a:ext>
            </a:extLst>
          </p:cNvPr>
          <p:cNvSpPr/>
          <p:nvPr/>
        </p:nvSpPr>
        <p:spPr bwMode="auto">
          <a:xfrm>
            <a:off x="10937818" y="2907281"/>
            <a:ext cx="908005" cy="415637"/>
          </a:xfrm>
          <a:prstGeom prst="ellipse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8524E48F-8274-7B35-5090-AE8630FF0C83}"/>
              </a:ext>
            </a:extLst>
          </p:cNvPr>
          <p:cNvSpPr/>
          <p:nvPr/>
        </p:nvSpPr>
        <p:spPr bwMode="auto">
          <a:xfrm>
            <a:off x="8926590" y="1411521"/>
            <a:ext cx="2404290" cy="1119021"/>
          </a:xfrm>
          <a:prstGeom prst="arc">
            <a:avLst>
              <a:gd name="adj1" fmla="val 11030547"/>
              <a:gd name="adj2" fmla="val 21399580"/>
            </a:avLst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058FDB-4A8B-6F5A-334C-08CAAA1263B6}"/>
              </a:ext>
            </a:extLst>
          </p:cNvPr>
          <p:cNvSpPr txBox="1"/>
          <p:nvPr/>
        </p:nvSpPr>
        <p:spPr>
          <a:xfrm>
            <a:off x="9754202" y="1417680"/>
            <a:ext cx="7490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7030A0"/>
                </a:solidFill>
              </a:rPr>
              <a:t>≈18%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485F6B6-44FE-2101-AE2F-CB6F9E0CF6DF}"/>
              </a:ext>
            </a:extLst>
          </p:cNvPr>
          <p:cNvSpPr/>
          <p:nvPr/>
        </p:nvSpPr>
        <p:spPr bwMode="auto">
          <a:xfrm>
            <a:off x="8658025" y="2530542"/>
            <a:ext cx="537130" cy="415637"/>
          </a:xfrm>
          <a:prstGeom prst="ellipse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9EA28C2-A20B-2F03-221B-34B829845F98}"/>
              </a:ext>
            </a:extLst>
          </p:cNvPr>
          <p:cNvSpPr/>
          <p:nvPr/>
        </p:nvSpPr>
        <p:spPr bwMode="auto">
          <a:xfrm>
            <a:off x="8658025" y="3284018"/>
            <a:ext cx="537130" cy="415637"/>
          </a:xfrm>
          <a:prstGeom prst="ellipse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033B3D8-C2A0-4AAA-E46E-4D480EB87223}"/>
              </a:ext>
            </a:extLst>
          </p:cNvPr>
          <p:cNvSpPr/>
          <p:nvPr/>
        </p:nvSpPr>
        <p:spPr bwMode="auto">
          <a:xfrm>
            <a:off x="10937818" y="2530541"/>
            <a:ext cx="908005" cy="415637"/>
          </a:xfrm>
          <a:prstGeom prst="ellipse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51402EC-DC50-7306-F018-146204791D03}"/>
              </a:ext>
            </a:extLst>
          </p:cNvPr>
          <p:cNvSpPr/>
          <p:nvPr/>
        </p:nvSpPr>
        <p:spPr bwMode="auto">
          <a:xfrm>
            <a:off x="10937818" y="3284018"/>
            <a:ext cx="908005" cy="415637"/>
          </a:xfrm>
          <a:prstGeom prst="ellipse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3B6B5B9-9C83-EBFD-9D76-51FEC83F8762}"/>
              </a:ext>
            </a:extLst>
          </p:cNvPr>
          <p:cNvSpPr/>
          <p:nvPr/>
        </p:nvSpPr>
        <p:spPr bwMode="auto">
          <a:xfrm>
            <a:off x="9301566" y="3651649"/>
            <a:ext cx="537130" cy="415637"/>
          </a:xfrm>
          <a:prstGeom prst="ellipse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6D40387-5E71-873B-3AEC-3E508DCDE097}"/>
              </a:ext>
            </a:extLst>
          </p:cNvPr>
          <p:cNvSpPr/>
          <p:nvPr/>
        </p:nvSpPr>
        <p:spPr bwMode="auto">
          <a:xfrm>
            <a:off x="9301566" y="4022540"/>
            <a:ext cx="537130" cy="415637"/>
          </a:xfrm>
          <a:prstGeom prst="ellipse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21E9224-B52A-964A-ED3D-E599FFC69DCB}"/>
              </a:ext>
            </a:extLst>
          </p:cNvPr>
          <p:cNvSpPr/>
          <p:nvPr/>
        </p:nvSpPr>
        <p:spPr bwMode="auto">
          <a:xfrm>
            <a:off x="10937818" y="3660758"/>
            <a:ext cx="908005" cy="415637"/>
          </a:xfrm>
          <a:prstGeom prst="ellipse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6FD5B61-44EB-5149-6E00-F682794D23DF}"/>
              </a:ext>
            </a:extLst>
          </p:cNvPr>
          <p:cNvSpPr/>
          <p:nvPr/>
        </p:nvSpPr>
        <p:spPr bwMode="auto">
          <a:xfrm>
            <a:off x="10935780" y="4019496"/>
            <a:ext cx="908005" cy="415637"/>
          </a:xfrm>
          <a:prstGeom prst="ellipse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7418815-26EB-08BB-6532-3AEE90454955}"/>
              </a:ext>
            </a:extLst>
          </p:cNvPr>
          <p:cNvSpPr/>
          <p:nvPr/>
        </p:nvSpPr>
        <p:spPr bwMode="auto">
          <a:xfrm>
            <a:off x="9289113" y="4772756"/>
            <a:ext cx="537130" cy="415637"/>
          </a:xfrm>
          <a:prstGeom prst="ellipse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70465E6-7A11-8BCC-CFC2-AD6E1FD5A6CB}"/>
              </a:ext>
            </a:extLst>
          </p:cNvPr>
          <p:cNvSpPr/>
          <p:nvPr/>
        </p:nvSpPr>
        <p:spPr bwMode="auto">
          <a:xfrm>
            <a:off x="10935779" y="4754974"/>
            <a:ext cx="908005" cy="415637"/>
          </a:xfrm>
          <a:prstGeom prst="ellipse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8403E418-C37E-D12C-18D8-7FD3C5D4DF6B}"/>
              </a:ext>
            </a:extLst>
          </p:cNvPr>
          <p:cNvSpPr/>
          <p:nvPr/>
        </p:nvSpPr>
        <p:spPr bwMode="auto">
          <a:xfrm flipV="1">
            <a:off x="9574304" y="5482167"/>
            <a:ext cx="1815477" cy="787827"/>
          </a:xfrm>
          <a:prstGeom prst="arc">
            <a:avLst>
              <a:gd name="adj1" fmla="val 11030547"/>
              <a:gd name="adj2" fmla="val 21399580"/>
            </a:avLst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49A031B-7113-D149-7865-E5A089825071}"/>
              </a:ext>
            </a:extLst>
          </p:cNvPr>
          <p:cNvSpPr txBox="1"/>
          <p:nvPr/>
        </p:nvSpPr>
        <p:spPr>
          <a:xfrm>
            <a:off x="10107509" y="5909858"/>
            <a:ext cx="7490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≈35%</a:t>
            </a:r>
          </a:p>
        </p:txBody>
      </p:sp>
    </p:spTree>
    <p:extLst>
      <p:ext uri="{BB962C8B-B14F-4D97-AF65-F5344CB8AC3E}">
        <p14:creationId xmlns:p14="http://schemas.microsoft.com/office/powerpoint/2010/main" val="4860448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C00F3-845D-571F-683F-3511CB946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03C76-998E-5672-6DB8-1FF3853AD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Constellation size</a:t>
            </a:r>
          </a:p>
          <a:p>
            <a:pPr lvl="1"/>
            <a:r>
              <a:rPr lang="en-US" dirty="0"/>
              <a:t>Constellations ≤ 64-QAM are sufficient</a:t>
            </a:r>
          </a:p>
          <a:p>
            <a:r>
              <a:rPr lang="en-US" dirty="0"/>
              <a:t>Bandwidth</a:t>
            </a:r>
          </a:p>
          <a:p>
            <a:pPr lvl="1"/>
            <a:r>
              <a:rPr lang="en-US" dirty="0"/>
              <a:t>≤ 640 MHz is sufficient</a:t>
            </a:r>
          </a:p>
          <a:p>
            <a:pPr lvl="1"/>
            <a:r>
              <a:rPr lang="en-US" dirty="0"/>
              <a:t>Use of 1280MHz questionable</a:t>
            </a:r>
          </a:p>
          <a:p>
            <a:pPr lvl="2"/>
            <a:r>
              <a:rPr lang="en-US" dirty="0"/>
              <a:t>Reasonable link margin for small constellation sizes</a:t>
            </a:r>
          </a:p>
          <a:p>
            <a:pPr lvl="1"/>
            <a:r>
              <a:rPr lang="en-US" dirty="0"/>
              <a:t>80 MHz may be needed for omni-reception (or even omni-transmission)</a:t>
            </a:r>
          </a:p>
          <a:p>
            <a:r>
              <a:rPr lang="en-US" dirty="0"/>
              <a:t>Achievable rates are generally smaller as in EDMG</a:t>
            </a:r>
          </a:p>
          <a:p>
            <a:pPr lvl="1"/>
            <a:r>
              <a:rPr lang="en-US" dirty="0"/>
              <a:t>Rates for a bandwidth of 640 MHz are about 35% of single channel EDMG SC</a:t>
            </a:r>
          </a:p>
          <a:p>
            <a:pPr lvl="2"/>
            <a:r>
              <a:rPr lang="en-US" dirty="0"/>
              <a:t>This brings rates quite close to those of EHT PHY which is beneficial for MLO</a:t>
            </a:r>
          </a:p>
          <a:p>
            <a:pPr lvl="3"/>
            <a:r>
              <a:rPr lang="en-US" dirty="0"/>
              <a:t>MLO of sub-7 and 60 GHz combines links of comparable rates</a:t>
            </a:r>
          </a:p>
          <a:p>
            <a:pPr lvl="1"/>
            <a:r>
              <a:rPr lang="en-US" dirty="0"/>
              <a:t>Rates for a bandwidth of 320 MHz are about 18% of single channel EDMG SC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C0E578-EE45-6DD8-2AC7-0A6F29673D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DD7735B-4318-4067-9800-864AF53022A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A44E5-38FA-7F05-B54D-8C8F2B5932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5738D5-B307-B778-D96A-F5DFBA3C25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186531855"/>
      </p:ext>
    </p:extLst>
  </p:cSld>
  <p:clrMapOvr>
    <a:masterClrMapping/>
  </p:clrMapOvr>
</p:sld>
</file>

<file path=ppt/theme/theme1.xml><?xml version="1.0" encoding="utf-8"?>
<a:theme xmlns:a="http://schemas.openxmlformats.org/drawingml/2006/main" name="IEEE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template" id="{5C2A57D6-96D6-4B95-84D3-7C5521E8E681}" vid="{8AA07784-D56F-40CE-A568-892E1AC95C8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template</Template>
  <TotalTime>1720</TotalTime>
  <Words>2004</Words>
  <Application>Microsoft Office PowerPoint</Application>
  <PresentationFormat>Widescreen</PresentationFormat>
  <Paragraphs>540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Unicode MS</vt:lpstr>
      <vt:lpstr>Calibri</vt:lpstr>
      <vt:lpstr>Cambria Math</vt:lpstr>
      <vt:lpstr>Times New Roman</vt:lpstr>
      <vt:lpstr>IEEE template</vt:lpstr>
      <vt:lpstr>IMMW PHY Performance and Design Implications</vt:lpstr>
      <vt:lpstr>Introduction</vt:lpstr>
      <vt:lpstr>Sensitivity overview</vt:lpstr>
      <vt:lpstr>Predicted sensitivity</vt:lpstr>
      <vt:lpstr>RF frontend at 60 GHz is different</vt:lpstr>
      <vt:lpstr>Estimation of link margin and range</vt:lpstr>
      <vt:lpstr>Predicted link margin for IMMW waveform</vt:lpstr>
      <vt:lpstr>Predicted Rate</vt:lpstr>
      <vt:lpstr>Conclusions</vt:lpstr>
      <vt:lpstr>Straw Poll</vt:lpstr>
      <vt:lpstr>References</vt:lpstr>
      <vt:lpstr>Appendix</vt:lpstr>
      <vt:lpstr>Predicted range for IMMW waveform</vt:lpstr>
      <vt:lpstr>Link margin and Rate vs. Bandwidth and MCS</vt:lpstr>
      <vt:lpstr>Recap of [5]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 performance of IMMW</dc:title>
  <dc:creator>Handte, Thomas</dc:creator>
  <cp:lastModifiedBy>Handte, Thomas</cp:lastModifiedBy>
  <cp:revision>0</cp:revision>
  <dcterms:created xsi:type="dcterms:W3CDTF">2025-04-17T10:15:12Z</dcterms:created>
  <dcterms:modified xsi:type="dcterms:W3CDTF">2025-05-12T09:23:16Z</dcterms:modified>
</cp:coreProperties>
</file>