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70" r:id="rId2"/>
    <p:sldId id="841" r:id="rId3"/>
    <p:sldId id="848" r:id="rId4"/>
    <p:sldId id="849" r:id="rId5"/>
    <p:sldId id="850" r:id="rId6"/>
    <p:sldId id="784" r:id="rId7"/>
    <p:sldId id="794" r:id="rId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D58AD0A-BBFE-553F-A329-BD4FBDEB0EA4}" name="Alfred Asterjadhi" initials="AA" userId="S::aasterja@qti.qualcomm.com::39de57b9-85c0-4fd1-aaac-8ca2b6560ad0" providerId="AD"/>
  <p188:author id="{28E1B019-9AF1-93FD-A572-6C2824965071}" name="Sherief Helwa" initials="SH" userId="S::shelwa@qti.qualcomm.com::c6299973-2e88-4f67-9e93-bade1b850725" providerId="AD"/>
  <p188:author id="{125D3299-4396-0C8F-93EA-F2B805B32C1D}" name="Alfred Aster" initials="A" userId="Alfred Aster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7386" autoAdjust="0"/>
  </p:normalViewPr>
  <p:slideViewPr>
    <p:cSldViewPr snapToGrid="0">
      <p:cViewPr varScale="1">
        <p:scale>
          <a:sx n="153" d="100"/>
          <a:sy n="153" d="100"/>
        </p:scale>
        <p:origin x="80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92" d="100"/>
          <a:sy n="192" d="100"/>
        </p:scale>
        <p:origin x="2004" y="9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45" Type="http://schemas.microsoft.com/office/2018/10/relationships/authors" Target="author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Mahmoud Hasabelnaby, et. al., Huawei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EDCEBDF8-1FBD-49CA-BC1A-DBB01FAE039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2025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Mahmoud Hasabelnaby, et. al., Huawei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561AAACA-7605-4ADE-B10E-EFFF7852FA3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2025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Mahmoud Hasabelnaby, et. al., Huawei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71D9A307-7244-44BC-B723-14F328D3D4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2025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209629"/>
            <a:ext cx="8229600" cy="1152000"/>
          </a:xfrm>
        </p:spPr>
        <p:txBody>
          <a:bodyPr/>
          <a:lstStyle>
            <a:lvl1pPr>
              <a:defRPr>
                <a:latin typeface="Intel Clear Light" panose="020B0404020203020204" pitchFamily="34" charset="0"/>
              </a:defRPr>
            </a:lvl1pPr>
          </a:lstStyle>
          <a:p>
            <a:r>
              <a:rPr lang="de-DE" dirty="0"/>
              <a:t>28pt Headline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696914" y="332602"/>
            <a:ext cx="1373005" cy="276999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latin typeface="Intel Clear" panose="020B0604020203020204" pitchFamily="34" charset="0"/>
              </a:defRPr>
            </a:lvl1pPr>
          </a:lstStyle>
          <a:p>
            <a:r>
              <a:rPr lang="en-US"/>
              <a:t>July 2025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6103065" y="6475414"/>
            <a:ext cx="2440861" cy="184666"/>
          </a:xfrm>
        </p:spPr>
        <p:txBody>
          <a:bodyPr/>
          <a:lstStyle>
            <a:lvl1pPr>
              <a:defRPr sz="1200">
                <a:latin typeface="Intel Clear" panose="020B0604020203020204" pitchFamily="34" charset="0"/>
              </a:defRPr>
            </a:lvl1pPr>
          </a:lstStyle>
          <a:p>
            <a:r>
              <a:rPr lang="en-US"/>
              <a:t>Mahmoud Hasabelnaby, et. al., Huawei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4504304" y="6475413"/>
            <a:ext cx="211596" cy="215444"/>
          </a:xfrm>
        </p:spPr>
        <p:txBody>
          <a:bodyPr/>
          <a:lstStyle>
            <a:lvl1pPr>
              <a:defRPr sz="1400">
                <a:latin typeface="Intel Clear" panose="020B0604020203020204" pitchFamily="34" charset="0"/>
              </a:defRPr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/>
          </p:nvPr>
        </p:nvSpPr>
        <p:spPr>
          <a:xfrm>
            <a:off x="455613" y="1598400"/>
            <a:ext cx="8229600" cy="4526400"/>
          </a:xfrm>
        </p:spPr>
        <p:txBody>
          <a:bodyPr/>
          <a:lstStyle>
            <a:lvl1pPr>
              <a:defRPr>
                <a:latin typeface="Intel Clear" panose="020B0604020203020204" pitchFamily="34" charset="0"/>
              </a:defRPr>
            </a:lvl1pPr>
            <a:lvl2pPr>
              <a:defRPr>
                <a:latin typeface="Intel Clear" panose="020B0604020203020204" pitchFamily="34" charset="0"/>
              </a:defRPr>
            </a:lvl2pPr>
            <a:lvl3pPr>
              <a:defRPr>
                <a:latin typeface="Intel Clear" panose="020B0604020203020204" pitchFamily="34" charset="0"/>
              </a:defRPr>
            </a:lvl3pPr>
            <a:lvl4pPr>
              <a:defRPr>
                <a:latin typeface="Intel Clear" panose="020B0604020203020204" pitchFamily="34" charset="0"/>
              </a:defRPr>
            </a:lvl4pPr>
            <a:lvl5pPr marL="900000" indent="-180000">
              <a:spcBef>
                <a:spcPts val="300"/>
              </a:spcBef>
              <a:defRPr sz="1200">
                <a:latin typeface="Intel Clear" panose="020B0604020203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9150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20320" y="6475413"/>
            <a:ext cx="192360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Mahmoud Hasabelnaby, et. al., Huawei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8F3098D-9135-47FC-8B70-0899DC511C2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2025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Mahmoud Hasabelnaby, et. al., Huawei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066D42A-356D-4E5D-B9D3-4A0DB37C941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2025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Mahmoud Hasabelnaby, et. al., Huawei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5EDE1EDF-5947-4192-94C2-92848A83BAE0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2025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Mahmoud Hasabelnaby, et. al., Huawei</a:t>
            </a: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36198C6D-7629-4E6F-9080-303E501DEC7D}"/>
              </a:ext>
            </a:extLst>
          </p:cNvPr>
          <p:cNvSpPr>
            <a:spLocks noGrp="1" noChangeArrowheads="1"/>
          </p:cNvSpPr>
          <p:nvPr>
            <p:ph type="dt" sz="half" idx="14"/>
          </p:nvPr>
        </p:nvSpPr>
        <p:spPr bwMode="auto">
          <a:xfrm>
            <a:off x="696913" y="332601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2025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Mahmoud Hasabelnaby, et. al., Huawei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217BF70-D85E-4E0C-9CD2-5CB507281DA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2025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Mahmoud Hasabelnaby, et. al., Huawei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AD74CDA-89AE-4BC6-ADB6-BF4C9C3D023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2025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Mahmoud Hasabelnaby, et. al., Huawei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4D8D2729-D01B-446E-B55E-F033BB0F0C99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2025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Mahmoud Hasabelnaby, et. al., Huawei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4A0DD6EB-210E-4EE5-8671-FAAF487B950B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2025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2025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20320" y="6475413"/>
            <a:ext cx="192360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Mahmoud Hasabelnaby, et. al., Huawei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802.11-25/0866r0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995" y="1066800"/>
            <a:ext cx="7772400" cy="391886"/>
          </a:xfrm>
        </p:spPr>
        <p:txBody>
          <a:bodyPr/>
          <a:lstStyle/>
          <a:p>
            <a:r>
              <a:rPr lang="en-US" dirty="0"/>
              <a:t>Explicit Sounding Type and Rounds Indication in Co-BF Sounding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/>
              <a:t>July 2025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573974" y="2126774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2024-07-24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514597" y="2507774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7240683" y="6475413"/>
            <a:ext cx="1303242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Mahmoud Hasabelnaby, et. al., Huawei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AC38BEEB-D60B-47D0-9740-D32D1616C0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5208203"/>
              </p:ext>
            </p:extLst>
          </p:nvPr>
        </p:nvGraphicFramePr>
        <p:xfrm>
          <a:off x="1014800" y="3094682"/>
          <a:ext cx="7529125" cy="218389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747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90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57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85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509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6257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528">
                <a:tc>
                  <a:txBody>
                    <a:bodyPr/>
                    <a:lstStyle/>
                    <a:p>
                      <a:pPr algn="ctr"/>
                      <a:r>
                        <a:rPr lang="en-US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Mahmoud Hasabelnaby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  <a:p>
                      <a:pPr algn="ctr"/>
                      <a:endParaRPr lang="en-US" sz="1000" dirty="0"/>
                    </a:p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000" dirty="0"/>
                        <a:t>Huawei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Mahmoud.Hasabelnaby@huawei.com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52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Junghoon Suh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52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Osama </a:t>
                      </a:r>
                      <a:r>
                        <a:rPr lang="en-US" sz="10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Aboul-Magd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52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Yan Xin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552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Abdallah Hussein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25724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AA10A4-6E17-4505-AFAE-F8A39DA86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3EFE89-D307-4207-B2BD-23D80F95D5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Mahmoud Hasabelnaby, et. al., Huawei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E1E268E-ABEA-4DB2-ABCD-68525422A0FE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2025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5492C7E7-118D-452D-916D-91F2B42D9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866" y="750986"/>
            <a:ext cx="7768244" cy="609600"/>
          </a:xfrm>
        </p:spPr>
        <p:txBody>
          <a:bodyPr/>
          <a:lstStyle/>
          <a:p>
            <a:pPr lvl="2"/>
            <a:r>
              <a:rPr lang="en-US" sz="2400" dirty="0"/>
              <a:t>Problem Statement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66C3907-EA10-45E3-BEE2-361292B7E6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9541" y="3778137"/>
            <a:ext cx="6156786" cy="1729921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2807409-CEB6-48F2-80BF-4F636313AB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297" y="1501972"/>
            <a:ext cx="8467687" cy="4137586"/>
          </a:xfrm>
        </p:spPr>
        <p:txBody>
          <a:bodyPr/>
          <a:lstStyle/>
          <a:p>
            <a:r>
              <a:rPr lang="en-US" sz="1600" dirty="0"/>
              <a:t>Co-BF Sounding process can be carried over a single TXOP or separate TXOPs [1].</a:t>
            </a:r>
          </a:p>
          <a:p>
            <a:r>
              <a:rPr lang="en-US" sz="1600" dirty="0"/>
              <a:t>Without an explicit indication of the Co-BF sounding rounds to be performed within the shared TXOP in the Co-BF Sounding Invite frame, the Responding AP cannot determine whether the initiating AP is inviting it to perform all rounds of Co-BF Sequential or Joint Sounding within the same TXOP or over separate TXOP.</a:t>
            </a:r>
          </a:p>
          <a:p>
            <a:pPr lvl="1"/>
            <a:r>
              <a:rPr lang="en-US" sz="1400" dirty="0"/>
              <a:t>For example, following the Joint-BSS1 sounding round, the responding AP would not know whether it is allowed to proceed with initiating its Joint-BSS2 sounding round after collecting OBSS CSI reports from the Joint-BSS1 round, or if no further action is required.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pPr marL="0" indent="0">
              <a:buNone/>
            </a:pPr>
            <a:br>
              <a:rPr lang="en-US" sz="1600" dirty="0"/>
            </a:b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r>
              <a:rPr lang="en-US" sz="1600" dirty="0"/>
              <a:t>As a result, it is crucial for the Initiating AP to include the sounding type and the specific sounding rounds to be performed within the current TXOP in the Co-BF Sounding Invite frame.</a:t>
            </a:r>
            <a:endParaRPr lang="en-US" sz="15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2423DE3-FCC5-4227-940A-193CE07F0872}"/>
              </a:ext>
            </a:extLst>
          </p:cNvPr>
          <p:cNvSpPr txBox="1"/>
          <p:nvPr/>
        </p:nvSpPr>
        <p:spPr>
          <a:xfrm>
            <a:off x="1056636" y="3778137"/>
            <a:ext cx="16500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00B050"/>
                </a:solidFill>
              </a:rPr>
              <a:t>Joint Sounding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A19564F-2AD6-4ADC-8753-4DC53B6D1341}"/>
              </a:ext>
            </a:extLst>
          </p:cNvPr>
          <p:cNvSpPr txBox="1"/>
          <p:nvPr/>
        </p:nvSpPr>
        <p:spPr>
          <a:xfrm>
            <a:off x="5212663" y="3421307"/>
            <a:ext cx="356084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</a:rPr>
              <a:t>Shall AP2 stop here? </a:t>
            </a:r>
          </a:p>
          <a:p>
            <a:pPr algn="ctr"/>
            <a:r>
              <a:rPr lang="en-US" sz="1100" dirty="0">
                <a:solidFill>
                  <a:srgbClr val="FF0000"/>
                </a:solidFill>
              </a:rPr>
              <a:t>or proceed with Joint-BSS2 sounding? 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2A3AB88-5493-4F8C-BC78-14067F574643}"/>
              </a:ext>
            </a:extLst>
          </p:cNvPr>
          <p:cNvCxnSpPr>
            <a:cxnSpLocks/>
          </p:cNvCxnSpPr>
          <p:nvPr/>
        </p:nvCxnSpPr>
        <p:spPr bwMode="auto">
          <a:xfrm flipV="1">
            <a:off x="5261964" y="3507974"/>
            <a:ext cx="0" cy="218624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F396A5BF-04FD-4D86-9209-CDD737480A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4392" y="3496963"/>
            <a:ext cx="751521" cy="41197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7470E76-B98A-4945-9A51-C31AA7850F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4432" y="3811385"/>
            <a:ext cx="1054154" cy="160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179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4439A0-8E87-D6E1-ADB2-CF624EB121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5BBF6-5FFF-CF3D-00DE-F29332F1F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913" y="831973"/>
            <a:ext cx="8013575" cy="609600"/>
          </a:xfrm>
        </p:spPr>
        <p:txBody>
          <a:bodyPr/>
          <a:lstStyle/>
          <a:p>
            <a:pPr lvl="2"/>
            <a:r>
              <a:rPr lang="en-US" sz="2800" dirty="0"/>
              <a:t>Proposal: Sounding Type and Rounds Indication in Co-BF Sounding Invite Frame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6C619-39A5-C1B9-7176-B90278073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2443" y="1898773"/>
            <a:ext cx="7435313" cy="4137586"/>
          </a:xfrm>
        </p:spPr>
        <p:txBody>
          <a:bodyPr/>
          <a:lstStyle/>
          <a:p>
            <a:pPr lvl="0"/>
            <a:r>
              <a:rPr lang="en-US" dirty="0"/>
              <a:t>The initiating AP shall explicitly indicate the following in the </a:t>
            </a:r>
            <a:br>
              <a:rPr lang="en-US" dirty="0"/>
            </a:br>
            <a:r>
              <a:rPr lang="en-US" u="sng" dirty="0"/>
              <a:t>Co-BF sounding Invite frame</a:t>
            </a:r>
            <a:r>
              <a:rPr lang="en-US" dirty="0"/>
              <a:t>:</a:t>
            </a:r>
            <a:r>
              <a:rPr lang="en-US" sz="2400" dirty="0"/>
              <a:t> </a:t>
            </a:r>
          </a:p>
          <a:p>
            <a:pPr lvl="1"/>
            <a:r>
              <a:rPr lang="en-US" dirty="0"/>
              <a:t>The Co-BF sounding type (i.e., sequential or joint sounding);</a:t>
            </a:r>
          </a:p>
          <a:p>
            <a:pPr lvl="1"/>
            <a:endParaRPr lang="en-US" sz="2000" dirty="0"/>
          </a:p>
          <a:p>
            <a:pPr lvl="1"/>
            <a:r>
              <a:rPr lang="en-US" dirty="0"/>
              <a:t>For sequential sounding: </a:t>
            </a:r>
            <a:endParaRPr lang="en-US" sz="2000" dirty="0"/>
          </a:p>
          <a:p>
            <a:pPr lvl="2"/>
            <a:r>
              <a:rPr lang="en-US" dirty="0"/>
              <a:t>Whether the initiating AP will perform both cross-BSS and in-BSS sounding or only cross-BSS sounding;</a:t>
            </a:r>
            <a:endParaRPr lang="en-US" sz="1800" dirty="0"/>
          </a:p>
          <a:p>
            <a:pPr lvl="2"/>
            <a:r>
              <a:rPr lang="en-US" dirty="0"/>
              <a:t>Whether the responding AP is allowed to initiate after the initiating AP’s Co-BF sequence both cross-BSS and in-BSS sounding, only cross-BSS sounding, or neither.</a:t>
            </a:r>
          </a:p>
          <a:p>
            <a:pPr lvl="2"/>
            <a:endParaRPr lang="en-US" sz="1800" dirty="0"/>
          </a:p>
          <a:p>
            <a:pPr lvl="1"/>
            <a:r>
              <a:rPr lang="en-US" dirty="0"/>
              <a:t>For joint sounding: </a:t>
            </a:r>
            <a:endParaRPr lang="en-US" sz="2000" dirty="0"/>
          </a:p>
          <a:p>
            <a:pPr lvl="2"/>
            <a:r>
              <a:rPr lang="en-US" dirty="0"/>
              <a:t>Whether the responding AP is allowed to initiate its joint-BSS sounding, right after the initiating AP’s joint-BSS sounding.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616895-116E-5515-A4B3-C301D056B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5E3D7E-8DC1-B28A-D712-D61EAC01BC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20321" y="6475413"/>
            <a:ext cx="1923604" cy="184666"/>
          </a:xfrm>
        </p:spPr>
        <p:txBody>
          <a:bodyPr/>
          <a:lstStyle/>
          <a:p>
            <a:r>
              <a:rPr lang="en-US" altLang="ko-KR"/>
              <a:t>Mahmoud Hasabelnaby, et. al., Huawei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EC22FAE-FCB9-AAB5-11B5-6D709C56A5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/>
              <a:t>July 2025</a:t>
            </a:r>
            <a:endParaRPr lang="en-US" dirty="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89065594-6761-64EA-AC3E-4A31090FA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999" y="2133600"/>
            <a:ext cx="1138963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007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4439A0-8E87-D6E1-ADB2-CF624EB121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5BBF6-5FFF-CF3D-00DE-F29332F1F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913" y="831973"/>
            <a:ext cx="8013575" cy="609600"/>
          </a:xfrm>
        </p:spPr>
        <p:txBody>
          <a:bodyPr/>
          <a:lstStyle/>
          <a:p>
            <a:pPr lvl="2"/>
            <a:r>
              <a:rPr lang="en-US" sz="2800" dirty="0"/>
              <a:t>Proposal: Required Rounds Indication in Co-BF Sounding Response Frame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6C619-39A5-C1B9-7176-B90278073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2443" y="1898773"/>
            <a:ext cx="7435313" cy="4137586"/>
          </a:xfrm>
        </p:spPr>
        <p:txBody>
          <a:bodyPr/>
          <a:lstStyle/>
          <a:p>
            <a:pPr lvl="0"/>
            <a:r>
              <a:rPr lang="en-US" sz="1500" dirty="0"/>
              <a:t>Following this, the responding AP is informed in advance—through the Co-BF Sounding Invite frame—of which Co-BF sounding rounds to be performed within the shared TXOP, enabling it to: </a:t>
            </a:r>
          </a:p>
          <a:p>
            <a:pPr lvl="1"/>
            <a:r>
              <a:rPr lang="en-US" sz="1500" dirty="0"/>
              <a:t>Decide whether to accept or decline the Co-BF sounding invitation. </a:t>
            </a:r>
          </a:p>
          <a:p>
            <a:pPr lvl="1"/>
            <a:r>
              <a:rPr lang="en-US" sz="1500" dirty="0"/>
              <a:t>If it accepts, the responding AP may also indicate in the Co-BF Sounding Response frame whether it is capable of performing its own Co-BF sequence, should the initiating AP permit it.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616895-116E-5515-A4B3-C301D056B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5E3D7E-8DC1-B28A-D712-D61EAC01BC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20321" y="6475413"/>
            <a:ext cx="1923604" cy="184666"/>
          </a:xfrm>
        </p:spPr>
        <p:txBody>
          <a:bodyPr/>
          <a:lstStyle/>
          <a:p>
            <a:r>
              <a:rPr lang="en-US" altLang="ko-KR"/>
              <a:t>Mahmoud Hasabelnaby, et. al., Huawei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EC22FAE-FCB9-AAB5-11B5-6D709C56A5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/>
              <a:t>July 2025</a:t>
            </a:r>
            <a:endParaRPr lang="en-US" dirty="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89065594-6761-64EA-AC3E-4A31090FA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999" y="2133600"/>
            <a:ext cx="1138963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764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4439A0-8E87-D6E1-ADB2-CF624EB121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5BBF6-5FFF-CF3D-00DE-F29332F1F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913" y="831973"/>
            <a:ext cx="8013575" cy="609600"/>
          </a:xfrm>
        </p:spPr>
        <p:txBody>
          <a:bodyPr/>
          <a:lstStyle/>
          <a:p>
            <a:pPr lvl="2"/>
            <a:r>
              <a:rPr lang="en-US" sz="2800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6C619-39A5-C1B9-7176-B90278073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2443" y="1898773"/>
            <a:ext cx="7435313" cy="4137586"/>
          </a:xfrm>
        </p:spPr>
        <p:txBody>
          <a:bodyPr/>
          <a:lstStyle/>
          <a:p>
            <a:r>
              <a:rPr lang="en-US" sz="1500" dirty="0"/>
              <a:t>In this contribution, </a:t>
            </a:r>
            <a:r>
              <a:rPr lang="en-US" sz="1400" dirty="0"/>
              <a:t>we propose to allow the Initiating AP to include the sounding type and the specific Co-BF sounding rounds to be performed within the shared TXOP in the Co-BF Sounding Invite frame.</a:t>
            </a:r>
          </a:p>
          <a:p>
            <a:pPr lvl="0"/>
            <a:endParaRPr lang="en-US" sz="1500" dirty="0"/>
          </a:p>
          <a:p>
            <a:pPr lvl="0"/>
            <a:r>
              <a:rPr lang="en-US" sz="1500" dirty="0"/>
              <a:t>Following this, the responding AP is informed in advance—through the Co-BF Sounding Invite frame—of which Co-BF sounding rounds to be performed within the shared TXOP, enabling it to: </a:t>
            </a:r>
          </a:p>
          <a:p>
            <a:pPr lvl="1"/>
            <a:r>
              <a:rPr lang="en-US" sz="1500" dirty="0"/>
              <a:t>decide whether to accept or decline the Co-BF sounding invitation. </a:t>
            </a:r>
          </a:p>
          <a:p>
            <a:pPr lvl="1"/>
            <a:r>
              <a:rPr lang="en-US" sz="1500" dirty="0"/>
              <a:t>If it accepts, the responding AP may also indicate in the Co-BF Sounding Response frame whether it is capable of performing its own Co-BF sequence, should the initiating AP permit it.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616895-116E-5515-A4B3-C301D056B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5E3D7E-8DC1-B28A-D712-D61EAC01BC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20321" y="6475413"/>
            <a:ext cx="1923604" cy="184666"/>
          </a:xfrm>
        </p:spPr>
        <p:txBody>
          <a:bodyPr/>
          <a:lstStyle/>
          <a:p>
            <a:r>
              <a:rPr lang="en-US" altLang="ko-KR"/>
              <a:t>Mahmoud Hasabelnaby, et. al., Huawei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EC22FAE-FCB9-AAB5-11B5-6D709C56A5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/>
              <a:t>July 2025</a:t>
            </a:r>
            <a:endParaRPr lang="en-US" dirty="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89065594-6761-64EA-AC3E-4A31090FA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999" y="2133600"/>
            <a:ext cx="1138963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639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9B586-753B-4A07-8C70-F60C17477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AB070D-A8F6-4D3F-92B9-97F1DDAF71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11-25/0681r11, “</a:t>
            </a:r>
            <a:r>
              <a:rPr lang="en-GB" dirty="0"/>
              <a:t>PDT-CRs-Joint-sounding-procedure”.</a:t>
            </a:r>
            <a:endParaRPr lang="en-US" b="0" dirty="0">
              <a:effectLst/>
            </a:endParaRPr>
          </a:p>
          <a:p>
            <a:pPr marL="0" indent="0">
              <a:buNone/>
            </a:pPr>
            <a:endParaRPr lang="en-US" b="0" dirty="0">
              <a:effectLst/>
            </a:endParaRP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882D19-83E4-4D86-8A5A-4EBB22CE4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D66089-E422-4BBE-8F19-F97C015C2D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Mahmoud Hasabelnaby, et. al., Huawei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DDF01CB-FA21-4239-81D7-18BDA35364ED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831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829" y="1200410"/>
            <a:ext cx="8229600" cy="551322"/>
          </a:xfrm>
        </p:spPr>
        <p:txBody>
          <a:bodyPr/>
          <a:lstStyle/>
          <a:p>
            <a:r>
              <a:rPr lang="en-US" dirty="0">
                <a:latin typeface="+mj-lt"/>
              </a:rPr>
              <a:t>Straw Poll 1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571630" y="6491047"/>
            <a:ext cx="76944" cy="184666"/>
          </a:xfrm>
        </p:spPr>
        <p:txBody>
          <a:bodyPr/>
          <a:lstStyle/>
          <a:p>
            <a:fld id="{EE2556C5-CE8C-6547-B838-EA80C61A4AF7}" type="slidenum">
              <a:rPr lang="en-US" sz="1200">
                <a:latin typeface="+mj-lt"/>
              </a:rPr>
              <a:pPr/>
              <a:t>7</a:t>
            </a:fld>
            <a:endParaRPr lang="en-US" sz="1200" dirty="0">
              <a:latin typeface="+mj-lt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527473" y="2509530"/>
            <a:ext cx="8088313" cy="338253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Do you agree to add to 11bn SFD that: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the Initiating AP shall explicitly indicate to the Responding AP, </a:t>
            </a:r>
            <a:r>
              <a:rPr lang="en-US" u="sng" dirty="0"/>
              <a:t>in the Co-BF Sounding Invite frame</a:t>
            </a:r>
            <a:r>
              <a:rPr lang="en-US" dirty="0"/>
              <a:t>, which UHR Co-BF sequential or joint NDP sounding sequence(s) are to be carried out during the TXOP? </a:t>
            </a:r>
          </a:p>
          <a:p>
            <a:pPr lvl="1"/>
            <a:endParaRPr lang="en-US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Y/N/A</a:t>
            </a:r>
          </a:p>
          <a:p>
            <a:pPr lvl="1"/>
            <a:endParaRPr lang="en-US" altLang="ko-KR" sz="1700" dirty="0"/>
          </a:p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32201BE-D81E-49C1-B4AB-A610D140D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July 2025</a:t>
            </a:r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B18AA8AE-FB91-46DA-92F2-00AA0910C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Mahmoud Hasabelnaby, et. al., Huawei</a:t>
            </a:r>
          </a:p>
        </p:txBody>
      </p:sp>
    </p:spTree>
    <p:extLst>
      <p:ext uri="{BB962C8B-B14F-4D97-AF65-F5344CB8AC3E}">
        <p14:creationId xmlns:p14="http://schemas.microsoft.com/office/powerpoint/2010/main" val="414837807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08f6f869-1ed0-46b3-a227-1d3e52347e28}" enabled="1" method="Standard" siteId="{98e9ba89-e1a1-4e38-9007-8bdabc25de1d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22659</TotalTime>
  <Words>670</Words>
  <Application>Microsoft Office PowerPoint</Application>
  <PresentationFormat>On-screen Show (4:3)</PresentationFormat>
  <Paragraphs>82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Intel Clear</vt:lpstr>
      <vt:lpstr>Intel Clear Light</vt:lpstr>
      <vt:lpstr>Times New Roman</vt:lpstr>
      <vt:lpstr>Wingdings</vt:lpstr>
      <vt:lpstr>802-11-Submission</vt:lpstr>
      <vt:lpstr>Explicit Sounding Type and Rounds Indication in Co-BF Sounding</vt:lpstr>
      <vt:lpstr>Problem Statement</vt:lpstr>
      <vt:lpstr>Proposal: Sounding Type and Rounds Indication in Co-BF Sounding Invite Frame</vt:lpstr>
      <vt:lpstr>Proposal: Required Rounds Indication in Co-BF Sounding Response Frame</vt:lpstr>
      <vt:lpstr>Summary</vt:lpstr>
      <vt:lpstr>References</vt:lpstr>
      <vt:lpstr>Straw Poll 1</vt:lpstr>
    </vt:vector>
  </TitlesOfParts>
  <Company>AT&amp;T Labs Research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Asterjadhi, Alfred</dc:creator>
  <cp:lastModifiedBy>Mahmoud Hasabelnaby</cp:lastModifiedBy>
  <cp:revision>221</cp:revision>
  <cp:lastPrinted>1998-02-10T13:28:06Z</cp:lastPrinted>
  <dcterms:created xsi:type="dcterms:W3CDTF">2007-05-21T21:00:37Z</dcterms:created>
  <dcterms:modified xsi:type="dcterms:W3CDTF">2025-07-23T18:10:00Z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