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0" r:id="rId2"/>
    <p:sldId id="774" r:id="rId3"/>
    <p:sldId id="800" r:id="rId4"/>
    <p:sldId id="830" r:id="rId5"/>
    <p:sldId id="802" r:id="rId6"/>
    <p:sldId id="832" r:id="rId7"/>
    <p:sldId id="831" r:id="rId8"/>
    <p:sldId id="784" r:id="rId9"/>
    <p:sldId id="491" r:id="rId10"/>
    <p:sldId id="829" r:id="rId11"/>
    <p:sldId id="825" r:id="rId12"/>
    <p:sldId id="833" r:id="rId13"/>
    <p:sldId id="81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386" autoAdjust="0"/>
  </p:normalViewPr>
  <p:slideViewPr>
    <p:cSldViewPr snapToGrid="0">
      <p:cViewPr varScale="1">
        <p:scale>
          <a:sx n="153" d="100"/>
          <a:sy n="153" d="100"/>
        </p:scale>
        <p:origin x="804" y="84"/>
      </p:cViewPr>
      <p:guideLst>
        <p:guide orient="horz" pos="2160"/>
        <p:guide pos="2880"/>
      </p:guideLst>
    </p:cSldViewPr>
  </p:slideViewPr>
  <p:notesTextViewPr>
    <p:cViewPr>
      <p:scale>
        <a:sx n="1" d="1"/>
        <a:sy n="1" d="1"/>
      </p:scale>
      <p:origin x="0" y="0"/>
    </p:cViewPr>
  </p:notesTextViewPr>
  <p:notesViewPr>
    <p:cSldViewPr snapToGrid="0">
      <p:cViewPr>
        <p:scale>
          <a:sx n="192" d="100"/>
          <a:sy n="192" d="100"/>
        </p:scale>
        <p:origin x="2004" y="9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45" Type="http://schemas.microsoft.com/office/2018/10/relationships/authors" Target="authors.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44953" y="95706"/>
            <a:ext cx="183678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9629"/>
            <a:ext cx="8229600" cy="1152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332602"/>
            <a:ext cx="1373005" cy="27699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July 2025</a:t>
            </a:r>
            <a:endParaRPr lang="en-US" dirty="0"/>
          </a:p>
        </p:txBody>
      </p:sp>
      <p:sp>
        <p:nvSpPr>
          <p:cNvPr id="4" name="Fußzeilenplatzhalter 3"/>
          <p:cNvSpPr>
            <a:spLocks noGrp="1"/>
          </p:cNvSpPr>
          <p:nvPr>
            <p:ph type="ftr" sz="quarter" idx="11"/>
          </p:nvPr>
        </p:nvSpPr>
        <p:spPr>
          <a:xfrm>
            <a:off x="6103065" y="6475414"/>
            <a:ext cx="2440861"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504304" y="6475413"/>
            <a:ext cx="211596"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598400"/>
            <a:ext cx="8229600" cy="45264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379150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2025</a:t>
            </a:r>
            <a:endParaRPr lang="en-US" dirty="0"/>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802.11-25/0865r0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a:t>Considerations on Co-BF Sounding Failure</a:t>
            </a:r>
          </a:p>
        </p:txBody>
      </p:sp>
      <p:sp>
        <p:nvSpPr>
          <p:cNvPr id="4" name="Date Placeholder 3"/>
          <p:cNvSpPr>
            <a:spLocks noGrp="1"/>
          </p:cNvSpPr>
          <p:nvPr>
            <p:ph type="dt" sz="half" idx="2"/>
          </p:nvPr>
        </p:nvSpPr>
        <p:spPr>
          <a:xfrm>
            <a:off x="696913" y="332601"/>
            <a:ext cx="1182055" cy="276999"/>
          </a:xfrm>
        </p:spPr>
        <p:txBody>
          <a:bodyPr/>
          <a:lstStyle/>
          <a:p>
            <a:pPr>
              <a:defRPr/>
            </a:pPr>
            <a:r>
              <a:rPr lang="en-US"/>
              <a:t>July 2025</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2024-07-24</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a:t>Mahmoud Hasabelnaby, et. al., Huawei</a:t>
            </a:r>
          </a:p>
        </p:txBody>
      </p:sp>
      <p:graphicFrame>
        <p:nvGraphicFramePr>
          <p:cNvPr id="11" name="Table 10">
            <a:extLst>
              <a:ext uri="{FF2B5EF4-FFF2-40B4-BE49-F238E27FC236}">
                <a16:creationId xmlns:a16="http://schemas.microsoft.com/office/drawing/2014/main" id="{4F55EC5E-4E27-4941-8EE5-52B2603D0A85}"/>
              </a:ext>
            </a:extLst>
          </p:cNvPr>
          <p:cNvGraphicFramePr>
            <a:graphicFrameLocks noGrp="1"/>
          </p:cNvGraphicFramePr>
          <p:nvPr>
            <p:extLst>
              <p:ext uri="{D42A27DB-BD31-4B8C-83A1-F6EECF244321}">
                <p14:modId xmlns:p14="http://schemas.microsoft.com/office/powerpoint/2010/main" val="167044518"/>
              </p:ext>
            </p:extLst>
          </p:nvPr>
        </p:nvGraphicFramePr>
        <p:xfrm>
          <a:off x="1074549" y="3472911"/>
          <a:ext cx="7529125" cy="2183897"/>
        </p:xfrm>
        <a:graphic>
          <a:graphicData uri="http://schemas.openxmlformats.org/drawingml/2006/table">
            <a:tbl>
              <a:tblPr firstRow="1" bandRow="1">
                <a:tableStyleId>{21E4AEA4-8DFA-4A89-87EB-49C32662AFE0}</a:tableStyleId>
              </a:tblPr>
              <a:tblGrid>
                <a:gridCol w="1474776">
                  <a:extLst>
                    <a:ext uri="{9D8B030D-6E8A-4147-A177-3AD203B41FA5}">
                      <a16:colId xmlns:a16="http://schemas.microsoft.com/office/drawing/2014/main" val="20000"/>
                    </a:ext>
                  </a:extLst>
                </a:gridCol>
                <a:gridCol w="1009057">
                  <a:extLst>
                    <a:ext uri="{9D8B030D-6E8A-4147-A177-3AD203B41FA5}">
                      <a16:colId xmlns:a16="http://schemas.microsoft.com/office/drawing/2014/main" val="20001"/>
                    </a:ext>
                  </a:extLst>
                </a:gridCol>
                <a:gridCol w="2095736">
                  <a:extLst>
                    <a:ext uri="{9D8B030D-6E8A-4147-A177-3AD203B41FA5}">
                      <a16:colId xmlns:a16="http://schemas.microsoft.com/office/drawing/2014/main" val="20002"/>
                    </a:ext>
                  </a:extLst>
                </a:gridCol>
                <a:gridCol w="698580">
                  <a:extLst>
                    <a:ext uri="{9D8B030D-6E8A-4147-A177-3AD203B41FA5}">
                      <a16:colId xmlns:a16="http://schemas.microsoft.com/office/drawing/2014/main" val="20003"/>
                    </a:ext>
                  </a:extLst>
                </a:gridCol>
                <a:gridCol w="2250976">
                  <a:extLst>
                    <a:ext uri="{9D8B030D-6E8A-4147-A177-3AD203B41FA5}">
                      <a16:colId xmlns:a16="http://schemas.microsoft.com/office/drawing/2014/main" val="20004"/>
                    </a:ext>
                  </a:extLst>
                </a:gridCol>
              </a:tblGrid>
              <a:tr h="506257">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5528">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55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355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55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355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Abdallah Hussein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2</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10</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agree to add to 11bn SFD that:</a:t>
            </a:r>
          </a:p>
          <a:p>
            <a:pPr lvl="1">
              <a:buFont typeface="Arial" panose="020B0604020202020204" pitchFamily="34" charset="0"/>
              <a:buChar char="•"/>
            </a:pPr>
            <a:r>
              <a:rPr lang="en-US" dirty="0"/>
              <a:t>A Shared AP shall reject a Co-BF transmission invitation if it receives a Co-BF Invite frame from a Sharing AP and has failed to receive the OBSS CSI report for at least one of the Sharing AP’s “scheduled” non-AP STAs?</a:t>
            </a:r>
          </a:p>
          <a:p>
            <a:pPr>
              <a:buFont typeface="Arial" panose="020B0604020202020204" pitchFamily="34" charset="0"/>
              <a:buChar char="•"/>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July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3435709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3</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11</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agree to add to 11bn SFD that:</a:t>
            </a:r>
          </a:p>
          <a:p>
            <a:pPr lvl="1">
              <a:buFont typeface="Arial" panose="020B0604020202020204" pitchFamily="34" charset="0"/>
              <a:buChar char="•"/>
            </a:pPr>
            <a:r>
              <a:rPr lang="en-US" sz="2400" dirty="0"/>
              <a:t>One of the possible reasons for a Shared AP to reject a Co-BF transmission invitation is a failure in cross-BSS sounding?</a:t>
            </a:r>
          </a:p>
          <a:p>
            <a:pPr marL="457200" lvl="1" indent="0">
              <a:buNone/>
            </a:pPr>
            <a:endParaRPr lang="en-US" sz="2400"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July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821512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4</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12</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agree to add to 11bn SFD that:</a:t>
            </a:r>
          </a:p>
          <a:p>
            <a:pPr lvl="1">
              <a:buFont typeface="Arial" panose="020B0604020202020204" pitchFamily="34" charset="0"/>
              <a:buChar char="•"/>
            </a:pPr>
            <a:r>
              <a:rPr lang="en-US" sz="2400" dirty="0"/>
              <a:t>A coordinating AP shall not initiate a Co-BF transmission invitation with another coordinated AP if it has failed to receive the OBSS CSI report for at least one of the non-AP STAs associated with that coordinated AP?</a:t>
            </a:r>
          </a:p>
          <a:p>
            <a:pPr>
              <a:buFont typeface="Arial" panose="020B0604020202020204" pitchFamily="34" charset="0"/>
              <a:buChar char="•"/>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July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975225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5 </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13</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lnSpcReduction="10000"/>
          </a:bodyPr>
          <a:lstStyle/>
          <a:p>
            <a:pPr>
              <a:spcBef>
                <a:spcPts val="0"/>
              </a:spcBef>
              <a:spcAft>
                <a:spcPts val="800"/>
              </a:spcAft>
            </a:pPr>
            <a:r>
              <a:rPr lang="en-US" dirty="0"/>
              <a:t>Do you agree that an AP may include an </a:t>
            </a:r>
            <a:r>
              <a:rPr lang="en-US" sz="2400" dirty="0"/>
              <a:t>OBSS CSI reception status indicator</a:t>
            </a:r>
            <a:r>
              <a:rPr lang="en-US" dirty="0"/>
              <a:t> </a:t>
            </a:r>
            <a:r>
              <a:rPr lang="en-US" sz="2400" dirty="0"/>
              <a:t>within a TBD frame (e.g., </a:t>
            </a:r>
            <a:r>
              <a:rPr lang="en-US" dirty="0"/>
              <a:t>UHR NDPA or Co-BF Sounding Invite frame) </a:t>
            </a:r>
            <a:r>
              <a:rPr lang="en-US" sz="2400" dirty="0"/>
              <a:t>when initiating subsequent cross-BSS or Joint-BSS sounding? </a:t>
            </a:r>
          </a:p>
          <a:p>
            <a:pPr marL="642938" lvl="1" indent="-342900">
              <a:lnSpc>
                <a:spcPct val="110000"/>
              </a:lnSpc>
              <a:spcBef>
                <a:spcPts val="0"/>
              </a:spcBef>
              <a:spcAft>
                <a:spcPts val="0"/>
              </a:spcAft>
              <a:tabLst>
                <a:tab pos="698500" algn="l"/>
              </a:tabLst>
            </a:pPr>
            <a:r>
              <a:rPr lang="en-US" sz="2100" dirty="0"/>
              <a:t>This OBSS CSI reception success indicator indicates </a:t>
            </a:r>
            <a:r>
              <a:rPr lang="en-US" sz="2000" dirty="0"/>
              <a:t>whether the AP successfully obtained the required OBSS CSI reports of the previous cross-BSS or Joint-BSS sounding.</a:t>
            </a:r>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July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24795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22069" y="795998"/>
            <a:ext cx="7976061" cy="609600"/>
          </a:xfrm>
        </p:spPr>
        <p:txBody>
          <a:bodyPr/>
          <a:lstStyle/>
          <a:p>
            <a:pPr lvl="2"/>
            <a:r>
              <a:rPr lang="en-US" sz="2800" dirty="0"/>
              <a:t>Considerations on Co-BF Sounding Failure</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752303" y="1591997"/>
            <a:ext cx="7714210" cy="4738137"/>
          </a:xfrm>
        </p:spPr>
        <p:txBody>
          <a:bodyPr/>
          <a:lstStyle/>
          <a:p>
            <a:r>
              <a:rPr lang="en-US" sz="1500" dirty="0"/>
              <a:t>Several previous contributions have proposed enabling AP1 and AP2 to exchange their preferred MCS and limit NSS level for OBSS CSI reporting [1-2]. </a:t>
            </a:r>
          </a:p>
          <a:p>
            <a:pPr marL="0" indent="0">
              <a:buNone/>
            </a:pPr>
            <a:endParaRPr lang="en-US" sz="1500" dirty="0"/>
          </a:p>
          <a:p>
            <a:r>
              <a:rPr lang="en-US" sz="1500" dirty="0"/>
              <a:t>These approaches aim enhance the reliability of OBSS CSI transmissions, making them more easily overheard by the </a:t>
            </a:r>
            <a:r>
              <a:rPr lang="en-US" sz="1400" dirty="0"/>
              <a:t>coordinated</a:t>
            </a:r>
            <a:r>
              <a:rPr lang="en-US" sz="1500" dirty="0"/>
              <a:t> AP.</a:t>
            </a:r>
            <a:endParaRPr lang="en-US" sz="1500" u="sng" dirty="0"/>
          </a:p>
          <a:p>
            <a:pPr marL="0" indent="0">
              <a:buNone/>
            </a:pPr>
            <a:endParaRPr lang="en-US" sz="1500" dirty="0"/>
          </a:p>
          <a:p>
            <a:r>
              <a:rPr lang="en-US" sz="1400" dirty="0"/>
              <a:t>There are currently some discussions to allow the initiating AP and responding AP to have OBSS CSI reception status frame exchange after each cross-BSS or joint-BSS sounding or at the end of the Co-BF sounding. </a:t>
            </a:r>
          </a:p>
          <a:p>
            <a:pPr lvl="1"/>
            <a:r>
              <a:rPr lang="en-US" sz="1400" dirty="0"/>
              <a:t>This adds extra complexity to the Co-BF sounding process and introduces additional frame exchanges to “an already lengthy sequence”.</a:t>
            </a:r>
          </a:p>
          <a:p>
            <a:pPr lvl="2"/>
            <a:r>
              <a:rPr lang="en-US" sz="1300" dirty="0"/>
              <a:t>In the worst-case scenario—such as when </a:t>
            </a:r>
            <a:r>
              <a:rPr lang="en-US" sz="1300" dirty="0" err="1"/>
              <a:t>eMLSR</a:t>
            </a:r>
            <a:r>
              <a:rPr lang="en-US" sz="1300" dirty="0"/>
              <a:t>/DPS non-AP STAs are Co-BF sounded by both AP1 and AP2 using sequential sounding within a single TXOP—the required TXOP duration for Co-BF sounding is significantly large (up to 8 </a:t>
            </a:r>
            <a:r>
              <a:rPr lang="en-US" sz="1300" dirty="0" err="1"/>
              <a:t>msec</a:t>
            </a:r>
            <a:r>
              <a:rPr lang="en-US" sz="1300" dirty="0"/>
              <a:t>). </a:t>
            </a:r>
          </a:p>
          <a:p>
            <a:pPr lvl="2"/>
            <a:r>
              <a:rPr lang="en-US" sz="1300" dirty="0"/>
              <a:t>Additionally, padding may need to be added to the Co-BF Sounding Invite/Response frames, as well as to each NDPA and BFRP frame. </a:t>
            </a:r>
          </a:p>
          <a:p>
            <a:pPr lvl="2"/>
            <a:r>
              <a:rPr lang="en-US" sz="1300" dirty="0"/>
              <a:t>The proposed OBSS CSI report frame exchange further increases the required total transmission time. </a:t>
            </a:r>
          </a:p>
          <a:p>
            <a:pPr lvl="2"/>
            <a:r>
              <a:rPr lang="en-US" sz="1300" dirty="0"/>
              <a:t>As a result, it may become difficult to complete all necessary sequential sounding rounds within the TXOP duration limit, placing a heavy burden on the Co-BF scheme’s efficiency and feasibility.</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July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6868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15740" y="750986"/>
            <a:ext cx="7630486" cy="609600"/>
          </a:xfrm>
        </p:spPr>
        <p:txBody>
          <a:bodyPr/>
          <a:lstStyle/>
          <a:p>
            <a:pPr lvl="2"/>
            <a:r>
              <a:rPr lang="en-US" sz="2800" dirty="0"/>
              <a:t>Option 1: “Decline” the Co-BF Transmission Invitation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743708" y="1738727"/>
            <a:ext cx="7590747" cy="4786672"/>
          </a:xfrm>
        </p:spPr>
        <p:txBody>
          <a:bodyPr/>
          <a:lstStyle/>
          <a:p>
            <a:pPr>
              <a:buFont typeface="Wingdings" panose="05000000000000000000" pitchFamily="2" charset="2"/>
              <a:buChar char="q"/>
            </a:pPr>
            <a:r>
              <a:rPr lang="en-US" sz="1600" dirty="0"/>
              <a:t>Previously exchanged recommended MCS and NSS levels for OBSS CSI reporting between AP1 and AP2 would enhance the reliability of OBSS CSI transmissions, making them more easily overheard by the coordinated AP.</a:t>
            </a:r>
          </a:p>
          <a:p>
            <a:pPr>
              <a:buFont typeface="Wingdings" panose="05000000000000000000" pitchFamily="2" charset="2"/>
              <a:buChar char="q"/>
            </a:pPr>
            <a:endParaRPr lang="en-US" sz="1600" dirty="0"/>
          </a:p>
          <a:p>
            <a:pPr>
              <a:buFont typeface="Wingdings" panose="05000000000000000000" pitchFamily="2" charset="2"/>
              <a:buChar char="q"/>
            </a:pPr>
            <a:r>
              <a:rPr lang="en-US" sz="1600" dirty="0"/>
              <a:t>As a result, no need to introduce additional signaling to indicate any failure (if it exists) in getting the OBSS CSI reports during the Co-BF sounding.</a:t>
            </a:r>
          </a:p>
          <a:p>
            <a:pPr marL="0" indent="0">
              <a:buNone/>
            </a:pPr>
            <a:endParaRPr lang="en-US" sz="1600" dirty="0">
              <a:ea typeface="+mn-ea"/>
              <a:cs typeface="+mn-cs"/>
            </a:endParaRPr>
          </a:p>
          <a:p>
            <a:r>
              <a:rPr lang="en-US" sz="1600" dirty="0">
                <a:ea typeface="+mn-ea"/>
                <a:cs typeface="+mn-cs"/>
              </a:rPr>
              <a:t>Later, upon receiving a Co-BF Invite from a Sharing AP to initiate a Co-BF transmission phase, including at least one of the STA ID(s) of the Sharing AP’s non-AP STA(s) for which the Shared AP failed to receive CSI, the Shared AP can </a:t>
            </a:r>
            <a:r>
              <a:rPr lang="en-US" sz="1600" b="1" u="sng" dirty="0">
                <a:ea typeface="+mn-ea"/>
                <a:cs typeface="+mn-cs"/>
              </a:rPr>
              <a:t>simply decline the invitation</a:t>
            </a:r>
            <a:r>
              <a:rPr lang="en-US" sz="1600" b="1" dirty="0">
                <a:ea typeface="+mn-ea"/>
                <a:cs typeface="+mn-cs"/>
              </a:rPr>
              <a:t> </a:t>
            </a:r>
            <a:r>
              <a:rPr lang="en-US" sz="1600" dirty="0">
                <a:ea typeface="+mn-ea"/>
                <a:cs typeface="+mn-cs"/>
              </a:rPr>
              <a:t>to participate in the Co-BF transmission phase.</a:t>
            </a:r>
            <a:endParaRPr lang="en-US" sz="1600" dirty="0"/>
          </a:p>
          <a:p>
            <a:endParaRPr lang="en-US" sz="1600" dirty="0"/>
          </a:p>
          <a:p>
            <a:r>
              <a:rPr lang="en-US" sz="1600" dirty="0"/>
              <a:t>However, it is crucial for the Shared AP to communicate that the reason for declining the Co-BF invitation is a failure during the Co-BF sounding process.</a:t>
            </a:r>
          </a:p>
          <a:p>
            <a:pPr lvl="1"/>
            <a:r>
              <a:rPr lang="en-US" sz="1600" dirty="0"/>
              <a:t>This ensures that both the Sharing AP and Shared AP will not initiate any other joint Co-BF transmission until they repeat the Co-BF sounding process. </a:t>
            </a:r>
          </a:p>
          <a:p>
            <a:endParaRPr lang="en-US" sz="16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dirty="0"/>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July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581B0E0D-F279-4CD8-A75C-BC60C5526798}"/>
              </a:ext>
            </a:extLst>
          </p:cNvPr>
          <p:cNvPicPr>
            <a:picLocks noChangeAspect="1"/>
          </p:cNvPicPr>
          <p:nvPr/>
        </p:nvPicPr>
        <p:blipFill>
          <a:blip r:embed="rId2"/>
          <a:stretch>
            <a:fillRect/>
          </a:stretch>
        </p:blipFill>
        <p:spPr>
          <a:xfrm>
            <a:off x="8242069" y="5076201"/>
            <a:ext cx="844593" cy="323867"/>
          </a:xfrm>
          <a:prstGeom prst="rect">
            <a:avLst/>
          </a:prstGeom>
        </p:spPr>
      </p:pic>
    </p:spTree>
    <p:extLst>
      <p:ext uri="{BB962C8B-B14F-4D97-AF65-F5344CB8AC3E}">
        <p14:creationId xmlns:p14="http://schemas.microsoft.com/office/powerpoint/2010/main" val="262480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15740" y="750986"/>
            <a:ext cx="7630486" cy="609600"/>
          </a:xfrm>
        </p:spPr>
        <p:txBody>
          <a:bodyPr/>
          <a:lstStyle/>
          <a:p>
            <a:pPr lvl="2"/>
            <a:r>
              <a:rPr lang="en-US" sz="2800" dirty="0"/>
              <a:t>“Reject Reason Info” in the Co-BF Response</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359395" y="1377590"/>
            <a:ext cx="7971185" cy="4880745"/>
          </a:xfrm>
        </p:spPr>
        <p:txBody>
          <a:bodyPr/>
          <a:lstStyle/>
          <a:p>
            <a:r>
              <a:rPr lang="en-US" sz="1400" dirty="0"/>
              <a:t>To address this, in case of rejection the Co-BF transmission invitation, we propose that the Shared AP includes the reject reason within the Co-BF Response frame. </a:t>
            </a:r>
          </a:p>
          <a:p>
            <a:r>
              <a:rPr lang="en-US" sz="1400" dirty="0"/>
              <a:t>The reject reason can be selected from, but is not limited to, the following options:</a:t>
            </a:r>
          </a:p>
          <a:p>
            <a:pPr lvl="1"/>
            <a:r>
              <a:rPr lang="en-US" sz="1200" b="1" dirty="0"/>
              <a:t>Unspecified reason. </a:t>
            </a:r>
          </a:p>
          <a:p>
            <a:pPr lvl="1"/>
            <a:r>
              <a:rPr lang="en-US" sz="1200" b="1" u="sng" dirty="0"/>
              <a:t>Failure during the Co-BF sounding phase.</a:t>
            </a:r>
            <a:endParaRPr lang="en-US" sz="1200" b="1" dirty="0"/>
          </a:p>
          <a:p>
            <a:pPr lvl="1"/>
            <a:r>
              <a:rPr lang="en-US" sz="1200" b="1" dirty="0"/>
              <a:t>Shared AP is unavailable to participate</a:t>
            </a:r>
            <a:r>
              <a:rPr lang="en-US" sz="1200" dirty="0"/>
              <a:t> in the Co-BF transmission.</a:t>
            </a:r>
          </a:p>
          <a:p>
            <a:pPr lvl="1"/>
            <a:r>
              <a:rPr lang="en-US" sz="1200" b="1" dirty="0"/>
              <a:t>Shared AP’s sounded non-AP STAs are unavailable</a:t>
            </a:r>
            <a:r>
              <a:rPr lang="en-US" sz="1200" dirty="0"/>
              <a:t>.</a:t>
            </a:r>
          </a:p>
          <a:p>
            <a:pPr lvl="1"/>
            <a:r>
              <a:rPr lang="en-US" sz="1200" b="1" dirty="0"/>
              <a:t>No pending DL buffered data </a:t>
            </a:r>
            <a:r>
              <a:rPr lang="en-US" sz="1200" dirty="0"/>
              <a:t>for the Shared AP’s sounded non-AP STAs.</a:t>
            </a:r>
          </a:p>
          <a:p>
            <a:pPr lvl="1"/>
            <a:r>
              <a:rPr lang="en-US" sz="1200" b="1" dirty="0"/>
              <a:t>Misalignment in transmission parameters.</a:t>
            </a:r>
            <a:endParaRPr lang="en-US" sz="1200" dirty="0"/>
          </a:p>
          <a:p>
            <a:endParaRPr lang="en-US" sz="1300" dirty="0"/>
          </a:p>
          <a:p>
            <a:r>
              <a:rPr lang="en-US" sz="1300" dirty="0"/>
              <a:t>NOTE: Including a reject reason in the response frame also applies for rejecting other MAPC invitations, such as: Co-BF Sounding and Co-SR transmission invitations. </a:t>
            </a:r>
          </a:p>
          <a:p>
            <a:endParaRPr lang="en-US" sz="1500" dirty="0"/>
          </a:p>
          <a:p>
            <a:r>
              <a:rPr lang="en-US" sz="1500" dirty="0"/>
              <a:t>Along with the reason for declining the Co-BF invitation, the Shared AP may also indicate the following:</a:t>
            </a:r>
          </a:p>
          <a:p>
            <a:pPr lvl="1"/>
            <a:r>
              <a:rPr lang="en-US" sz="1500" dirty="0"/>
              <a:t>The specific scheduled non-AP STA(s) associated with the Sharing AP for which OBSS CSI reports were not received successfully if there is a failure during the Co-BF sounding phase.</a:t>
            </a:r>
          </a:p>
          <a:p>
            <a:pPr lvl="1"/>
            <a:r>
              <a:rPr lang="en-US" sz="1500" dirty="0"/>
              <a:t>Its unavailability period, if it was unavailable to participate in the Co-BF transmission;</a:t>
            </a:r>
          </a:p>
          <a:p>
            <a:pPr lvl="1"/>
            <a:r>
              <a:rPr lang="en-US" sz="1500" dirty="0"/>
              <a:t>Any desired transmission parameters, in case there was a misalignment in Co-BF transmission preferences.</a:t>
            </a:r>
          </a:p>
          <a:p>
            <a:pPr marL="0" indent="0">
              <a:buNone/>
            </a:pPr>
            <a:endParaRPr lang="en-US" sz="1400" dirty="0"/>
          </a:p>
          <a:p>
            <a:endParaRPr lang="en-US" sz="14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July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10EA3011-C5DA-4305-B473-993D7E860F37}"/>
              </a:ext>
            </a:extLst>
          </p:cNvPr>
          <p:cNvPicPr>
            <a:picLocks noChangeAspect="1"/>
          </p:cNvPicPr>
          <p:nvPr/>
        </p:nvPicPr>
        <p:blipFill>
          <a:blip r:embed="rId2"/>
          <a:stretch>
            <a:fillRect/>
          </a:stretch>
        </p:blipFill>
        <p:spPr>
          <a:xfrm>
            <a:off x="8436219" y="5654941"/>
            <a:ext cx="418872" cy="273064"/>
          </a:xfrm>
          <a:prstGeom prst="rect">
            <a:avLst/>
          </a:prstGeom>
        </p:spPr>
      </p:pic>
      <p:pic>
        <p:nvPicPr>
          <p:cNvPr id="10" name="Picture 9">
            <a:extLst>
              <a:ext uri="{FF2B5EF4-FFF2-40B4-BE49-F238E27FC236}">
                <a16:creationId xmlns:a16="http://schemas.microsoft.com/office/drawing/2014/main" id="{7D48AA5B-7008-40A8-A8B6-474811994935}"/>
              </a:ext>
            </a:extLst>
          </p:cNvPr>
          <p:cNvPicPr>
            <a:picLocks noChangeAspect="1"/>
          </p:cNvPicPr>
          <p:nvPr/>
        </p:nvPicPr>
        <p:blipFill>
          <a:blip r:embed="rId3"/>
          <a:stretch>
            <a:fillRect/>
          </a:stretch>
        </p:blipFill>
        <p:spPr>
          <a:xfrm>
            <a:off x="7161234" y="2161222"/>
            <a:ext cx="1762857" cy="1008180"/>
          </a:xfrm>
          <a:prstGeom prst="rect">
            <a:avLst/>
          </a:prstGeom>
        </p:spPr>
      </p:pic>
      <p:pic>
        <p:nvPicPr>
          <p:cNvPr id="11" name="Picture 10">
            <a:extLst>
              <a:ext uri="{FF2B5EF4-FFF2-40B4-BE49-F238E27FC236}">
                <a16:creationId xmlns:a16="http://schemas.microsoft.com/office/drawing/2014/main" id="{00AA06D0-1D37-439D-84BD-F8DEDEF2594E}"/>
              </a:ext>
            </a:extLst>
          </p:cNvPr>
          <p:cNvPicPr>
            <a:picLocks noChangeAspect="1"/>
          </p:cNvPicPr>
          <p:nvPr/>
        </p:nvPicPr>
        <p:blipFill>
          <a:blip r:embed="rId2"/>
          <a:stretch>
            <a:fillRect/>
          </a:stretch>
        </p:blipFill>
        <p:spPr>
          <a:xfrm>
            <a:off x="8625658" y="2442457"/>
            <a:ext cx="418872" cy="273064"/>
          </a:xfrm>
          <a:prstGeom prst="rect">
            <a:avLst/>
          </a:prstGeom>
        </p:spPr>
      </p:pic>
      <p:sp>
        <p:nvSpPr>
          <p:cNvPr id="13" name="TextBox 12">
            <a:extLst>
              <a:ext uri="{FF2B5EF4-FFF2-40B4-BE49-F238E27FC236}">
                <a16:creationId xmlns:a16="http://schemas.microsoft.com/office/drawing/2014/main" id="{602DD205-112A-43F7-9369-06772DC917E0}"/>
              </a:ext>
            </a:extLst>
          </p:cNvPr>
          <p:cNvSpPr txBox="1"/>
          <p:nvPr/>
        </p:nvSpPr>
        <p:spPr>
          <a:xfrm>
            <a:off x="8333683" y="2916864"/>
            <a:ext cx="585417" cy="400110"/>
          </a:xfrm>
          <a:prstGeom prst="rect">
            <a:avLst/>
          </a:prstGeom>
          <a:noFill/>
        </p:spPr>
        <p:txBody>
          <a:bodyPr wrap="square" rtlCol="0">
            <a:spAutoFit/>
          </a:bodyPr>
          <a:lstStyle/>
          <a:p>
            <a:pPr algn="ctr"/>
            <a:r>
              <a:rPr lang="en-US" sz="1000" dirty="0">
                <a:solidFill>
                  <a:srgbClr val="FF0000"/>
                </a:solidFill>
              </a:rPr>
              <a:t>Reject Reason</a:t>
            </a:r>
          </a:p>
        </p:txBody>
      </p:sp>
      <p:pic>
        <p:nvPicPr>
          <p:cNvPr id="15" name="Picture 14">
            <a:extLst>
              <a:ext uri="{FF2B5EF4-FFF2-40B4-BE49-F238E27FC236}">
                <a16:creationId xmlns:a16="http://schemas.microsoft.com/office/drawing/2014/main" id="{3C06AA93-C18F-47D1-B45E-9D6396EEBC95}"/>
              </a:ext>
            </a:extLst>
          </p:cNvPr>
          <p:cNvPicPr>
            <a:picLocks noChangeAspect="1"/>
          </p:cNvPicPr>
          <p:nvPr/>
        </p:nvPicPr>
        <p:blipFill>
          <a:blip r:embed="rId4"/>
          <a:stretch>
            <a:fillRect/>
          </a:stretch>
        </p:blipFill>
        <p:spPr>
          <a:xfrm>
            <a:off x="6796206" y="2391654"/>
            <a:ext cx="844593" cy="323867"/>
          </a:xfrm>
          <a:prstGeom prst="rect">
            <a:avLst/>
          </a:prstGeom>
        </p:spPr>
      </p:pic>
      <p:pic>
        <p:nvPicPr>
          <p:cNvPr id="16" name="Picture 15">
            <a:extLst>
              <a:ext uri="{FF2B5EF4-FFF2-40B4-BE49-F238E27FC236}">
                <a16:creationId xmlns:a16="http://schemas.microsoft.com/office/drawing/2014/main" id="{980C5E71-7D1D-412A-88CB-178F797DA7CC}"/>
              </a:ext>
            </a:extLst>
          </p:cNvPr>
          <p:cNvPicPr>
            <a:picLocks noChangeAspect="1"/>
          </p:cNvPicPr>
          <p:nvPr/>
        </p:nvPicPr>
        <p:blipFill>
          <a:blip r:embed="rId4"/>
          <a:stretch>
            <a:fillRect/>
          </a:stretch>
        </p:blipFill>
        <p:spPr>
          <a:xfrm>
            <a:off x="6877016" y="2945953"/>
            <a:ext cx="844593" cy="142083"/>
          </a:xfrm>
          <a:prstGeom prst="rect">
            <a:avLst/>
          </a:prstGeom>
        </p:spPr>
      </p:pic>
    </p:spTree>
    <p:extLst>
      <p:ext uri="{BB962C8B-B14F-4D97-AF65-F5344CB8AC3E}">
        <p14:creationId xmlns:p14="http://schemas.microsoft.com/office/powerpoint/2010/main" val="2133074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536448" y="750986"/>
            <a:ext cx="7899771" cy="609600"/>
          </a:xfrm>
        </p:spPr>
        <p:txBody>
          <a:bodyPr/>
          <a:lstStyle/>
          <a:p>
            <a:pPr lvl="2"/>
            <a:r>
              <a:rPr lang="en-US" sz="2800" dirty="0"/>
              <a:t>Option 2: OBSS CSI reception success indicator is Required within the Co-BF Sounding</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359395" y="1672213"/>
            <a:ext cx="7971185" cy="3279199"/>
          </a:xfrm>
        </p:spPr>
        <p:txBody>
          <a:bodyPr/>
          <a:lstStyle/>
          <a:p>
            <a:pPr>
              <a:spcBef>
                <a:spcPts val="0"/>
              </a:spcBef>
              <a:spcAft>
                <a:spcPts val="800"/>
              </a:spcAft>
            </a:pPr>
            <a:r>
              <a:rPr lang="en-US" sz="1500" dirty="0"/>
              <a:t>AP2 (responding AP) may notify the AP1 (initiating AP) about the outcome of the previous cross-BSS1 or Joint-BSS1 sounding—specifically, whether it successfully obtained the required OBSS CSI reports from the scheduled non-AP STAs associated with AP1 (initiating AP). </a:t>
            </a:r>
          </a:p>
          <a:p>
            <a:pPr>
              <a:spcBef>
                <a:spcPts val="0"/>
              </a:spcBef>
              <a:spcAft>
                <a:spcPts val="800"/>
              </a:spcAft>
            </a:pPr>
            <a:endParaRPr lang="en-US" sz="1500" dirty="0"/>
          </a:p>
          <a:p>
            <a:pPr>
              <a:spcBef>
                <a:spcPts val="0"/>
              </a:spcBef>
              <a:spcAft>
                <a:spcPts val="800"/>
              </a:spcAft>
            </a:pPr>
            <a:r>
              <a:rPr lang="en-US" sz="1600" dirty="0"/>
              <a:t>To convey this indication without requiring additional frame exchanges, </a:t>
            </a:r>
          </a:p>
          <a:p>
            <a:pPr lvl="1">
              <a:spcBef>
                <a:spcPts val="0"/>
              </a:spcBef>
              <a:spcAft>
                <a:spcPts val="800"/>
              </a:spcAft>
            </a:pPr>
            <a:r>
              <a:rPr lang="en-US" sz="1400" dirty="0"/>
              <a:t>An OBSS CSI reception success indicator may be included in the subsequent UHR NDPA frame transmitted by AP2 (the Responding AP) when initiating cross-BSS2 or Joint-BSS2 sounding.</a:t>
            </a:r>
          </a:p>
          <a:p>
            <a:pPr lvl="2">
              <a:spcBef>
                <a:spcPts val="0"/>
              </a:spcBef>
              <a:spcAft>
                <a:spcPts val="800"/>
              </a:spcAft>
            </a:pPr>
            <a:r>
              <a:rPr lang="en-US" sz="1200" dirty="0"/>
              <a:t>This approach is applicable whether the Co-BF sounding is conducted within a single TXOP or across separate TXOPs.</a:t>
            </a:r>
          </a:p>
          <a:p>
            <a:pPr lvl="1">
              <a:spcBef>
                <a:spcPts val="0"/>
              </a:spcBef>
              <a:spcAft>
                <a:spcPts val="800"/>
              </a:spcAft>
            </a:pPr>
            <a:r>
              <a:rPr lang="en-US" sz="1400" dirty="0"/>
              <a:t>Another way is to include the OBSS CSI reception success indicator in the Co-BF Sounding Invite frame sent by the Responding AP to proceed with the Co-BF Sounding process when it is carried out over separate TXOPs.</a:t>
            </a:r>
            <a:endParaRPr lang="en-US" sz="1300" dirty="0"/>
          </a:p>
          <a:p>
            <a:endParaRPr lang="en-US" sz="1500" dirty="0"/>
          </a:p>
          <a:p>
            <a:r>
              <a:rPr lang="en-US" sz="1500" dirty="0"/>
              <a:t>If AP2 (responding AP) OBSS CSI reception status indicates a failure during Co-BF sounding, neither the AP1 (initiating AP) nor AP2(responding AP) will initiate any Co-BF transmission phase until the failed cross-BSS sounding round is repeated. </a:t>
            </a:r>
          </a:p>
          <a:p>
            <a:endParaRPr lang="en-US" sz="1500" dirty="0"/>
          </a:p>
          <a:p>
            <a:pPr marL="0" indent="0">
              <a:buNone/>
            </a:pPr>
            <a:endParaRPr lang="en-US" sz="1500" dirty="0"/>
          </a:p>
          <a:p>
            <a:endParaRPr lang="en-US" sz="1500" dirty="0"/>
          </a:p>
          <a:p>
            <a:endParaRPr lang="en-US" sz="1500" dirty="0"/>
          </a:p>
          <a:p>
            <a:endParaRPr lang="en-US" sz="1500"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July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10EA3011-C5DA-4305-B473-993D7E860F37}"/>
              </a:ext>
            </a:extLst>
          </p:cNvPr>
          <p:cNvPicPr>
            <a:picLocks noChangeAspect="1"/>
          </p:cNvPicPr>
          <p:nvPr/>
        </p:nvPicPr>
        <p:blipFill>
          <a:blip r:embed="rId2"/>
          <a:stretch>
            <a:fillRect/>
          </a:stretch>
        </p:blipFill>
        <p:spPr>
          <a:xfrm>
            <a:off x="8436219" y="5654941"/>
            <a:ext cx="418872" cy="273064"/>
          </a:xfrm>
          <a:prstGeom prst="rect">
            <a:avLst/>
          </a:prstGeom>
        </p:spPr>
      </p:pic>
    </p:spTree>
    <p:extLst>
      <p:ext uri="{BB962C8B-B14F-4D97-AF65-F5344CB8AC3E}">
        <p14:creationId xmlns:p14="http://schemas.microsoft.com/office/powerpoint/2010/main" val="1433721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22114" y="923042"/>
            <a:ext cx="7899771" cy="609600"/>
          </a:xfrm>
        </p:spPr>
        <p:txBody>
          <a:bodyPr/>
          <a:lstStyle/>
          <a:p>
            <a:pPr lvl="2"/>
            <a:r>
              <a:rPr lang="en-US" sz="2800" dirty="0"/>
              <a:t>Option 2: OBSS CSI reception success indicator is Required within the Co-BF Sounding</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July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81" name="TextBox 180">
            <a:extLst>
              <a:ext uri="{FF2B5EF4-FFF2-40B4-BE49-F238E27FC236}">
                <a16:creationId xmlns:a16="http://schemas.microsoft.com/office/drawing/2014/main" id="{39613491-67C2-400F-8280-F5BC32E69FE2}"/>
              </a:ext>
            </a:extLst>
          </p:cNvPr>
          <p:cNvSpPr txBox="1"/>
          <p:nvPr/>
        </p:nvSpPr>
        <p:spPr>
          <a:xfrm>
            <a:off x="847617" y="2228671"/>
            <a:ext cx="7758654" cy="3400931"/>
          </a:xfrm>
          <a:prstGeom prst="rect">
            <a:avLst/>
          </a:prstGeom>
          <a:noFill/>
        </p:spPr>
        <p:txBody>
          <a:bodyPr wrap="square">
            <a:spAutoFit/>
          </a:bodyPr>
          <a:lstStyle/>
          <a:p>
            <a:pPr marL="285750" indent="-285750">
              <a:buFont typeface="Arial" panose="020B0604020202020204" pitchFamily="34" charset="0"/>
              <a:buChar char="•"/>
            </a:pPr>
            <a:r>
              <a:rPr lang="en-US" sz="1600" dirty="0"/>
              <a:t>The drawback of Option 2 is that AP1 (the initiating AP) has no opportunity to declare the reception status of its OBSS CSI reports in advance of the Co-BF transmission.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If AP1 fails to receive its OBSS CSI reports, it will not initiate any Co-BF transmission with AP2.</a:t>
            </a:r>
            <a:endParaRPr lang="en-US" sz="1500" dirty="0"/>
          </a:p>
          <a:p>
            <a:pPr marL="742950" lvl="1" indent="-285750">
              <a:buFont typeface="Arial" panose="020B0604020202020204" pitchFamily="34" charset="0"/>
              <a:buChar char="•"/>
            </a:pPr>
            <a:r>
              <a:rPr lang="en-US" sz="1500" dirty="0"/>
              <a:t>In this case, upon receiving a Co-BF Invite frame from AP2 to initiate a Co-BF transmission phase, AP1 must: </a:t>
            </a:r>
          </a:p>
          <a:p>
            <a:pPr marL="1657350" lvl="3" indent="-285750">
              <a:buFont typeface="Arial" panose="020B0604020202020204" pitchFamily="34" charset="0"/>
              <a:buChar char="•"/>
            </a:pPr>
            <a:r>
              <a:rPr lang="en-US" sz="1500" dirty="0"/>
              <a:t>Reject the Co-BF invitation as per Option 1, and </a:t>
            </a:r>
          </a:p>
          <a:p>
            <a:pPr marL="1657350" lvl="3" indent="-285750">
              <a:buFont typeface="Arial" panose="020B0604020202020204" pitchFamily="34" charset="0"/>
              <a:buChar char="•"/>
            </a:pPr>
            <a:r>
              <a:rPr lang="en-US" sz="1500" dirty="0"/>
              <a:t>Specify "Co-BF sounding failure" as the reject reason.</a:t>
            </a:r>
          </a:p>
          <a:p>
            <a:pPr marL="285750" indent="-285750">
              <a:buFont typeface="Arial" panose="020B0604020202020204" pitchFamily="34" charset="0"/>
              <a:buChar char="•"/>
            </a:pPr>
            <a:endParaRPr lang="en-US" sz="1500" dirty="0"/>
          </a:p>
          <a:p>
            <a:pPr marL="285750" indent="-285750">
              <a:buFont typeface="Arial" panose="020B0604020202020204" pitchFamily="34" charset="0"/>
              <a:buChar char="•"/>
            </a:pPr>
            <a:endParaRPr lang="en-US" sz="1500" dirty="0"/>
          </a:p>
          <a:p>
            <a:pPr marL="285750" indent="-285750">
              <a:buFont typeface="Wingdings" panose="05000000000000000000" pitchFamily="2" charset="2"/>
              <a:buChar char="Ø"/>
            </a:pPr>
            <a:r>
              <a:rPr lang="en-US" sz="1500" u="sng" dirty="0"/>
              <a:t>A key advantage of this option is that it enables the responding AP to indicate its OBSS CSI reception status early in the Co-BF sounding process, rather than waiting to decline the Co-BF transmission invitation later.</a:t>
            </a:r>
          </a:p>
        </p:txBody>
      </p:sp>
    </p:spTree>
    <p:extLst>
      <p:ext uri="{BB962C8B-B14F-4D97-AF65-F5344CB8AC3E}">
        <p14:creationId xmlns:p14="http://schemas.microsoft.com/office/powerpoint/2010/main" val="2980287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15740" y="750986"/>
            <a:ext cx="7630486" cy="609600"/>
          </a:xfrm>
        </p:spPr>
        <p:txBody>
          <a:bodyPr/>
          <a:lstStyle/>
          <a:p>
            <a:pPr lvl="2"/>
            <a:r>
              <a:rPr lang="en-US" sz="2800" dirty="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743708" y="1738727"/>
            <a:ext cx="7590747" cy="4786672"/>
          </a:xfrm>
        </p:spPr>
        <p:txBody>
          <a:bodyPr/>
          <a:lstStyle/>
          <a:p>
            <a:pPr>
              <a:buFont typeface="Wingdings" panose="05000000000000000000" pitchFamily="2" charset="2"/>
              <a:buChar char="q"/>
            </a:pPr>
            <a:r>
              <a:rPr lang="en-US" sz="1600" dirty="0"/>
              <a:t>No need to introduce additional frame exchange to indicate any failure (if it exists) in getting the OBSS CSI reports during the Co-BF sounding.</a:t>
            </a:r>
          </a:p>
          <a:p>
            <a:pPr marL="0" indent="0">
              <a:buNone/>
            </a:pPr>
            <a:endParaRPr lang="en-US" sz="1600" dirty="0">
              <a:ea typeface="+mn-ea"/>
              <a:cs typeface="+mn-cs"/>
            </a:endParaRPr>
          </a:p>
          <a:p>
            <a:r>
              <a:rPr lang="en-US" sz="1600" dirty="0">
                <a:ea typeface="+mn-ea"/>
                <a:cs typeface="+mn-cs"/>
              </a:rPr>
              <a:t>Option #1 (Preferred): Later, upon receiving a Co-BF Invite from a Sharing AP to initiate a Co-BF transmission phase, including at least one of the STA ID(s) of the Sharing AP’s non-AP STA(s) for which the Shared AP failed to receive CSI, the Shared AP can </a:t>
            </a:r>
            <a:r>
              <a:rPr lang="en-US" sz="1600" b="1" u="sng" dirty="0">
                <a:ea typeface="+mn-ea"/>
                <a:cs typeface="+mn-cs"/>
              </a:rPr>
              <a:t>simply decline the invitation</a:t>
            </a:r>
            <a:r>
              <a:rPr lang="en-US" sz="1600" b="1" dirty="0">
                <a:ea typeface="+mn-ea"/>
                <a:cs typeface="+mn-cs"/>
              </a:rPr>
              <a:t> </a:t>
            </a:r>
            <a:r>
              <a:rPr lang="en-US" sz="1600" dirty="0">
                <a:ea typeface="+mn-ea"/>
                <a:cs typeface="+mn-cs"/>
              </a:rPr>
              <a:t>to participate in the Co-BF transmission phase.</a:t>
            </a:r>
            <a:endParaRPr lang="en-US" sz="1600" dirty="0"/>
          </a:p>
          <a:p>
            <a:pPr lvl="1"/>
            <a:r>
              <a:rPr lang="en-US" sz="1400" dirty="0"/>
              <a:t>However, it is crucial for the Shared AP to communicate that the reason for declining the Co-BF invitation is a failure during the Co-BF sounding process.</a:t>
            </a:r>
          </a:p>
          <a:p>
            <a:pPr marL="457200" lvl="1" indent="0">
              <a:buNone/>
            </a:pPr>
            <a:endParaRPr lang="en-US" sz="1400" dirty="0"/>
          </a:p>
          <a:p>
            <a:r>
              <a:rPr lang="en-US" sz="1600" dirty="0"/>
              <a:t>Option #2: An OBSS CSI reception status indicator field may be included in the subsequent UHR NDPA frame or Co-BF Sounding Invite frame. </a:t>
            </a:r>
          </a:p>
          <a:p>
            <a:pPr lvl="1"/>
            <a:r>
              <a:rPr lang="en-US" sz="1400" dirty="0"/>
              <a:t>Option 2 and Option 1 can be deployed together. </a:t>
            </a:r>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dirty="0"/>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July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581B0E0D-F279-4CD8-A75C-BC60C5526798}"/>
              </a:ext>
            </a:extLst>
          </p:cNvPr>
          <p:cNvPicPr>
            <a:picLocks noChangeAspect="1"/>
          </p:cNvPicPr>
          <p:nvPr/>
        </p:nvPicPr>
        <p:blipFill>
          <a:blip r:embed="rId2"/>
          <a:stretch>
            <a:fillRect/>
          </a:stretch>
        </p:blipFill>
        <p:spPr>
          <a:xfrm>
            <a:off x="8242069" y="5076201"/>
            <a:ext cx="844593" cy="323867"/>
          </a:xfrm>
          <a:prstGeom prst="rect">
            <a:avLst/>
          </a:prstGeom>
        </p:spPr>
      </p:pic>
    </p:spTree>
    <p:extLst>
      <p:ext uri="{BB962C8B-B14F-4D97-AF65-F5344CB8AC3E}">
        <p14:creationId xmlns:p14="http://schemas.microsoft.com/office/powerpoint/2010/main" val="2839892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9B586-753B-4A07-8C70-F60C17477A0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DAB070D-A8F6-4D3F-92B9-97F1DDAF71ED}"/>
              </a:ext>
            </a:extLst>
          </p:cNvPr>
          <p:cNvSpPr>
            <a:spLocks noGrp="1"/>
          </p:cNvSpPr>
          <p:nvPr>
            <p:ph idx="1"/>
          </p:nvPr>
        </p:nvSpPr>
        <p:spPr/>
        <p:txBody>
          <a:bodyPr/>
          <a:lstStyle/>
          <a:p>
            <a:pPr marL="457200" indent="-457200">
              <a:buFont typeface="+mj-lt"/>
              <a:buAutoNum type="arabicPeriod"/>
            </a:pPr>
            <a:r>
              <a:rPr lang="en-US" b="0" dirty="0">
                <a:effectLst/>
              </a:rPr>
              <a:t>11-25/0078r0, “</a:t>
            </a:r>
            <a:r>
              <a:rPr lang="it-IT" dirty="0"/>
              <a:t>Special STA Info field in UHR NDPA</a:t>
            </a:r>
            <a:r>
              <a:rPr lang="en-US" dirty="0"/>
              <a:t>”</a:t>
            </a:r>
            <a:r>
              <a:rPr lang="it-IT" dirty="0"/>
              <a:t>.</a:t>
            </a:r>
          </a:p>
          <a:p>
            <a:pPr marL="457200" indent="-457200">
              <a:buFont typeface="+mj-lt"/>
              <a:buAutoNum type="arabicPeriod"/>
            </a:pPr>
            <a:r>
              <a:rPr lang="en-US" dirty="0"/>
              <a:t>11-25/0734r2, “Misc. CBF Topics part II”.</a:t>
            </a:r>
          </a:p>
          <a:p>
            <a:pPr marL="457200" indent="-457200">
              <a:buFont typeface="+mj-lt"/>
              <a:buAutoNum type="arabicPeriod"/>
            </a:pPr>
            <a:r>
              <a:rPr lang="en-US" dirty="0"/>
              <a:t>11-24/1823r0, “</a:t>
            </a:r>
            <a:r>
              <a:rPr lang="en-GB" dirty="0"/>
              <a:t>CSI in Sounding in CBF”.</a:t>
            </a:r>
          </a:p>
          <a:p>
            <a:pPr marL="457200" indent="-457200">
              <a:buFont typeface="+mj-lt"/>
              <a:buAutoNum type="arabicPeriod"/>
            </a:pPr>
            <a:r>
              <a:rPr lang="en-US" dirty="0"/>
              <a:t>11-25/0681r5, “</a:t>
            </a:r>
            <a:r>
              <a:rPr lang="en-GB" dirty="0"/>
              <a:t>PDT-CRs-Joint-sounding-procedure”.</a:t>
            </a:r>
            <a:endParaRPr lang="en-US" b="0" dirty="0">
              <a:effectLst/>
            </a:endParaRPr>
          </a:p>
          <a:p>
            <a:pPr marL="0" indent="0">
              <a:buNone/>
            </a:pPr>
            <a:endParaRPr lang="en-US" b="0" dirty="0">
              <a:effectLst/>
            </a:endParaRPr>
          </a:p>
          <a:p>
            <a:pPr marL="0" indent="0">
              <a:buNone/>
            </a:pPr>
            <a:r>
              <a:rPr lang="en-US" dirty="0"/>
              <a:t> </a:t>
            </a:r>
          </a:p>
        </p:txBody>
      </p:sp>
      <p:sp>
        <p:nvSpPr>
          <p:cNvPr id="4" name="Slide Number Placeholder 3">
            <a:extLst>
              <a:ext uri="{FF2B5EF4-FFF2-40B4-BE49-F238E27FC236}">
                <a16:creationId xmlns:a16="http://schemas.microsoft.com/office/drawing/2014/main" id="{F0882D19-83E4-4D86-8A5A-4EBB22CE461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A2D66089-E422-4BBE-8F19-F97C015C2D5B}"/>
              </a:ext>
            </a:extLst>
          </p:cNvPr>
          <p:cNvSpPr>
            <a:spLocks noGrp="1"/>
          </p:cNvSpPr>
          <p:nvPr>
            <p:ph type="ftr" sz="quarter" idx="3"/>
          </p:nvPr>
        </p:nvSpPr>
        <p:spPr/>
        <p:txBody>
          <a:bodyPr/>
          <a:lstStyle/>
          <a:p>
            <a:pPr>
              <a:defRPr/>
            </a:pPr>
            <a:r>
              <a:rPr lang="en-US" altLang="ko-KR"/>
              <a:t>Mahmoud Hasabelnaby, et. al., Huawei</a:t>
            </a:r>
          </a:p>
        </p:txBody>
      </p:sp>
      <p:sp>
        <p:nvSpPr>
          <p:cNvPr id="6" name="Date Placeholder 5">
            <a:extLst>
              <a:ext uri="{FF2B5EF4-FFF2-40B4-BE49-F238E27FC236}">
                <a16:creationId xmlns:a16="http://schemas.microsoft.com/office/drawing/2014/main" id="{FDDF01CB-FA21-4239-81D7-18BDA35364ED}"/>
              </a:ext>
            </a:extLst>
          </p:cNvPr>
          <p:cNvSpPr>
            <a:spLocks noGrp="1"/>
          </p:cNvSpPr>
          <p:nvPr>
            <p:ph type="dt" sz="half" idx="2"/>
          </p:nvPr>
        </p:nvSpPr>
        <p:spPr/>
        <p:txBody>
          <a:bodyPr/>
          <a:lstStyle/>
          <a:p>
            <a:pPr>
              <a:defRPr/>
            </a:pPr>
            <a:r>
              <a:rPr lang="en-US"/>
              <a:t>July 2025</a:t>
            </a:r>
            <a:endParaRPr lang="en-US" dirty="0"/>
          </a:p>
        </p:txBody>
      </p:sp>
    </p:spTree>
    <p:extLst>
      <p:ext uri="{BB962C8B-B14F-4D97-AF65-F5344CB8AC3E}">
        <p14:creationId xmlns:p14="http://schemas.microsoft.com/office/powerpoint/2010/main" val="1843831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830" y="1268961"/>
            <a:ext cx="8229600" cy="551322"/>
          </a:xfrm>
        </p:spPr>
        <p:txBody>
          <a:bodyPr/>
          <a:lstStyle/>
          <a:p>
            <a:r>
              <a:rPr lang="en-US" dirty="0">
                <a:latin typeface="+mj-lt"/>
              </a:rPr>
              <a:t>Straw Poll 1</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9</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lnSpcReduction="10000"/>
          </a:bodyPr>
          <a:lstStyle/>
          <a:p>
            <a:pPr>
              <a:buFont typeface="Arial" panose="020B0604020202020204" pitchFamily="34" charset="0"/>
              <a:buChar char="•"/>
            </a:pPr>
            <a:r>
              <a:rPr lang="en-US" dirty="0"/>
              <a:t>Do you agree to add to 11bn SFD that:  </a:t>
            </a:r>
          </a:p>
          <a:p>
            <a:pPr lvl="1">
              <a:buFont typeface="Arial" panose="020B0604020202020204" pitchFamily="34" charset="0"/>
              <a:buChar char="•"/>
            </a:pPr>
            <a:r>
              <a:rPr lang="en-US" b="1" dirty="0"/>
              <a:t>A Shared (Responding) AP may reject a Co-BF/Co-SR transmission or Co-BF sounding invitation received from a Sharing (Initiating) AP. </a:t>
            </a:r>
          </a:p>
          <a:p>
            <a:pPr lvl="1">
              <a:buFont typeface="Arial" panose="020B0604020202020204" pitchFamily="34" charset="0"/>
              <a:buChar char="•"/>
            </a:pPr>
            <a:r>
              <a:rPr lang="en-US" b="1" dirty="0"/>
              <a:t>In case of rejection, the Shared (Responding) AP can include the reason for rejection in the Co-BF/Co-SR Response or Co-BF Sounding Response frame.</a:t>
            </a:r>
          </a:p>
          <a:p>
            <a:pPr lvl="2"/>
            <a:r>
              <a:rPr lang="en-US" dirty="0"/>
              <a:t>Reasons for rejecting a Co-BF/Co-SR transmission or Co-BF sounding invitation are TBD. </a:t>
            </a:r>
            <a:endParaRPr lang="en-US" sz="2200"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July 2025</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6430517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22655</TotalTime>
  <Words>1688</Words>
  <Application>Microsoft Office PowerPoint</Application>
  <PresentationFormat>On-screen Show (4:3)</PresentationFormat>
  <Paragraphs>175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Intel Clear</vt:lpstr>
      <vt:lpstr>Intel Clear Light</vt:lpstr>
      <vt:lpstr>Times New Roman</vt:lpstr>
      <vt:lpstr>Wingdings</vt:lpstr>
      <vt:lpstr>802-11-Submission</vt:lpstr>
      <vt:lpstr>Considerations on Co-BF Sounding Failure</vt:lpstr>
      <vt:lpstr>Considerations on Co-BF Sounding Failure</vt:lpstr>
      <vt:lpstr>Option 1: “Decline” the Co-BF Transmission Invitation</vt:lpstr>
      <vt:lpstr>“Reject Reason Info” in the Co-BF Response</vt:lpstr>
      <vt:lpstr>Option 2: OBSS CSI reception success indicator is Required within the Co-BF Sounding</vt:lpstr>
      <vt:lpstr>Option 2: OBSS CSI reception success indicator is Required within the Co-BF Sounding</vt:lpstr>
      <vt:lpstr>Summary</vt:lpstr>
      <vt:lpstr>References</vt:lpstr>
      <vt:lpstr>Straw Poll 1</vt:lpstr>
      <vt:lpstr>Straw Poll 2</vt:lpstr>
      <vt:lpstr>Straw Poll 3</vt:lpstr>
      <vt:lpstr>Straw Poll 4</vt:lpstr>
      <vt:lpstr>Straw Poll 5 </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Mahmoud Hasabelnaby</cp:lastModifiedBy>
  <cp:revision>233</cp:revision>
  <cp:lastPrinted>1998-02-10T13:28:06Z</cp:lastPrinted>
  <dcterms:created xsi:type="dcterms:W3CDTF">2007-05-21T21:00:37Z</dcterms:created>
  <dcterms:modified xsi:type="dcterms:W3CDTF">2025-07-23T18:03:28Z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