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3" r:id="rId3"/>
    <p:sldId id="316" r:id="rId4"/>
    <p:sldId id="329" r:id="rId5"/>
    <p:sldId id="330" r:id="rId6"/>
    <p:sldId id="323" r:id="rId7"/>
    <p:sldId id="335" r:id="rId8"/>
    <p:sldId id="332" r:id="rId9"/>
    <p:sldId id="325"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8FF"/>
    <a:srgbClr val="FFFFFF"/>
    <a:srgbClr val="FFC000"/>
    <a:srgbClr val="000000"/>
    <a:srgbClr val="FFF9E5"/>
    <a:srgbClr val="00CC99"/>
    <a:srgbClr val="0D0D0D"/>
    <a:srgbClr val="7FE5CC"/>
    <a:srgbClr val="9F9F9F"/>
    <a:srgbClr val="E5F6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0" autoAdjust="0"/>
    <p:restoredTop sz="93395" autoAdjust="0"/>
  </p:normalViewPr>
  <p:slideViewPr>
    <p:cSldViewPr>
      <p:cViewPr varScale="1">
        <p:scale>
          <a:sx n="115" d="100"/>
          <a:sy n="115" d="100"/>
        </p:scale>
        <p:origin x="96" y="5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3857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72AEE-B159-0D38-30B6-1A35F62A35FA}"/>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88D8487A-E16D-AD48-A7F9-1889A814315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4C53081-41A7-37A4-6F79-7A970CE0C5BD}"/>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9492D9D5-94EC-A4A3-93C2-8420C6DC1D6E}"/>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2303BF4D-BACC-5882-C762-2DC01227A90B}"/>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A19E12E8-C3E2-9AAB-8A93-FE51D32345CD}"/>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46A7174F-AAC8-78AB-A821-A717AB40D920}"/>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20711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B07D68-FC66-2DDE-D9BF-A9CA06639EF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A8AAF8C-43F8-8B7A-681A-FA244A91BA7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1164FDE0-AABE-5991-94A7-5E2E0FB319F6}"/>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21E87CF1-BD41-1006-11AC-8DBCF4919158}"/>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893A9E29-9B29-F4BF-2F94-30B0FEEEA9BC}"/>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3CCAB64E-6DCE-C79A-5AC5-6DBC5E6CC6A1}"/>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4E38DCCB-4180-9C1A-287C-6206CF2E33D9}"/>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050670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6D388-8FD2-E297-E185-C0555F801F3E}"/>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CEDA6C0-F9CA-6501-0B3B-9899732D80C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EF049E39-1EFC-F0F9-45C7-6F7B6D5AD34B}"/>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C2F5CACE-1201-DCFC-FB07-88429138FCD1}"/>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FBC70E33-915E-4CD2-18C2-C7C47C02F295}"/>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906FA191-15B2-424E-24F0-A3A5D7E5905A}"/>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2E09FE51-2612-8FD5-7FC2-E4DDAB491847}"/>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602971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6B416-4B4E-9F10-799D-5AC12DB505F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9E8C463-785E-849E-AF61-D843AD17A1C5}"/>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5008750E-9E03-E061-E2BE-FAF6A3AF3634}"/>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30114BE2-2E14-A1EF-BBB0-55F314581F2A}"/>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28C37F1E-13DF-3E0C-C510-B7A9C1FE6E6F}"/>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79D5C2F5-5A89-B32F-DD33-0960335EC54F}"/>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803E79F9-AE49-BA18-F597-BDFBB54073CF}"/>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364304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F4CEE-03C5-92C6-33C4-EB342644890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D8B8C01F-DA37-FBD8-C92B-E080192D640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95A1751-72AD-B7EB-DD65-D23EED6E32D8}"/>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CD996D8A-DE19-CD5D-DAE7-382F2DB70147}"/>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ABA0458C-2923-5EA5-EC4B-E6E207D61708}"/>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2E3CD8CD-69EF-BE8A-47E4-103B804DA570}"/>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46BB26FE-789B-5AC0-C78F-2749ECA0C7D8}"/>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36900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A26A6-05AE-5F6D-4CAF-E32A2FE15472}"/>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6BAFFB5-5315-DE22-3886-8807A4EE7F5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5E3CDED-56DE-0A62-9D74-0E0A3A45ED82}"/>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DC3C0A66-C5A3-0EBC-EE7C-40A875E9B55D}"/>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31F1615A-7341-DFE2-1E69-EABF3F3EEF75}"/>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B09873D9-9E57-5105-9B8E-6AAC661B57A9}"/>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ADD5E3B2-9786-4F80-99E6-DFBDFC05B51B}"/>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516043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AED26-8556-6149-6FB2-18623AAA7C8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60F28AC-FF9B-C12F-691F-DF27C2AA9FB6}"/>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6686A3F-B09C-DCB4-FB33-F7E2F5ED62B9}"/>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6D827F84-41B0-EA24-8428-B6F17D793652}"/>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12D4397F-5B2B-A67B-88BF-AD57947F2B34}"/>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0C40EBC0-5D5C-C485-69B4-A574A78C45E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73F1614A-0A5C-A113-6B52-F172FE1EE643}"/>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904623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4" name="Content Placeholder 2">
            <a:extLst>
              <a:ext uri="{FF2B5EF4-FFF2-40B4-BE49-F238E27FC236}">
                <a16:creationId xmlns:a16="http://schemas.microsoft.com/office/drawing/2014/main" id="{3A2333BE-BC07-77B6-94F2-C8DF93C8B77B}"/>
              </a:ext>
            </a:extLst>
          </p:cNvPr>
          <p:cNvSpPr>
            <a:spLocks noGrp="1"/>
          </p:cNvSpPr>
          <p:nvPr>
            <p:ph idx="1"/>
          </p:nvPr>
        </p:nvSpPr>
        <p:spPr>
          <a:xfrm>
            <a:off x="914401" y="1981201"/>
            <a:ext cx="10361084" cy="4113213"/>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Times New Roman" panose="02020603050405020304" pitchFamily="18" charset="0"/>
              <a:buChar char="–"/>
              <a:defRPr/>
            </a:lvl4pPr>
            <a:lvl5pPr marL="2114550" indent="-285750">
              <a:buFont typeface="Arial" panose="020B0604020202020204" pitchFamily="34" charset="0"/>
              <a:buChar char="•"/>
              <a:defRPr/>
            </a:lvl5p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802.11-25/0864r1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606425"/>
            <a:ext cx="10363200" cy="1470025"/>
          </a:xfrm>
          <a:ln/>
        </p:spPr>
        <p:txBody>
          <a:bodyPr/>
          <a:lstStyle/>
          <a:p>
            <a:r>
              <a:rPr lang="en-US" altLang="ko-KR" dirty="0"/>
              <a:t>Channel Access Mechanisms for the NPCA Operation</a:t>
            </a:r>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2025-06-04</a:t>
            </a:r>
          </a:p>
        </p:txBody>
      </p:sp>
      <p:sp>
        <p:nvSpPr>
          <p:cNvPr id="6" name="Date Placeholder 3"/>
          <p:cNvSpPr>
            <a:spLocks noGrp="1"/>
          </p:cNvSpPr>
          <p:nvPr>
            <p:ph type="dt" idx="10"/>
          </p:nvPr>
        </p:nvSpPr>
        <p:spPr/>
        <p:txBody>
          <a:bodyPr/>
          <a:lstStyle/>
          <a:p>
            <a:pPr algn="l" eaLnBrk="0" latinLnBrk="0" hangingPunct="0"/>
            <a:r>
              <a:rPr lang="en-US" altLang="ko-KR" kern="0" dirty="0"/>
              <a:t>June 2025</a:t>
            </a:r>
            <a:endParaRPr lang="en-GB" altLang="ko-KR" kern="0" dirty="0"/>
          </a:p>
        </p:txBody>
      </p:sp>
      <p:sp>
        <p:nvSpPr>
          <p:cNvPr id="7" name="Footer Placeholder 4"/>
          <p:cNvSpPr>
            <a:spLocks noGrp="1"/>
          </p:cNvSpPr>
          <p:nvPr>
            <p:ph type="ftr" idx="11"/>
          </p:nvPr>
        </p:nvSpPr>
        <p:spPr>
          <a:xfrm>
            <a:off x="7176120" y="6476207"/>
            <a:ext cx="4246027" cy="180975"/>
          </a:xfrm>
        </p:spPr>
        <p:txBody>
          <a:bodyPr/>
          <a:lstStyle/>
          <a:p>
            <a:pPr eaLnBrk="0" latinLnBrk="0" hangingPunct="0"/>
            <a:r>
              <a:rPr lang="en-GB" altLang="ko-KR" b="0" kern="0" dirty="0"/>
              <a:t>Sanghyun Kim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1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4" name="Object 3">
            <a:extLst>
              <a:ext uri="{FF2B5EF4-FFF2-40B4-BE49-F238E27FC236}">
                <a16:creationId xmlns:a16="http://schemas.microsoft.com/office/drawing/2014/main" id="{278866D9-89D4-ED0D-AC58-5F083F9DD532}"/>
              </a:ext>
            </a:extLst>
          </p:cNvPr>
          <p:cNvGraphicFramePr>
            <a:graphicFrameLocks noChangeAspect="1"/>
          </p:cNvGraphicFramePr>
          <p:nvPr>
            <p:extLst>
              <p:ext uri="{D42A27DB-BD31-4B8C-83A1-F6EECF244321}">
                <p14:modId xmlns:p14="http://schemas.microsoft.com/office/powerpoint/2010/main" val="3192536810"/>
              </p:ext>
            </p:extLst>
          </p:nvPr>
        </p:nvGraphicFramePr>
        <p:xfrm>
          <a:off x="1204913" y="3594306"/>
          <a:ext cx="9782175" cy="2587625"/>
        </p:xfrm>
        <a:graphic>
          <a:graphicData uri="http://schemas.openxmlformats.org/presentationml/2006/ole">
            <mc:AlternateContent xmlns:mc="http://schemas.openxmlformats.org/markup-compatibility/2006">
              <mc:Choice xmlns:v="urn:schemas-microsoft-com:vml" Requires="v">
                <p:oleObj name="Document" r:id="rId3" imgW="10428620" imgH="2770674" progId="Word.Document.8">
                  <p:embed/>
                </p:oleObj>
              </mc:Choice>
              <mc:Fallback>
                <p:oleObj name="Document" r:id="rId3" imgW="10428620" imgH="2770674" progId="Word.Document.8">
                  <p:embed/>
                  <p:pic>
                    <p:nvPicPr>
                      <p:cNvPr id="2" name="Object 3">
                        <a:extLst>
                          <a:ext uri="{FF2B5EF4-FFF2-40B4-BE49-F238E27FC236}">
                            <a16:creationId xmlns:a16="http://schemas.microsoft.com/office/drawing/2014/main" id="{6528447C-9837-BD4D-11B7-33FA05EEA85A}"/>
                          </a:ext>
                        </a:extLst>
                      </p:cNvPr>
                      <p:cNvPicPr>
                        <a:picLocks noChangeAspect="1" noChangeArrowheads="1"/>
                      </p:cNvPicPr>
                      <p:nvPr/>
                    </p:nvPicPr>
                    <p:blipFill>
                      <a:blip r:embed="rId4"/>
                      <a:srcRect/>
                      <a:stretch>
                        <a:fillRect/>
                      </a:stretch>
                    </p:blipFill>
                    <p:spPr bwMode="auto">
                      <a:xfrm>
                        <a:off x="1204913" y="3594306"/>
                        <a:ext cx="9782175" cy="2587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4294967295"/>
          </p:nvPr>
        </p:nvSpPr>
        <p:spPr>
          <a:xfrm>
            <a:off x="914401" y="1692051"/>
            <a:ext cx="10361084" cy="4480148"/>
          </a:xfrm>
        </p:spPr>
        <p:txBody>
          <a:bodyPr/>
          <a:lstStyle/>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[1]	Draft P802.11bn D0.3</a:t>
            </a: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[2] Draft P802.11be D7.0</a:t>
            </a:r>
          </a:p>
          <a:p>
            <a:pPr marL="215995" indent="-215995" defTabSz="282993" latinLnBrk="0">
              <a:spcBef>
                <a:spcPts val="378"/>
              </a:spcBef>
              <a:buFont typeface="Arial" panose="020B0604020202020204" pitchFamily="34" charset="0"/>
              <a:buChar char="•"/>
              <a:defRPr/>
            </a:pPr>
            <a:endParaRPr lang="en-US" altLang="ko-KR" sz="2000" dirty="0">
              <a:latin typeface="Times New Roman"/>
              <a:ea typeface="MS Gothic"/>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p:cNvSpPr>
            <a:spLocks noGrp="1"/>
          </p:cNvSpPr>
          <p:nvPr>
            <p:ph type="dt" idx="15"/>
          </p:nvPr>
        </p:nvSpPr>
        <p:spPr/>
        <p:txBody>
          <a:bodyPr/>
          <a:lstStyle/>
          <a:p>
            <a:r>
              <a:rPr lang="en-US" altLang="ko-KR" kern="0" dirty="0"/>
              <a:t>June 2025</a:t>
            </a:r>
            <a:endParaRPr lang="en-GB" altLang="ko-KR"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976A69-A09B-6210-58D4-F64A12F1B7B2}"/>
              </a:ext>
            </a:extLst>
          </p:cNvPr>
          <p:cNvSpPr>
            <a:spLocks noGrp="1"/>
          </p:cNvSpPr>
          <p:nvPr>
            <p:ph type="title"/>
          </p:nvPr>
        </p:nvSpPr>
        <p:spPr/>
        <p:txBody>
          <a:bodyPr/>
          <a:lstStyle/>
          <a:p>
            <a:r>
              <a:rPr lang="en-GB" altLang="ko-KR" dirty="0"/>
              <a:t>Introduction</a:t>
            </a:r>
            <a:endParaRPr lang="ko-KR" altLang="en-US" dirty="0"/>
          </a:p>
        </p:txBody>
      </p:sp>
      <p:sp>
        <p:nvSpPr>
          <p:cNvPr id="3" name="슬라이드 번호 개체 틀 2">
            <a:extLst>
              <a:ext uri="{FF2B5EF4-FFF2-40B4-BE49-F238E27FC236}">
                <a16:creationId xmlns:a16="http://schemas.microsoft.com/office/drawing/2014/main" id="{7F2B514D-5FB2-84CA-3286-77D03DE93CA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바닥글 개체 틀 3">
            <a:extLst>
              <a:ext uri="{FF2B5EF4-FFF2-40B4-BE49-F238E27FC236}">
                <a16:creationId xmlns:a16="http://schemas.microsoft.com/office/drawing/2014/main" id="{877C3221-BB75-0C74-B6B4-6FA5D87442F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92BD553-6B28-CC37-C5D6-91FBAC4E1AF6}"/>
              </a:ext>
            </a:extLst>
          </p:cNvPr>
          <p:cNvSpPr>
            <a:spLocks noGrp="1"/>
          </p:cNvSpPr>
          <p:nvPr>
            <p:ph type="dt" idx="15"/>
          </p:nvPr>
        </p:nvSpPr>
        <p:spPr/>
        <p:txBody>
          <a:bodyPr/>
          <a:lstStyle/>
          <a:p>
            <a:r>
              <a:rPr lang="en-US" altLang="ko-KR" kern="0" dirty="0"/>
              <a:t>June 2025</a:t>
            </a:r>
            <a:endParaRPr lang="en-GB" altLang="ko-KR" kern="0" dirty="0"/>
          </a:p>
        </p:txBody>
      </p:sp>
      <p:sp>
        <p:nvSpPr>
          <p:cNvPr id="6" name="내용 개체 틀 5">
            <a:extLst>
              <a:ext uri="{FF2B5EF4-FFF2-40B4-BE49-F238E27FC236}">
                <a16:creationId xmlns:a16="http://schemas.microsoft.com/office/drawing/2014/main" id="{3CE84A83-AD56-E0A6-1B36-A310F98B8175}"/>
              </a:ext>
            </a:extLst>
          </p:cNvPr>
          <p:cNvSpPr>
            <a:spLocks noGrp="1"/>
          </p:cNvSpPr>
          <p:nvPr>
            <p:ph idx="1"/>
          </p:nvPr>
        </p:nvSpPr>
        <p:spPr>
          <a:xfrm>
            <a:off x="914401" y="1981201"/>
            <a:ext cx="10361084" cy="4494213"/>
          </a:xfrm>
        </p:spPr>
        <p:txBody>
          <a:bodyPr/>
          <a:lstStyle/>
          <a:p>
            <a:r>
              <a:rPr lang="en-US" altLang="ko-KR" dirty="0"/>
              <a:t>Some details of the channel access mechanism on the NPCA primary channel are defined in </a:t>
            </a:r>
            <a:r>
              <a:rPr lang="en-US" altLang="ko-KR" dirty="0" err="1"/>
              <a:t>TGbn</a:t>
            </a:r>
            <a:r>
              <a:rPr lang="en-US" altLang="ko-KR" dirty="0"/>
              <a:t> D0.3 [1]</a:t>
            </a:r>
          </a:p>
          <a:p>
            <a:pPr lvl="1"/>
            <a:r>
              <a:rPr lang="en-US" altLang="ko-KR" dirty="0"/>
              <a:t>NPCA STAs that perform channel access on the NPCA primary channel reuse the conventional EDCA mechanism with some exceptions</a:t>
            </a:r>
          </a:p>
          <a:p>
            <a:endParaRPr lang="en-US" altLang="ko-KR" dirty="0"/>
          </a:p>
          <a:p>
            <a:r>
              <a:rPr lang="en-US" altLang="ko-KR" dirty="0"/>
              <a:t>This contribution discusses the channel access mechanism that defers transmission considering the NPCA switching delay, and proposes necessary modifications to ensure that an NPCA AP which has completed its backoff procedure first can be guaranteed TXOP acquisition</a:t>
            </a:r>
          </a:p>
        </p:txBody>
      </p:sp>
    </p:spTree>
    <p:extLst>
      <p:ext uri="{BB962C8B-B14F-4D97-AF65-F5344CB8AC3E}">
        <p14:creationId xmlns:p14="http://schemas.microsoft.com/office/powerpoint/2010/main" val="53017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CB3BB-CD0F-3DB1-40BB-8219BA8B572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B58F00B-9B5A-D326-D42F-62DA0C715F1B}"/>
              </a:ext>
            </a:extLst>
          </p:cNvPr>
          <p:cNvSpPr>
            <a:spLocks noGrp="1"/>
          </p:cNvSpPr>
          <p:nvPr>
            <p:ph type="title"/>
          </p:nvPr>
        </p:nvSpPr>
        <p:spPr/>
        <p:txBody>
          <a:bodyPr/>
          <a:lstStyle/>
          <a:p>
            <a:r>
              <a:rPr lang="en-US" altLang="ko-KR" dirty="0"/>
              <a:t>Channel access on the NPCA primary channel</a:t>
            </a:r>
            <a:endParaRPr lang="ko-KR" altLang="en-US" dirty="0"/>
          </a:p>
        </p:txBody>
      </p:sp>
      <p:sp>
        <p:nvSpPr>
          <p:cNvPr id="3" name="슬라이드 번호 개체 틀 2">
            <a:extLst>
              <a:ext uri="{FF2B5EF4-FFF2-40B4-BE49-F238E27FC236}">
                <a16:creationId xmlns:a16="http://schemas.microsoft.com/office/drawing/2014/main" id="{90B50D26-530E-2B8B-78A8-81FE9BC543A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바닥글 개체 틀 3">
            <a:extLst>
              <a:ext uri="{FF2B5EF4-FFF2-40B4-BE49-F238E27FC236}">
                <a16:creationId xmlns:a16="http://schemas.microsoft.com/office/drawing/2014/main" id="{945559AF-4E67-D4FE-1BF4-24B22432A9A2}"/>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B43A4ABC-BA62-3FC7-8F76-4A162DBA2885}"/>
              </a:ext>
            </a:extLst>
          </p:cNvPr>
          <p:cNvSpPr>
            <a:spLocks noGrp="1"/>
          </p:cNvSpPr>
          <p:nvPr>
            <p:ph type="dt" idx="15"/>
          </p:nvPr>
        </p:nvSpPr>
        <p:spPr/>
        <p:txBody>
          <a:bodyPr/>
          <a:lstStyle/>
          <a:p>
            <a:r>
              <a:rPr lang="en-US" altLang="ko-KR" kern="0" dirty="0"/>
              <a:t>June 2025</a:t>
            </a:r>
            <a:endParaRPr lang="en-GB" altLang="ko-KR" kern="0" dirty="0"/>
          </a:p>
        </p:txBody>
      </p:sp>
      <p:sp>
        <p:nvSpPr>
          <p:cNvPr id="10" name="내용 개체 틀 5">
            <a:extLst>
              <a:ext uri="{FF2B5EF4-FFF2-40B4-BE49-F238E27FC236}">
                <a16:creationId xmlns:a16="http://schemas.microsoft.com/office/drawing/2014/main" id="{97728B74-BE13-DD82-606C-20D8977909DB}"/>
              </a:ext>
            </a:extLst>
          </p:cNvPr>
          <p:cNvSpPr>
            <a:spLocks noGrp="1"/>
          </p:cNvSpPr>
          <p:nvPr>
            <p:ph idx="1"/>
          </p:nvPr>
        </p:nvSpPr>
        <p:spPr>
          <a:xfrm>
            <a:off x="914401" y="1844824"/>
            <a:ext cx="10361084" cy="4400127"/>
          </a:xfrm>
        </p:spPr>
        <p:txBody>
          <a:bodyPr/>
          <a:lstStyle/>
          <a:p>
            <a:r>
              <a:rPr lang="en-US" altLang="ko-KR" sz="2000" dirty="0">
                <a:solidFill>
                  <a:schemeClr val="tx1"/>
                </a:solidFill>
              </a:rPr>
              <a:t>Channel Access Mechanism on the NPCA primary channel (11bn D0.3)</a:t>
            </a:r>
          </a:p>
          <a:p>
            <a:pPr lvl="1"/>
            <a:r>
              <a:rPr lang="en-US" altLang="ko-KR" sz="1800" dirty="0">
                <a:solidFill>
                  <a:schemeClr val="tx1"/>
                </a:solidFill>
              </a:rPr>
              <a:t>The NPCA STA operating on the NPCA primary channel</a:t>
            </a:r>
          </a:p>
          <a:p>
            <a:pPr lvl="2"/>
            <a:r>
              <a:rPr lang="en-US" altLang="ko-KR" sz="1600" dirty="0"/>
              <a:t>Use the same (MU, EPCS) EDCA parameter set for the NPCA primary channel as it uses on the BSS primary channel</a:t>
            </a:r>
          </a:p>
          <a:p>
            <a:pPr lvl="2"/>
            <a:r>
              <a:rPr lang="en-US" altLang="ko-KR" sz="1600" dirty="0"/>
              <a:t>May initiate a TXOP on the NPCA primary channel by following the rules defined in 10.23.2.2 (EDCA backoff procedure) and 10.23.2.4 (Obtaining an EDCA TXOP) with the following exceptions</a:t>
            </a:r>
          </a:p>
          <a:p>
            <a:pPr lvl="3"/>
            <a:r>
              <a:rPr lang="en-US" altLang="ko-KR" sz="1400" dirty="0"/>
              <a:t>Each time that the NPCA STA switches to the NPCA primary channel, it shall initialize </a:t>
            </a:r>
          </a:p>
          <a:p>
            <a:pPr lvl="4"/>
            <a:r>
              <a:rPr lang="en-US" altLang="ko-KR" sz="1400" dirty="0"/>
              <a:t>CW_NPCA[AC] to TBD value and randomly choose a new backoff counter between 0 and CW_NPCA[AC]</a:t>
            </a:r>
          </a:p>
          <a:p>
            <a:pPr lvl="3"/>
            <a:r>
              <a:rPr lang="en-US" altLang="ko-KR" sz="1400" dirty="0"/>
              <a:t>QSRC_NPCA[AC] shall be set to 0</a:t>
            </a:r>
          </a:p>
          <a:p>
            <a:pPr lvl="3"/>
            <a:r>
              <a:rPr lang="en-US" altLang="ko-KR" sz="1400" dirty="0"/>
              <a:t>If the STA is a non-AP STA and the associated AP has disabled the use of untriggered UL transmission, then the STA shall not initiate a TXOP on the NPCA primary channel </a:t>
            </a:r>
          </a:p>
          <a:p>
            <a:r>
              <a:rPr lang="en-US" altLang="ko-KR" sz="2000" dirty="0"/>
              <a:t>Additional rule for the NPCA STA </a:t>
            </a:r>
          </a:p>
          <a:p>
            <a:pPr lvl="1"/>
            <a:r>
              <a:rPr lang="en-US" altLang="ko-KR" sz="1800" dirty="0"/>
              <a:t>The NPCA STA shall not initiate a transmission on the NPCA primary channel to another NPCA STA until that STA's NPCA switching delay time has elapsed</a:t>
            </a:r>
          </a:p>
          <a:p>
            <a:pPr lvl="2"/>
            <a:r>
              <a:rPr lang="en-US" altLang="ko-KR" sz="1600" dirty="0"/>
              <a:t>The specific method by which an NPCA STA defers its transmission initiation on the NPCA primary channel, in consideration of the switching delay of the peer NPCA STA, is not clearly defined</a:t>
            </a:r>
            <a:endParaRPr lang="en-US" altLang="ko-KR" sz="1600" dirty="0">
              <a:solidFill>
                <a:schemeClr val="tx1"/>
              </a:solidFill>
            </a:endParaRPr>
          </a:p>
          <a:p>
            <a:pPr lvl="2"/>
            <a:endParaRPr lang="en-US" altLang="ko-KR" sz="1400" dirty="0"/>
          </a:p>
        </p:txBody>
      </p:sp>
    </p:spTree>
    <p:extLst>
      <p:ext uri="{BB962C8B-B14F-4D97-AF65-F5344CB8AC3E}">
        <p14:creationId xmlns:p14="http://schemas.microsoft.com/office/powerpoint/2010/main" val="3796112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DCC31-5895-592C-771E-E5E0010661AB}"/>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711FEBE-2E5A-B108-6C31-18C67FADC8F5}"/>
              </a:ext>
            </a:extLst>
          </p:cNvPr>
          <p:cNvSpPr>
            <a:spLocks noGrp="1"/>
          </p:cNvSpPr>
          <p:nvPr>
            <p:ph type="title"/>
          </p:nvPr>
        </p:nvSpPr>
        <p:spPr/>
        <p:txBody>
          <a:bodyPr/>
          <a:lstStyle/>
          <a:p>
            <a:r>
              <a:rPr lang="en-US" altLang="ko-KR" dirty="0"/>
              <a:t>Mechanism for deferring TX initiation</a:t>
            </a:r>
            <a:endParaRPr lang="ko-KR" altLang="en-US" dirty="0"/>
          </a:p>
        </p:txBody>
      </p:sp>
      <p:sp>
        <p:nvSpPr>
          <p:cNvPr id="3" name="슬라이드 번호 개체 틀 2">
            <a:extLst>
              <a:ext uri="{FF2B5EF4-FFF2-40B4-BE49-F238E27FC236}">
                <a16:creationId xmlns:a16="http://schemas.microsoft.com/office/drawing/2014/main" id="{9221540E-F1C7-5671-241E-28736E427A8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바닥글 개체 틀 3">
            <a:extLst>
              <a:ext uri="{FF2B5EF4-FFF2-40B4-BE49-F238E27FC236}">
                <a16:creationId xmlns:a16="http://schemas.microsoft.com/office/drawing/2014/main" id="{5903D2DF-257C-D048-FDCB-78424EFA70D6}"/>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CDC393B-729B-5614-7413-000819AE040C}"/>
              </a:ext>
            </a:extLst>
          </p:cNvPr>
          <p:cNvSpPr>
            <a:spLocks noGrp="1"/>
          </p:cNvSpPr>
          <p:nvPr>
            <p:ph type="dt" idx="15"/>
          </p:nvPr>
        </p:nvSpPr>
        <p:spPr/>
        <p:txBody>
          <a:bodyPr/>
          <a:lstStyle/>
          <a:p>
            <a:r>
              <a:rPr lang="en-US" altLang="ko-KR" kern="0" dirty="0"/>
              <a:t>June 2025</a:t>
            </a:r>
            <a:endParaRPr lang="en-GB" altLang="ko-KR" kern="0" dirty="0"/>
          </a:p>
        </p:txBody>
      </p:sp>
      <p:sp>
        <p:nvSpPr>
          <p:cNvPr id="10" name="내용 개체 틀 5">
            <a:extLst>
              <a:ext uri="{FF2B5EF4-FFF2-40B4-BE49-F238E27FC236}">
                <a16:creationId xmlns:a16="http://schemas.microsoft.com/office/drawing/2014/main" id="{B6189D9E-5507-6A2D-1DBD-BF847DF8F355}"/>
              </a:ext>
            </a:extLst>
          </p:cNvPr>
          <p:cNvSpPr>
            <a:spLocks noGrp="1"/>
          </p:cNvSpPr>
          <p:nvPr>
            <p:ph idx="1"/>
          </p:nvPr>
        </p:nvSpPr>
        <p:spPr>
          <a:xfrm>
            <a:off x="914401" y="1844825"/>
            <a:ext cx="10361084" cy="4630590"/>
          </a:xfrm>
        </p:spPr>
        <p:txBody>
          <a:bodyPr/>
          <a:lstStyle/>
          <a:p>
            <a:r>
              <a:rPr lang="en-US" altLang="ko-KR" sz="2000" dirty="0">
                <a:solidFill>
                  <a:schemeClr val="tx1"/>
                </a:solidFill>
              </a:rPr>
              <a:t>Two different mechanisms for deferring Tx initiation in the baseline [2]:</a:t>
            </a:r>
          </a:p>
          <a:p>
            <a:pPr lvl="1"/>
            <a:r>
              <a:rPr lang="en-US" altLang="ko-KR" sz="1600" dirty="0">
                <a:solidFill>
                  <a:schemeClr val="tx1"/>
                </a:solidFill>
              </a:rPr>
              <a:t>Mechanism 1. Maintaining the backoff counter at 0 </a:t>
            </a:r>
          </a:p>
          <a:p>
            <a:pPr lvl="2"/>
            <a:r>
              <a:rPr lang="en-US" altLang="ko-KR" sz="1400" dirty="0">
                <a:solidFill>
                  <a:schemeClr val="tx1"/>
                </a:solidFill>
              </a:rPr>
              <a:t>For the STAs with empty Tx queue or the STAs transmitting a Start Time Sync PPDUs</a:t>
            </a:r>
          </a:p>
          <a:p>
            <a:pPr lvl="1"/>
            <a:r>
              <a:rPr lang="en-US" altLang="ko-KR" sz="1600" dirty="0">
                <a:solidFill>
                  <a:schemeClr val="tx1"/>
                </a:solidFill>
              </a:rPr>
              <a:t>Mechanism 2. Regenerate a random backoff counter using the current CW[AC] value when the BO is reached to 0</a:t>
            </a:r>
          </a:p>
          <a:p>
            <a:pPr lvl="2"/>
            <a:r>
              <a:rPr lang="en-US" altLang="ko-KR" sz="1400" dirty="0">
                <a:solidFill>
                  <a:schemeClr val="tx1"/>
                </a:solidFill>
              </a:rPr>
              <a:t>For the case where the start time of an R-TWT SP is imminent</a:t>
            </a:r>
          </a:p>
          <a:p>
            <a:pPr lvl="2"/>
            <a:endParaRPr lang="en-US" altLang="ko-KR" sz="1400" dirty="0">
              <a:solidFill>
                <a:schemeClr val="tx1"/>
              </a:solidFill>
            </a:endParaRPr>
          </a:p>
          <a:p>
            <a:endParaRPr lang="en-US" altLang="ko-KR" sz="2000" dirty="0">
              <a:solidFill>
                <a:schemeClr val="tx1"/>
              </a:solidFill>
            </a:endParaRPr>
          </a:p>
          <a:p>
            <a:endParaRPr lang="en-US" altLang="ko-KR" sz="2000" dirty="0">
              <a:solidFill>
                <a:schemeClr val="tx1"/>
              </a:solidFill>
            </a:endParaRPr>
          </a:p>
          <a:p>
            <a:endParaRPr lang="en-US" altLang="ko-KR" sz="2000" dirty="0">
              <a:solidFill>
                <a:schemeClr val="tx1"/>
              </a:solidFill>
            </a:endParaRPr>
          </a:p>
          <a:p>
            <a:endParaRPr lang="en-US" altLang="ko-KR" sz="2000" dirty="0">
              <a:solidFill>
                <a:schemeClr val="tx1"/>
              </a:solidFill>
            </a:endParaRPr>
          </a:p>
          <a:p>
            <a:r>
              <a:rPr lang="en-US" altLang="ko-KR" sz="2000" dirty="0">
                <a:solidFill>
                  <a:schemeClr val="tx1"/>
                </a:solidFill>
              </a:rPr>
              <a:t>We propose to reuse the Mechanism 2 for the NPCA STAs</a:t>
            </a:r>
          </a:p>
          <a:p>
            <a:pPr lvl="1"/>
            <a:r>
              <a:rPr lang="en-US" altLang="ko-KR" sz="1600" dirty="0"/>
              <a:t>Applying the Mechanism 1 to the NPCA may cause multiple NPCA STAs to begin transmitting simultaneously after the NPCA AP’s switch delay, potentially resulting in collisions</a:t>
            </a:r>
          </a:p>
        </p:txBody>
      </p:sp>
      <p:sp>
        <p:nvSpPr>
          <p:cNvPr id="8" name="TextBox 7">
            <a:extLst>
              <a:ext uri="{FF2B5EF4-FFF2-40B4-BE49-F238E27FC236}">
                <a16:creationId xmlns:a16="http://schemas.microsoft.com/office/drawing/2014/main" id="{7DE65A4E-3B4E-BD6B-6A04-374CC2FC15F5}"/>
              </a:ext>
            </a:extLst>
          </p:cNvPr>
          <p:cNvSpPr txBox="1"/>
          <p:nvPr/>
        </p:nvSpPr>
        <p:spPr>
          <a:xfrm>
            <a:off x="623392" y="3702135"/>
            <a:ext cx="751690" cy="253916"/>
          </a:xfrm>
          <a:prstGeom prst="rect">
            <a:avLst/>
          </a:prstGeom>
          <a:noFill/>
        </p:spPr>
        <p:txBody>
          <a:bodyPr wrap="square" rtlCol="0">
            <a:spAutoFit/>
          </a:bodyPr>
          <a:lstStyle/>
          <a:p>
            <a:pPr algn="ctr"/>
            <a:r>
              <a:rPr lang="en-US" altLang="ko-KR" sz="1050" b="1" dirty="0">
                <a:solidFill>
                  <a:schemeClr val="tx1"/>
                </a:solidFill>
              </a:rPr>
              <a:t>AP</a:t>
            </a:r>
            <a:endParaRPr lang="ko-KR" altLang="en-US" sz="1050" b="1" dirty="0">
              <a:solidFill>
                <a:schemeClr val="tx1"/>
              </a:solidFill>
            </a:endParaRPr>
          </a:p>
        </p:txBody>
      </p:sp>
      <p:grpSp>
        <p:nvGrpSpPr>
          <p:cNvPr id="14" name="그룹 13">
            <a:extLst>
              <a:ext uri="{FF2B5EF4-FFF2-40B4-BE49-F238E27FC236}">
                <a16:creationId xmlns:a16="http://schemas.microsoft.com/office/drawing/2014/main" id="{FBDF96EC-82D4-C889-7407-D788E350399E}"/>
              </a:ext>
            </a:extLst>
          </p:cNvPr>
          <p:cNvGrpSpPr/>
          <p:nvPr/>
        </p:nvGrpSpPr>
        <p:grpSpPr>
          <a:xfrm>
            <a:off x="2809033" y="3596215"/>
            <a:ext cx="308986" cy="278638"/>
            <a:chOff x="2834686" y="3343960"/>
            <a:chExt cx="453002" cy="332340"/>
          </a:xfrm>
        </p:grpSpPr>
        <p:sp>
          <p:nvSpPr>
            <p:cNvPr id="15" name="평행 사변형 14">
              <a:extLst>
                <a:ext uri="{FF2B5EF4-FFF2-40B4-BE49-F238E27FC236}">
                  <a16:creationId xmlns:a16="http://schemas.microsoft.com/office/drawing/2014/main" id="{640620A1-8F04-B2F0-C0B7-93E7481A058C}"/>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16" name="평행 사변형 15">
              <a:extLst>
                <a:ext uri="{FF2B5EF4-FFF2-40B4-BE49-F238E27FC236}">
                  <a16:creationId xmlns:a16="http://schemas.microsoft.com/office/drawing/2014/main" id="{7C5DB59A-0583-AE7A-7F9A-4BC010617218}"/>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17" name="평행 사변형 16">
              <a:extLst>
                <a:ext uri="{FF2B5EF4-FFF2-40B4-BE49-F238E27FC236}">
                  <a16:creationId xmlns:a16="http://schemas.microsoft.com/office/drawing/2014/main" id="{4BA08852-6E73-606B-930F-EAC22F8ED835}"/>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grpSp>
        <p:nvGrpSpPr>
          <p:cNvPr id="114" name="그룹 113">
            <a:extLst>
              <a:ext uri="{FF2B5EF4-FFF2-40B4-BE49-F238E27FC236}">
                <a16:creationId xmlns:a16="http://schemas.microsoft.com/office/drawing/2014/main" id="{F99237DA-21DA-FA5F-2739-8D0040ABC90B}"/>
              </a:ext>
            </a:extLst>
          </p:cNvPr>
          <p:cNvGrpSpPr/>
          <p:nvPr/>
        </p:nvGrpSpPr>
        <p:grpSpPr>
          <a:xfrm>
            <a:off x="1504207" y="3884407"/>
            <a:ext cx="4289111" cy="777480"/>
            <a:chOff x="1504207" y="4787434"/>
            <a:chExt cx="9355776" cy="777480"/>
          </a:xfrm>
        </p:grpSpPr>
        <p:cxnSp>
          <p:nvCxnSpPr>
            <p:cNvPr id="20" name="직선 연결선 19">
              <a:extLst>
                <a:ext uri="{FF2B5EF4-FFF2-40B4-BE49-F238E27FC236}">
                  <a16:creationId xmlns:a16="http://schemas.microsoft.com/office/drawing/2014/main" id="{7C63865A-80F9-1360-7997-6C55EC9D978D}"/>
                </a:ext>
              </a:extLst>
            </p:cNvPr>
            <p:cNvCxnSpPr/>
            <p:nvPr/>
          </p:nvCxnSpPr>
          <p:spPr>
            <a:xfrm>
              <a:off x="1504207" y="4787434"/>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a16="http://schemas.microsoft.com/office/drawing/2014/main" id="{1A7EA6EE-7919-BE53-C44A-7F4E639B33AA}"/>
                </a:ext>
              </a:extLst>
            </p:cNvPr>
            <p:cNvCxnSpPr/>
            <p:nvPr/>
          </p:nvCxnSpPr>
          <p:spPr>
            <a:xfrm>
              <a:off x="1511897" y="5564914"/>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TextBox 24">
            <a:extLst>
              <a:ext uri="{FF2B5EF4-FFF2-40B4-BE49-F238E27FC236}">
                <a16:creationId xmlns:a16="http://schemas.microsoft.com/office/drawing/2014/main" id="{7FEC59ED-1ECD-75C5-33A9-2A3AD83473E9}"/>
              </a:ext>
            </a:extLst>
          </p:cNvPr>
          <p:cNvSpPr txBox="1"/>
          <p:nvPr/>
        </p:nvSpPr>
        <p:spPr>
          <a:xfrm>
            <a:off x="627079" y="4404281"/>
            <a:ext cx="762903" cy="415498"/>
          </a:xfrm>
          <a:prstGeom prst="rect">
            <a:avLst/>
          </a:prstGeom>
          <a:noFill/>
        </p:spPr>
        <p:txBody>
          <a:bodyPr wrap="square" rtlCol="0">
            <a:spAutoFit/>
          </a:bodyPr>
          <a:lstStyle/>
          <a:p>
            <a:pPr algn="ctr"/>
            <a:r>
              <a:rPr lang="en-US" altLang="ko-KR" sz="1050" b="1" dirty="0">
                <a:solidFill>
                  <a:schemeClr val="tx1"/>
                </a:solidFill>
              </a:rPr>
              <a:t>Non-AP STA1</a:t>
            </a:r>
            <a:endParaRPr lang="ko-KR" altLang="en-US" sz="1050" b="1" dirty="0">
              <a:solidFill>
                <a:schemeClr val="tx1"/>
              </a:solidFill>
            </a:endParaRPr>
          </a:p>
        </p:txBody>
      </p:sp>
      <p:sp>
        <p:nvSpPr>
          <p:cNvPr id="28" name="TextBox 27">
            <a:extLst>
              <a:ext uri="{FF2B5EF4-FFF2-40B4-BE49-F238E27FC236}">
                <a16:creationId xmlns:a16="http://schemas.microsoft.com/office/drawing/2014/main" id="{467769F4-AC0B-BD0D-5A3A-86D2BE03FA8C}"/>
              </a:ext>
            </a:extLst>
          </p:cNvPr>
          <p:cNvSpPr txBox="1"/>
          <p:nvPr/>
        </p:nvSpPr>
        <p:spPr>
          <a:xfrm>
            <a:off x="1079423" y="4671405"/>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30" name="TextBox 29">
            <a:extLst>
              <a:ext uri="{FF2B5EF4-FFF2-40B4-BE49-F238E27FC236}">
                <a16:creationId xmlns:a16="http://schemas.microsoft.com/office/drawing/2014/main" id="{B1E80B52-3AF4-E7C1-AB4B-B76EE377F78E}"/>
              </a:ext>
            </a:extLst>
          </p:cNvPr>
          <p:cNvSpPr txBox="1"/>
          <p:nvPr/>
        </p:nvSpPr>
        <p:spPr>
          <a:xfrm>
            <a:off x="1085982" y="4424146"/>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31" name="TextBox 30">
            <a:extLst>
              <a:ext uri="{FF2B5EF4-FFF2-40B4-BE49-F238E27FC236}">
                <a16:creationId xmlns:a16="http://schemas.microsoft.com/office/drawing/2014/main" id="{AB7BCD2E-A8B3-29D3-D642-2971EE0A6F2A}"/>
              </a:ext>
            </a:extLst>
          </p:cNvPr>
          <p:cNvSpPr txBox="1"/>
          <p:nvPr/>
        </p:nvSpPr>
        <p:spPr>
          <a:xfrm>
            <a:off x="1069491" y="3904199"/>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33" name="TextBox 32">
            <a:extLst>
              <a:ext uri="{FF2B5EF4-FFF2-40B4-BE49-F238E27FC236}">
                <a16:creationId xmlns:a16="http://schemas.microsoft.com/office/drawing/2014/main" id="{A95F3B11-60E3-6DFD-B571-73479A43A03E}"/>
              </a:ext>
            </a:extLst>
          </p:cNvPr>
          <p:cNvSpPr txBox="1"/>
          <p:nvPr/>
        </p:nvSpPr>
        <p:spPr>
          <a:xfrm>
            <a:off x="1076050" y="3656940"/>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34" name="직사각형 33">
            <a:extLst>
              <a:ext uri="{FF2B5EF4-FFF2-40B4-BE49-F238E27FC236}">
                <a16:creationId xmlns:a16="http://schemas.microsoft.com/office/drawing/2014/main" id="{B11AF4DE-F3DA-CDDA-C368-A8196D9D2151}"/>
              </a:ext>
            </a:extLst>
          </p:cNvPr>
          <p:cNvSpPr/>
          <p:nvPr/>
        </p:nvSpPr>
        <p:spPr>
          <a:xfrm>
            <a:off x="2095023" y="4672643"/>
            <a:ext cx="3568292"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35" name="직사각형 34">
            <a:extLst>
              <a:ext uri="{FF2B5EF4-FFF2-40B4-BE49-F238E27FC236}">
                <a16:creationId xmlns:a16="http://schemas.microsoft.com/office/drawing/2014/main" id="{DCCC94EE-94F9-0F0C-17F3-F06A7B04654A}"/>
              </a:ext>
            </a:extLst>
          </p:cNvPr>
          <p:cNvSpPr/>
          <p:nvPr/>
        </p:nvSpPr>
        <p:spPr>
          <a:xfrm>
            <a:off x="2095661" y="3907187"/>
            <a:ext cx="3568292"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36" name="직사각형 35">
            <a:extLst>
              <a:ext uri="{FF2B5EF4-FFF2-40B4-BE49-F238E27FC236}">
                <a16:creationId xmlns:a16="http://schemas.microsoft.com/office/drawing/2014/main" id="{26828246-BC68-FA48-5ABC-79901DDF5427}"/>
              </a:ext>
            </a:extLst>
          </p:cNvPr>
          <p:cNvSpPr/>
          <p:nvPr/>
        </p:nvSpPr>
        <p:spPr>
          <a:xfrm>
            <a:off x="2327641" y="4480996"/>
            <a:ext cx="1050499" cy="373311"/>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switching</a:t>
            </a:r>
            <a:endParaRPr lang="ko-KR" altLang="en-US" sz="900" b="1" dirty="0">
              <a:solidFill>
                <a:schemeClr val="tx1"/>
              </a:solidFill>
            </a:endParaRPr>
          </a:p>
        </p:txBody>
      </p:sp>
      <p:sp>
        <p:nvSpPr>
          <p:cNvPr id="39" name="직사각형 38">
            <a:extLst>
              <a:ext uri="{FF2B5EF4-FFF2-40B4-BE49-F238E27FC236}">
                <a16:creationId xmlns:a16="http://schemas.microsoft.com/office/drawing/2014/main" id="{B54CC96B-0FAE-40EF-9B3E-74E384827AC7}"/>
              </a:ext>
            </a:extLst>
          </p:cNvPr>
          <p:cNvSpPr/>
          <p:nvPr/>
        </p:nvSpPr>
        <p:spPr>
          <a:xfrm>
            <a:off x="2327641" y="3605117"/>
            <a:ext cx="311976" cy="48809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a:t>
            </a:r>
            <a:endParaRPr lang="ko-KR" altLang="en-US" sz="900" b="1" dirty="0">
              <a:solidFill>
                <a:schemeClr val="tx1"/>
              </a:solidFill>
            </a:endParaRPr>
          </a:p>
        </p:txBody>
      </p:sp>
      <p:grpSp>
        <p:nvGrpSpPr>
          <p:cNvPr id="40" name="그룹 39">
            <a:extLst>
              <a:ext uri="{FF2B5EF4-FFF2-40B4-BE49-F238E27FC236}">
                <a16:creationId xmlns:a16="http://schemas.microsoft.com/office/drawing/2014/main" id="{F8798575-E1FA-CE03-FA79-E739F7EB02CF}"/>
              </a:ext>
            </a:extLst>
          </p:cNvPr>
          <p:cNvGrpSpPr/>
          <p:nvPr/>
        </p:nvGrpSpPr>
        <p:grpSpPr>
          <a:xfrm>
            <a:off x="3092927" y="3596155"/>
            <a:ext cx="308986" cy="278638"/>
            <a:chOff x="2834686" y="3343960"/>
            <a:chExt cx="453002" cy="332340"/>
          </a:xfrm>
        </p:grpSpPr>
        <p:sp>
          <p:nvSpPr>
            <p:cNvPr id="41" name="평행 사변형 40">
              <a:extLst>
                <a:ext uri="{FF2B5EF4-FFF2-40B4-BE49-F238E27FC236}">
                  <a16:creationId xmlns:a16="http://schemas.microsoft.com/office/drawing/2014/main" id="{F2276DA9-299D-8196-CB7C-EF22C6276330}"/>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rgbClr val="FF0000"/>
                  </a:solidFill>
                </a:rPr>
                <a:t>0</a:t>
              </a:r>
              <a:endParaRPr lang="ko-KR" altLang="en-US" sz="1200" b="1" dirty="0">
                <a:solidFill>
                  <a:srgbClr val="FF0000"/>
                </a:solidFill>
              </a:endParaRPr>
            </a:p>
          </p:txBody>
        </p:sp>
        <p:sp>
          <p:nvSpPr>
            <p:cNvPr id="45" name="평행 사변형 44">
              <a:extLst>
                <a:ext uri="{FF2B5EF4-FFF2-40B4-BE49-F238E27FC236}">
                  <a16:creationId xmlns:a16="http://schemas.microsoft.com/office/drawing/2014/main" id="{948628CD-00B7-D995-E11C-0BC2C301604C}"/>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0</a:t>
              </a:r>
              <a:endParaRPr lang="ko-KR" altLang="en-US" sz="1200" dirty="0">
                <a:solidFill>
                  <a:srgbClr val="FF0000"/>
                </a:solidFill>
              </a:endParaRPr>
            </a:p>
          </p:txBody>
        </p:sp>
        <p:sp>
          <p:nvSpPr>
            <p:cNvPr id="47" name="평행 사변형 46">
              <a:extLst>
                <a:ext uri="{FF2B5EF4-FFF2-40B4-BE49-F238E27FC236}">
                  <a16:creationId xmlns:a16="http://schemas.microsoft.com/office/drawing/2014/main" id="{BABD5E54-DC0B-72CD-EC83-C1438F62C7F3}"/>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0</a:t>
              </a:r>
              <a:endParaRPr lang="ko-KR" altLang="en-US" sz="1200" dirty="0">
                <a:solidFill>
                  <a:srgbClr val="FF0000"/>
                </a:solidFill>
              </a:endParaRPr>
            </a:p>
          </p:txBody>
        </p:sp>
      </p:grpSp>
      <p:sp>
        <p:nvSpPr>
          <p:cNvPr id="49" name="평행 사변형 48">
            <a:extLst>
              <a:ext uri="{FF2B5EF4-FFF2-40B4-BE49-F238E27FC236}">
                <a16:creationId xmlns:a16="http://schemas.microsoft.com/office/drawing/2014/main" id="{1174938E-DD17-14F9-6B5E-26642BEB997C}"/>
              </a:ext>
            </a:extLst>
          </p:cNvPr>
          <p:cNvSpPr/>
          <p:nvPr/>
        </p:nvSpPr>
        <p:spPr>
          <a:xfrm>
            <a:off x="3378138" y="3596155"/>
            <a:ext cx="120839" cy="278638"/>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0</a:t>
            </a:r>
            <a:endParaRPr lang="ko-KR" altLang="en-US" sz="1200" dirty="0">
              <a:solidFill>
                <a:srgbClr val="FF0000"/>
              </a:solidFill>
            </a:endParaRPr>
          </a:p>
        </p:txBody>
      </p:sp>
      <p:sp>
        <p:nvSpPr>
          <p:cNvPr id="63" name="직사각형 62">
            <a:extLst>
              <a:ext uri="{FF2B5EF4-FFF2-40B4-BE49-F238E27FC236}">
                <a16:creationId xmlns:a16="http://schemas.microsoft.com/office/drawing/2014/main" id="{91BAE402-F707-99E8-BB8C-370DC617E805}"/>
              </a:ext>
            </a:extLst>
          </p:cNvPr>
          <p:cNvSpPr/>
          <p:nvPr/>
        </p:nvSpPr>
        <p:spPr>
          <a:xfrm>
            <a:off x="3511142" y="3587444"/>
            <a:ext cx="533278" cy="281913"/>
          </a:xfrm>
          <a:prstGeom prst="rect">
            <a:avLst/>
          </a:prstGeom>
          <a:solidFill>
            <a:schemeClr val="accent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rgbClr val="0000FF"/>
                </a:solidFill>
              </a:rPr>
              <a:t>ICF</a:t>
            </a:r>
          </a:p>
        </p:txBody>
      </p:sp>
      <p:cxnSp>
        <p:nvCxnSpPr>
          <p:cNvPr id="64" name="직선 화살표 연결선 63">
            <a:extLst>
              <a:ext uri="{FF2B5EF4-FFF2-40B4-BE49-F238E27FC236}">
                <a16:creationId xmlns:a16="http://schemas.microsoft.com/office/drawing/2014/main" id="{DC0B28AB-878D-F3E1-93E9-A6FC5FCAE7E1}"/>
              </a:ext>
            </a:extLst>
          </p:cNvPr>
          <p:cNvCxnSpPr>
            <a:cxnSpLocks/>
            <a:stCxn id="63" idx="2"/>
            <a:endCxn id="65" idx="0"/>
          </p:cNvCxnSpPr>
          <p:nvPr/>
        </p:nvCxnSpPr>
        <p:spPr>
          <a:xfrm>
            <a:off x="3777781" y="3869357"/>
            <a:ext cx="0" cy="50219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5" name="직사각형 64">
            <a:extLst>
              <a:ext uri="{FF2B5EF4-FFF2-40B4-BE49-F238E27FC236}">
                <a16:creationId xmlns:a16="http://schemas.microsoft.com/office/drawing/2014/main" id="{D3560D56-9198-4489-D48A-90B5D59DADC3}"/>
              </a:ext>
            </a:extLst>
          </p:cNvPr>
          <p:cNvSpPr/>
          <p:nvPr/>
        </p:nvSpPr>
        <p:spPr>
          <a:xfrm>
            <a:off x="3511142" y="4371547"/>
            <a:ext cx="533278"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ICF</a:t>
            </a:r>
          </a:p>
        </p:txBody>
      </p:sp>
      <p:sp>
        <p:nvSpPr>
          <p:cNvPr id="66" name="직사각형 65">
            <a:extLst>
              <a:ext uri="{FF2B5EF4-FFF2-40B4-BE49-F238E27FC236}">
                <a16:creationId xmlns:a16="http://schemas.microsoft.com/office/drawing/2014/main" id="{BE94110B-F6D8-B65D-3197-D924FA14ABBB}"/>
              </a:ext>
            </a:extLst>
          </p:cNvPr>
          <p:cNvSpPr/>
          <p:nvPr/>
        </p:nvSpPr>
        <p:spPr>
          <a:xfrm>
            <a:off x="4197694" y="4357859"/>
            <a:ext cx="533278" cy="2881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cxnSp>
        <p:nvCxnSpPr>
          <p:cNvPr id="67" name="직선 화살표 연결선 66">
            <a:extLst>
              <a:ext uri="{FF2B5EF4-FFF2-40B4-BE49-F238E27FC236}">
                <a16:creationId xmlns:a16="http://schemas.microsoft.com/office/drawing/2014/main" id="{77A16873-2140-E8F7-9CB8-7ECE93219727}"/>
              </a:ext>
            </a:extLst>
          </p:cNvPr>
          <p:cNvCxnSpPr>
            <a:cxnSpLocks/>
            <a:stCxn id="66" idx="0"/>
            <a:endCxn id="68" idx="2"/>
          </p:cNvCxnSpPr>
          <p:nvPr/>
        </p:nvCxnSpPr>
        <p:spPr>
          <a:xfrm flipH="1" flipV="1">
            <a:off x="4461752" y="3881099"/>
            <a:ext cx="2581" cy="47676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8" name="직사각형 67">
            <a:extLst>
              <a:ext uri="{FF2B5EF4-FFF2-40B4-BE49-F238E27FC236}">
                <a16:creationId xmlns:a16="http://schemas.microsoft.com/office/drawing/2014/main" id="{5956EA6B-F4B5-C3A1-15D0-AC644C104997}"/>
              </a:ext>
            </a:extLst>
          </p:cNvPr>
          <p:cNvSpPr/>
          <p:nvPr/>
        </p:nvSpPr>
        <p:spPr>
          <a:xfrm>
            <a:off x="4192532" y="3599186"/>
            <a:ext cx="538440"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sp>
        <p:nvSpPr>
          <p:cNvPr id="115" name="TextBox 114">
            <a:extLst>
              <a:ext uri="{FF2B5EF4-FFF2-40B4-BE49-F238E27FC236}">
                <a16:creationId xmlns:a16="http://schemas.microsoft.com/office/drawing/2014/main" id="{BA4F67DE-BBCA-A265-E8AF-C2C9FFA9A200}"/>
              </a:ext>
            </a:extLst>
          </p:cNvPr>
          <p:cNvSpPr txBox="1"/>
          <p:nvPr/>
        </p:nvSpPr>
        <p:spPr>
          <a:xfrm>
            <a:off x="6570345" y="3713404"/>
            <a:ext cx="751690" cy="253916"/>
          </a:xfrm>
          <a:prstGeom prst="rect">
            <a:avLst/>
          </a:prstGeom>
          <a:noFill/>
        </p:spPr>
        <p:txBody>
          <a:bodyPr wrap="square" rtlCol="0">
            <a:spAutoFit/>
          </a:bodyPr>
          <a:lstStyle/>
          <a:p>
            <a:pPr algn="ctr"/>
            <a:r>
              <a:rPr lang="en-US" altLang="ko-KR" sz="1050" b="1" dirty="0">
                <a:solidFill>
                  <a:schemeClr val="tx1"/>
                </a:solidFill>
              </a:rPr>
              <a:t>AP</a:t>
            </a:r>
            <a:endParaRPr lang="ko-KR" altLang="en-US" sz="1050" b="1" dirty="0">
              <a:solidFill>
                <a:schemeClr val="tx1"/>
              </a:solidFill>
            </a:endParaRPr>
          </a:p>
        </p:txBody>
      </p:sp>
      <p:grpSp>
        <p:nvGrpSpPr>
          <p:cNvPr id="116" name="그룹 115">
            <a:extLst>
              <a:ext uri="{FF2B5EF4-FFF2-40B4-BE49-F238E27FC236}">
                <a16:creationId xmlns:a16="http://schemas.microsoft.com/office/drawing/2014/main" id="{70484C21-6250-7253-BF62-4155FF35A916}"/>
              </a:ext>
            </a:extLst>
          </p:cNvPr>
          <p:cNvGrpSpPr/>
          <p:nvPr/>
        </p:nvGrpSpPr>
        <p:grpSpPr>
          <a:xfrm>
            <a:off x="8755986" y="3607484"/>
            <a:ext cx="308986" cy="278638"/>
            <a:chOff x="2834686" y="3343960"/>
            <a:chExt cx="453002" cy="332340"/>
          </a:xfrm>
        </p:grpSpPr>
        <p:sp>
          <p:nvSpPr>
            <p:cNvPr id="117" name="평행 사변형 116">
              <a:extLst>
                <a:ext uri="{FF2B5EF4-FFF2-40B4-BE49-F238E27FC236}">
                  <a16:creationId xmlns:a16="http://schemas.microsoft.com/office/drawing/2014/main" id="{9E506E80-C7A6-8A80-2B2E-B0998D655724}"/>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118" name="평행 사변형 117">
              <a:extLst>
                <a:ext uri="{FF2B5EF4-FFF2-40B4-BE49-F238E27FC236}">
                  <a16:creationId xmlns:a16="http://schemas.microsoft.com/office/drawing/2014/main" id="{7B59C21A-8F80-00D3-6DDD-44CDE75AA11E}"/>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119" name="평행 사변형 118">
              <a:extLst>
                <a:ext uri="{FF2B5EF4-FFF2-40B4-BE49-F238E27FC236}">
                  <a16:creationId xmlns:a16="http://schemas.microsoft.com/office/drawing/2014/main" id="{B1B7BC83-C48F-1F5D-DC70-15CFCD092367}"/>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grpSp>
        <p:nvGrpSpPr>
          <p:cNvPr id="120" name="그룹 119">
            <a:extLst>
              <a:ext uri="{FF2B5EF4-FFF2-40B4-BE49-F238E27FC236}">
                <a16:creationId xmlns:a16="http://schemas.microsoft.com/office/drawing/2014/main" id="{D9FA309E-33C1-4F3D-0D51-61AC9093FB09}"/>
              </a:ext>
            </a:extLst>
          </p:cNvPr>
          <p:cNvGrpSpPr/>
          <p:nvPr/>
        </p:nvGrpSpPr>
        <p:grpSpPr>
          <a:xfrm>
            <a:off x="7451160" y="3895676"/>
            <a:ext cx="4289111" cy="777480"/>
            <a:chOff x="1504207" y="4787434"/>
            <a:chExt cx="9355776" cy="777480"/>
          </a:xfrm>
        </p:grpSpPr>
        <p:cxnSp>
          <p:nvCxnSpPr>
            <p:cNvPr id="121" name="직선 연결선 120">
              <a:extLst>
                <a:ext uri="{FF2B5EF4-FFF2-40B4-BE49-F238E27FC236}">
                  <a16:creationId xmlns:a16="http://schemas.microsoft.com/office/drawing/2014/main" id="{0518AC05-41B5-6A08-3A91-622A8E7CECD7}"/>
                </a:ext>
              </a:extLst>
            </p:cNvPr>
            <p:cNvCxnSpPr/>
            <p:nvPr/>
          </p:nvCxnSpPr>
          <p:spPr>
            <a:xfrm>
              <a:off x="1504207" y="4787434"/>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직선 연결선 121">
              <a:extLst>
                <a:ext uri="{FF2B5EF4-FFF2-40B4-BE49-F238E27FC236}">
                  <a16:creationId xmlns:a16="http://schemas.microsoft.com/office/drawing/2014/main" id="{B9FA6F25-3D87-0BC3-AF12-8312EDAF7BEB}"/>
                </a:ext>
              </a:extLst>
            </p:cNvPr>
            <p:cNvCxnSpPr/>
            <p:nvPr/>
          </p:nvCxnSpPr>
          <p:spPr>
            <a:xfrm>
              <a:off x="1511897" y="5564914"/>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3" name="TextBox 122">
            <a:extLst>
              <a:ext uri="{FF2B5EF4-FFF2-40B4-BE49-F238E27FC236}">
                <a16:creationId xmlns:a16="http://schemas.microsoft.com/office/drawing/2014/main" id="{4C41C7B0-21CE-5F0A-76A2-D710B9F0F4A2}"/>
              </a:ext>
            </a:extLst>
          </p:cNvPr>
          <p:cNvSpPr txBox="1"/>
          <p:nvPr/>
        </p:nvSpPr>
        <p:spPr>
          <a:xfrm>
            <a:off x="6574032" y="4415550"/>
            <a:ext cx="762903" cy="415498"/>
          </a:xfrm>
          <a:prstGeom prst="rect">
            <a:avLst/>
          </a:prstGeom>
          <a:noFill/>
        </p:spPr>
        <p:txBody>
          <a:bodyPr wrap="square" rtlCol="0">
            <a:spAutoFit/>
          </a:bodyPr>
          <a:lstStyle/>
          <a:p>
            <a:pPr algn="ctr"/>
            <a:r>
              <a:rPr lang="en-US" altLang="ko-KR" sz="1050" b="1" dirty="0">
                <a:solidFill>
                  <a:schemeClr val="tx1"/>
                </a:solidFill>
              </a:rPr>
              <a:t>Non-AP STA1</a:t>
            </a:r>
            <a:endParaRPr lang="ko-KR" altLang="en-US" sz="1050" b="1" dirty="0">
              <a:solidFill>
                <a:schemeClr val="tx1"/>
              </a:solidFill>
            </a:endParaRPr>
          </a:p>
        </p:txBody>
      </p:sp>
      <p:sp>
        <p:nvSpPr>
          <p:cNvPr id="124" name="TextBox 123">
            <a:extLst>
              <a:ext uri="{FF2B5EF4-FFF2-40B4-BE49-F238E27FC236}">
                <a16:creationId xmlns:a16="http://schemas.microsoft.com/office/drawing/2014/main" id="{5061B30C-DE96-E52C-D9A2-51B26BD59B65}"/>
              </a:ext>
            </a:extLst>
          </p:cNvPr>
          <p:cNvSpPr txBox="1"/>
          <p:nvPr/>
        </p:nvSpPr>
        <p:spPr>
          <a:xfrm>
            <a:off x="7026376" y="4682674"/>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125" name="TextBox 124">
            <a:extLst>
              <a:ext uri="{FF2B5EF4-FFF2-40B4-BE49-F238E27FC236}">
                <a16:creationId xmlns:a16="http://schemas.microsoft.com/office/drawing/2014/main" id="{AC9606F2-5ABC-76AC-E14B-D3C55DC48A7C}"/>
              </a:ext>
            </a:extLst>
          </p:cNvPr>
          <p:cNvSpPr txBox="1"/>
          <p:nvPr/>
        </p:nvSpPr>
        <p:spPr>
          <a:xfrm>
            <a:off x="7032935" y="4435415"/>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126" name="TextBox 125">
            <a:extLst>
              <a:ext uri="{FF2B5EF4-FFF2-40B4-BE49-F238E27FC236}">
                <a16:creationId xmlns:a16="http://schemas.microsoft.com/office/drawing/2014/main" id="{5DAA73DD-4D6D-4943-ADDE-7E8BFE8DC659}"/>
              </a:ext>
            </a:extLst>
          </p:cNvPr>
          <p:cNvSpPr txBox="1"/>
          <p:nvPr/>
        </p:nvSpPr>
        <p:spPr>
          <a:xfrm>
            <a:off x="7016444" y="3915468"/>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127" name="TextBox 126">
            <a:extLst>
              <a:ext uri="{FF2B5EF4-FFF2-40B4-BE49-F238E27FC236}">
                <a16:creationId xmlns:a16="http://schemas.microsoft.com/office/drawing/2014/main" id="{A6050F1D-BA3E-6038-94AC-A6AACBCF1C7B}"/>
              </a:ext>
            </a:extLst>
          </p:cNvPr>
          <p:cNvSpPr txBox="1"/>
          <p:nvPr/>
        </p:nvSpPr>
        <p:spPr>
          <a:xfrm>
            <a:off x="7023003" y="3668209"/>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128" name="직사각형 127">
            <a:extLst>
              <a:ext uri="{FF2B5EF4-FFF2-40B4-BE49-F238E27FC236}">
                <a16:creationId xmlns:a16="http://schemas.microsoft.com/office/drawing/2014/main" id="{81A84BB0-DDC2-A7C8-8048-AB916E1D105A}"/>
              </a:ext>
            </a:extLst>
          </p:cNvPr>
          <p:cNvSpPr/>
          <p:nvPr/>
        </p:nvSpPr>
        <p:spPr>
          <a:xfrm>
            <a:off x="8041976" y="4688992"/>
            <a:ext cx="3568292"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129" name="직사각형 128">
            <a:extLst>
              <a:ext uri="{FF2B5EF4-FFF2-40B4-BE49-F238E27FC236}">
                <a16:creationId xmlns:a16="http://schemas.microsoft.com/office/drawing/2014/main" id="{2299228C-926D-431F-037C-CD51B92B07D1}"/>
              </a:ext>
            </a:extLst>
          </p:cNvPr>
          <p:cNvSpPr/>
          <p:nvPr/>
        </p:nvSpPr>
        <p:spPr>
          <a:xfrm>
            <a:off x="8042614" y="3918456"/>
            <a:ext cx="3568292"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130" name="직사각형 129">
            <a:extLst>
              <a:ext uri="{FF2B5EF4-FFF2-40B4-BE49-F238E27FC236}">
                <a16:creationId xmlns:a16="http://schemas.microsoft.com/office/drawing/2014/main" id="{BC3B587C-A527-2F3C-5F59-DF1EADB12F02}"/>
              </a:ext>
            </a:extLst>
          </p:cNvPr>
          <p:cNvSpPr/>
          <p:nvPr/>
        </p:nvSpPr>
        <p:spPr>
          <a:xfrm>
            <a:off x="8274594" y="4492265"/>
            <a:ext cx="1050499" cy="373311"/>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switching</a:t>
            </a:r>
            <a:endParaRPr lang="ko-KR" altLang="en-US" sz="900" b="1" dirty="0">
              <a:solidFill>
                <a:schemeClr val="tx1"/>
              </a:solidFill>
            </a:endParaRPr>
          </a:p>
        </p:txBody>
      </p:sp>
      <p:sp>
        <p:nvSpPr>
          <p:cNvPr id="131" name="직사각형 130">
            <a:extLst>
              <a:ext uri="{FF2B5EF4-FFF2-40B4-BE49-F238E27FC236}">
                <a16:creationId xmlns:a16="http://schemas.microsoft.com/office/drawing/2014/main" id="{733E8D8C-A97C-F006-54F4-2A6303786E03}"/>
              </a:ext>
            </a:extLst>
          </p:cNvPr>
          <p:cNvSpPr/>
          <p:nvPr/>
        </p:nvSpPr>
        <p:spPr>
          <a:xfrm>
            <a:off x="8274594" y="3616386"/>
            <a:ext cx="311976" cy="48809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a:t>
            </a:r>
            <a:endParaRPr lang="ko-KR" altLang="en-US" sz="900" b="1" dirty="0">
              <a:solidFill>
                <a:schemeClr val="tx1"/>
              </a:solidFill>
            </a:endParaRPr>
          </a:p>
        </p:txBody>
      </p:sp>
      <p:grpSp>
        <p:nvGrpSpPr>
          <p:cNvPr id="132" name="그룹 131">
            <a:extLst>
              <a:ext uri="{FF2B5EF4-FFF2-40B4-BE49-F238E27FC236}">
                <a16:creationId xmlns:a16="http://schemas.microsoft.com/office/drawing/2014/main" id="{9451D795-C751-43C5-632F-305DB631DA7D}"/>
              </a:ext>
            </a:extLst>
          </p:cNvPr>
          <p:cNvGrpSpPr/>
          <p:nvPr/>
        </p:nvGrpSpPr>
        <p:grpSpPr>
          <a:xfrm>
            <a:off x="9039880" y="3607424"/>
            <a:ext cx="308986" cy="278638"/>
            <a:chOff x="2834686" y="3343960"/>
            <a:chExt cx="453002" cy="332340"/>
          </a:xfrm>
        </p:grpSpPr>
        <p:sp>
          <p:nvSpPr>
            <p:cNvPr id="133" name="평행 사변형 132">
              <a:extLst>
                <a:ext uri="{FF2B5EF4-FFF2-40B4-BE49-F238E27FC236}">
                  <a16:creationId xmlns:a16="http://schemas.microsoft.com/office/drawing/2014/main" id="{F15485FC-E8B2-7306-168E-09C3E5BB860D}"/>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rgbClr val="FF0000"/>
                  </a:solidFill>
                </a:rPr>
                <a:t>4</a:t>
              </a:r>
              <a:endParaRPr lang="ko-KR" altLang="en-US" sz="1200" b="1" dirty="0">
                <a:solidFill>
                  <a:srgbClr val="FF0000"/>
                </a:solidFill>
              </a:endParaRPr>
            </a:p>
          </p:txBody>
        </p:sp>
        <p:sp>
          <p:nvSpPr>
            <p:cNvPr id="134" name="평행 사변형 133">
              <a:extLst>
                <a:ext uri="{FF2B5EF4-FFF2-40B4-BE49-F238E27FC236}">
                  <a16:creationId xmlns:a16="http://schemas.microsoft.com/office/drawing/2014/main" id="{0BB08F48-420C-5DFF-8F2A-77C13F1E395F}"/>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3</a:t>
              </a:r>
              <a:endParaRPr lang="ko-KR" altLang="en-US" sz="1200" dirty="0">
                <a:solidFill>
                  <a:srgbClr val="FF0000"/>
                </a:solidFill>
              </a:endParaRPr>
            </a:p>
          </p:txBody>
        </p:sp>
        <p:sp>
          <p:nvSpPr>
            <p:cNvPr id="135" name="평행 사변형 134">
              <a:extLst>
                <a:ext uri="{FF2B5EF4-FFF2-40B4-BE49-F238E27FC236}">
                  <a16:creationId xmlns:a16="http://schemas.microsoft.com/office/drawing/2014/main" id="{85AD2A40-9BB1-119E-EA70-D67C5DF19C4F}"/>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2</a:t>
              </a:r>
              <a:endParaRPr lang="ko-KR" altLang="en-US" sz="1200" dirty="0">
                <a:solidFill>
                  <a:srgbClr val="FF0000"/>
                </a:solidFill>
              </a:endParaRPr>
            </a:p>
          </p:txBody>
        </p:sp>
      </p:grpSp>
      <p:sp>
        <p:nvSpPr>
          <p:cNvPr id="136" name="평행 사변형 135">
            <a:extLst>
              <a:ext uri="{FF2B5EF4-FFF2-40B4-BE49-F238E27FC236}">
                <a16:creationId xmlns:a16="http://schemas.microsoft.com/office/drawing/2014/main" id="{0F85D9D7-A088-34DF-0D3A-5B2B814A653D}"/>
              </a:ext>
            </a:extLst>
          </p:cNvPr>
          <p:cNvSpPr/>
          <p:nvPr/>
        </p:nvSpPr>
        <p:spPr>
          <a:xfrm>
            <a:off x="9325091" y="3607424"/>
            <a:ext cx="120839" cy="278638"/>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1</a:t>
            </a:r>
            <a:endParaRPr lang="ko-KR" altLang="en-US" sz="1200" dirty="0">
              <a:solidFill>
                <a:srgbClr val="FF0000"/>
              </a:solidFill>
            </a:endParaRPr>
          </a:p>
        </p:txBody>
      </p:sp>
      <p:sp>
        <p:nvSpPr>
          <p:cNvPr id="137" name="직사각형 136">
            <a:extLst>
              <a:ext uri="{FF2B5EF4-FFF2-40B4-BE49-F238E27FC236}">
                <a16:creationId xmlns:a16="http://schemas.microsoft.com/office/drawing/2014/main" id="{1CD18AB1-C44E-8213-1705-697958830D86}"/>
              </a:ext>
            </a:extLst>
          </p:cNvPr>
          <p:cNvSpPr/>
          <p:nvPr/>
        </p:nvSpPr>
        <p:spPr>
          <a:xfrm>
            <a:off x="9552384" y="3598713"/>
            <a:ext cx="533278" cy="281913"/>
          </a:xfrm>
          <a:prstGeom prst="rect">
            <a:avLst/>
          </a:prstGeom>
          <a:solidFill>
            <a:schemeClr val="accent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rgbClr val="0000FF"/>
                </a:solidFill>
              </a:rPr>
              <a:t>ICF</a:t>
            </a:r>
          </a:p>
        </p:txBody>
      </p:sp>
      <p:cxnSp>
        <p:nvCxnSpPr>
          <p:cNvPr id="138" name="직선 화살표 연결선 137">
            <a:extLst>
              <a:ext uri="{FF2B5EF4-FFF2-40B4-BE49-F238E27FC236}">
                <a16:creationId xmlns:a16="http://schemas.microsoft.com/office/drawing/2014/main" id="{1E5DB0FB-FA9A-C1E6-BC17-1B116FF2B8EF}"/>
              </a:ext>
            </a:extLst>
          </p:cNvPr>
          <p:cNvCxnSpPr>
            <a:cxnSpLocks/>
            <a:stCxn id="137" idx="2"/>
            <a:endCxn id="139" idx="0"/>
          </p:cNvCxnSpPr>
          <p:nvPr/>
        </p:nvCxnSpPr>
        <p:spPr>
          <a:xfrm>
            <a:off x="9819023" y="3880626"/>
            <a:ext cx="0" cy="50219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39" name="직사각형 138">
            <a:extLst>
              <a:ext uri="{FF2B5EF4-FFF2-40B4-BE49-F238E27FC236}">
                <a16:creationId xmlns:a16="http://schemas.microsoft.com/office/drawing/2014/main" id="{B40559FC-46F5-BCBA-AC87-448640972479}"/>
              </a:ext>
            </a:extLst>
          </p:cNvPr>
          <p:cNvSpPr/>
          <p:nvPr/>
        </p:nvSpPr>
        <p:spPr>
          <a:xfrm>
            <a:off x="9552384" y="4382816"/>
            <a:ext cx="533278"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ICF</a:t>
            </a:r>
          </a:p>
        </p:txBody>
      </p:sp>
      <p:sp>
        <p:nvSpPr>
          <p:cNvPr id="140" name="직사각형 139">
            <a:extLst>
              <a:ext uri="{FF2B5EF4-FFF2-40B4-BE49-F238E27FC236}">
                <a16:creationId xmlns:a16="http://schemas.microsoft.com/office/drawing/2014/main" id="{784C1CB9-CC9F-FD7C-3F13-EB8E36B31F9C}"/>
              </a:ext>
            </a:extLst>
          </p:cNvPr>
          <p:cNvSpPr/>
          <p:nvPr/>
        </p:nvSpPr>
        <p:spPr>
          <a:xfrm>
            <a:off x="10238936" y="4369128"/>
            <a:ext cx="533278" cy="2881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cxnSp>
        <p:nvCxnSpPr>
          <p:cNvPr id="141" name="직선 화살표 연결선 140">
            <a:extLst>
              <a:ext uri="{FF2B5EF4-FFF2-40B4-BE49-F238E27FC236}">
                <a16:creationId xmlns:a16="http://schemas.microsoft.com/office/drawing/2014/main" id="{C520B651-101A-C22F-166B-8A08AD4ADED9}"/>
              </a:ext>
            </a:extLst>
          </p:cNvPr>
          <p:cNvCxnSpPr>
            <a:cxnSpLocks/>
            <a:stCxn id="140" idx="0"/>
            <a:endCxn id="142" idx="2"/>
          </p:cNvCxnSpPr>
          <p:nvPr/>
        </p:nvCxnSpPr>
        <p:spPr>
          <a:xfrm flipH="1" flipV="1">
            <a:off x="10502994" y="3892368"/>
            <a:ext cx="2581" cy="47676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42" name="직사각형 141">
            <a:extLst>
              <a:ext uri="{FF2B5EF4-FFF2-40B4-BE49-F238E27FC236}">
                <a16:creationId xmlns:a16="http://schemas.microsoft.com/office/drawing/2014/main" id="{4A3896B6-8C8B-95A3-1714-6558491BE940}"/>
              </a:ext>
            </a:extLst>
          </p:cNvPr>
          <p:cNvSpPr/>
          <p:nvPr/>
        </p:nvSpPr>
        <p:spPr>
          <a:xfrm>
            <a:off x="10233774" y="3610455"/>
            <a:ext cx="538440"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sp>
        <p:nvSpPr>
          <p:cNvPr id="143" name="평행 사변형 142">
            <a:extLst>
              <a:ext uri="{FF2B5EF4-FFF2-40B4-BE49-F238E27FC236}">
                <a16:creationId xmlns:a16="http://schemas.microsoft.com/office/drawing/2014/main" id="{20D846F1-4A77-8843-6EFE-58A37E310CD7}"/>
              </a:ext>
            </a:extLst>
          </p:cNvPr>
          <p:cNvSpPr/>
          <p:nvPr/>
        </p:nvSpPr>
        <p:spPr>
          <a:xfrm>
            <a:off x="9422554" y="3607234"/>
            <a:ext cx="120839" cy="278638"/>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0</a:t>
            </a:r>
            <a:endParaRPr lang="ko-KR" altLang="en-US" sz="1200" dirty="0">
              <a:solidFill>
                <a:srgbClr val="FF0000"/>
              </a:solidFill>
            </a:endParaRPr>
          </a:p>
        </p:txBody>
      </p:sp>
      <p:sp>
        <p:nvSpPr>
          <p:cNvPr id="144" name="TextBox 143">
            <a:extLst>
              <a:ext uri="{FF2B5EF4-FFF2-40B4-BE49-F238E27FC236}">
                <a16:creationId xmlns:a16="http://schemas.microsoft.com/office/drawing/2014/main" id="{9D26FF29-F8D4-1758-C829-457114080E21}"/>
              </a:ext>
            </a:extLst>
          </p:cNvPr>
          <p:cNvSpPr txBox="1"/>
          <p:nvPr/>
        </p:nvSpPr>
        <p:spPr>
          <a:xfrm>
            <a:off x="3044087" y="4952201"/>
            <a:ext cx="1459817" cy="307777"/>
          </a:xfrm>
          <a:prstGeom prst="rect">
            <a:avLst/>
          </a:prstGeom>
          <a:noFill/>
        </p:spPr>
        <p:txBody>
          <a:bodyPr wrap="square" rtlCol="0">
            <a:spAutoFit/>
          </a:bodyPr>
          <a:lstStyle/>
          <a:p>
            <a:pPr algn="ctr"/>
            <a:r>
              <a:rPr lang="en-US" altLang="ko-KR" sz="1400" b="1" dirty="0">
                <a:solidFill>
                  <a:schemeClr val="tx1"/>
                </a:solidFill>
              </a:rPr>
              <a:t>Mechanism 1</a:t>
            </a:r>
            <a:endParaRPr lang="ko-KR" altLang="en-US" sz="1400" b="1" dirty="0">
              <a:solidFill>
                <a:schemeClr val="tx1"/>
              </a:solidFill>
            </a:endParaRPr>
          </a:p>
        </p:txBody>
      </p:sp>
      <p:sp>
        <p:nvSpPr>
          <p:cNvPr id="145" name="TextBox 144">
            <a:extLst>
              <a:ext uri="{FF2B5EF4-FFF2-40B4-BE49-F238E27FC236}">
                <a16:creationId xmlns:a16="http://schemas.microsoft.com/office/drawing/2014/main" id="{ABA6B21C-5139-98A6-DD32-B59F9EB2D3BD}"/>
              </a:ext>
            </a:extLst>
          </p:cNvPr>
          <p:cNvSpPr txBox="1"/>
          <p:nvPr/>
        </p:nvSpPr>
        <p:spPr>
          <a:xfrm>
            <a:off x="9089114" y="4945169"/>
            <a:ext cx="1459817" cy="307777"/>
          </a:xfrm>
          <a:prstGeom prst="rect">
            <a:avLst/>
          </a:prstGeom>
          <a:noFill/>
        </p:spPr>
        <p:txBody>
          <a:bodyPr wrap="square" rtlCol="0">
            <a:spAutoFit/>
          </a:bodyPr>
          <a:lstStyle/>
          <a:p>
            <a:pPr algn="ctr"/>
            <a:r>
              <a:rPr lang="en-US" altLang="ko-KR" sz="1400" b="1" dirty="0">
                <a:solidFill>
                  <a:schemeClr val="tx1"/>
                </a:solidFill>
              </a:rPr>
              <a:t>Mechanism 2</a:t>
            </a:r>
            <a:endParaRPr lang="ko-KR" altLang="en-US" sz="1400" b="1" dirty="0">
              <a:solidFill>
                <a:schemeClr val="tx1"/>
              </a:solidFill>
            </a:endParaRPr>
          </a:p>
        </p:txBody>
      </p:sp>
    </p:spTree>
    <p:extLst>
      <p:ext uri="{BB962C8B-B14F-4D97-AF65-F5344CB8AC3E}">
        <p14:creationId xmlns:p14="http://schemas.microsoft.com/office/powerpoint/2010/main" val="52174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F056E-10D2-8308-2FAD-74EFCB9EC15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6949B0F-E1B9-CB69-51F9-E69A55D0273A}"/>
              </a:ext>
            </a:extLst>
          </p:cNvPr>
          <p:cNvSpPr>
            <a:spLocks noGrp="1"/>
          </p:cNvSpPr>
          <p:nvPr>
            <p:ph type="title"/>
          </p:nvPr>
        </p:nvSpPr>
        <p:spPr/>
        <p:txBody>
          <a:bodyPr/>
          <a:lstStyle/>
          <a:p>
            <a:r>
              <a:rPr lang="en-US" altLang="ko-KR" dirty="0"/>
              <a:t>Problem statement</a:t>
            </a:r>
            <a:endParaRPr lang="ko-KR" altLang="en-US" dirty="0"/>
          </a:p>
        </p:txBody>
      </p:sp>
      <p:sp>
        <p:nvSpPr>
          <p:cNvPr id="3" name="슬라이드 번호 개체 틀 2">
            <a:extLst>
              <a:ext uri="{FF2B5EF4-FFF2-40B4-BE49-F238E27FC236}">
                <a16:creationId xmlns:a16="http://schemas.microsoft.com/office/drawing/2014/main" id="{DD6E1BC1-DAB0-9372-557D-1BCC7122958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바닥글 개체 틀 3">
            <a:extLst>
              <a:ext uri="{FF2B5EF4-FFF2-40B4-BE49-F238E27FC236}">
                <a16:creationId xmlns:a16="http://schemas.microsoft.com/office/drawing/2014/main" id="{2FB8A42A-09CB-4CEC-F30E-BE2612FDAC0C}"/>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71A353E7-51E3-766F-6B19-9119BE0E1AAF}"/>
              </a:ext>
            </a:extLst>
          </p:cNvPr>
          <p:cNvSpPr>
            <a:spLocks noGrp="1"/>
          </p:cNvSpPr>
          <p:nvPr>
            <p:ph type="dt" idx="15"/>
          </p:nvPr>
        </p:nvSpPr>
        <p:spPr/>
        <p:txBody>
          <a:bodyPr/>
          <a:lstStyle/>
          <a:p>
            <a:r>
              <a:rPr lang="en-US" altLang="ko-KR" kern="0" dirty="0"/>
              <a:t>June 2025</a:t>
            </a:r>
            <a:endParaRPr lang="en-GB" altLang="ko-KR" kern="0" dirty="0"/>
          </a:p>
        </p:txBody>
      </p:sp>
      <p:sp>
        <p:nvSpPr>
          <p:cNvPr id="10" name="내용 개체 틀 5">
            <a:extLst>
              <a:ext uri="{FF2B5EF4-FFF2-40B4-BE49-F238E27FC236}">
                <a16:creationId xmlns:a16="http://schemas.microsoft.com/office/drawing/2014/main" id="{99C47A19-6FE7-511C-6083-45E8C41A89BB}"/>
              </a:ext>
            </a:extLst>
          </p:cNvPr>
          <p:cNvSpPr>
            <a:spLocks noGrp="1"/>
          </p:cNvSpPr>
          <p:nvPr>
            <p:ph idx="1"/>
          </p:nvPr>
        </p:nvSpPr>
        <p:spPr>
          <a:xfrm>
            <a:off x="914401" y="1628800"/>
            <a:ext cx="10361084" cy="4400127"/>
          </a:xfrm>
        </p:spPr>
        <p:txBody>
          <a:bodyPr/>
          <a:lstStyle/>
          <a:p>
            <a:r>
              <a:rPr lang="en-US" altLang="ko-KR" sz="1800" dirty="0">
                <a:solidFill>
                  <a:schemeClr val="tx1"/>
                </a:solidFill>
              </a:rPr>
              <a:t>Background </a:t>
            </a:r>
          </a:p>
          <a:p>
            <a:pPr lvl="1"/>
            <a:r>
              <a:rPr lang="en-US" altLang="ko-KR" sz="1600" dirty="0">
                <a:solidFill>
                  <a:schemeClr val="tx1"/>
                </a:solidFill>
              </a:rPr>
              <a:t>It seems natural for an NPCA AP must defer its transmission until the NPCA STA with the longest switching delay among the intended recipients completes switching</a:t>
            </a:r>
          </a:p>
          <a:p>
            <a:r>
              <a:rPr lang="en-US" altLang="ko-KR" sz="1800" dirty="0">
                <a:solidFill>
                  <a:schemeClr val="tx1"/>
                </a:solidFill>
              </a:rPr>
              <a:t>Problem</a:t>
            </a:r>
          </a:p>
          <a:p>
            <a:pPr lvl="1"/>
            <a:r>
              <a:rPr lang="en-US" altLang="ko-KR" sz="1600" dirty="0">
                <a:solidFill>
                  <a:schemeClr val="tx1"/>
                </a:solidFill>
              </a:rPr>
              <a:t>During this deferral duration, another NPCA STA may initiate NPCA ICF transmission</a:t>
            </a:r>
          </a:p>
          <a:p>
            <a:pPr lvl="2"/>
            <a:r>
              <a:rPr lang="en-US" altLang="ko-KR" sz="1400" dirty="0"/>
              <a:t>If the AP that completes the backoff procedure first is not guaranteed to obtain the TXOP, the AP may attempt to increase its chances by scheduling only NPCA non-AP STAs with short switching delays</a:t>
            </a:r>
          </a:p>
          <a:p>
            <a:pPr lvl="3"/>
            <a:r>
              <a:rPr lang="en-US" altLang="ko-KR" sz="1400" dirty="0"/>
              <a:t>This implies that the benefits of NPCA operation could become concentrated only among STAs with shorter switching delays</a:t>
            </a:r>
          </a:p>
          <a:p>
            <a:r>
              <a:rPr lang="en-US" altLang="ko-KR" sz="1800" dirty="0">
                <a:solidFill>
                  <a:schemeClr val="tx1"/>
                </a:solidFill>
              </a:rPr>
              <a:t>To address the issue, it is necessary to ensure that all the NPCA non-AP STAs also defer their transmissions during the time when the AP is deferring its transmission initiation</a:t>
            </a:r>
          </a:p>
          <a:p>
            <a:pPr lvl="1"/>
            <a:endParaRPr lang="en-US" altLang="ko-KR" sz="1800" dirty="0">
              <a:solidFill>
                <a:schemeClr val="tx1"/>
              </a:solidFill>
            </a:endParaRPr>
          </a:p>
          <a:p>
            <a:endParaRPr lang="en-US" altLang="ko-KR" sz="1800" dirty="0">
              <a:solidFill>
                <a:schemeClr val="tx1"/>
              </a:solidFill>
            </a:endParaRPr>
          </a:p>
        </p:txBody>
      </p:sp>
      <p:sp>
        <p:nvSpPr>
          <p:cNvPr id="8" name="TextBox 7">
            <a:extLst>
              <a:ext uri="{FF2B5EF4-FFF2-40B4-BE49-F238E27FC236}">
                <a16:creationId xmlns:a16="http://schemas.microsoft.com/office/drawing/2014/main" id="{E6593995-DF52-8A19-9926-FC22D883B08E}"/>
              </a:ext>
            </a:extLst>
          </p:cNvPr>
          <p:cNvSpPr txBox="1"/>
          <p:nvPr/>
        </p:nvSpPr>
        <p:spPr>
          <a:xfrm>
            <a:off x="1271464" y="5138279"/>
            <a:ext cx="751690" cy="253916"/>
          </a:xfrm>
          <a:prstGeom prst="rect">
            <a:avLst/>
          </a:prstGeom>
          <a:noFill/>
        </p:spPr>
        <p:txBody>
          <a:bodyPr wrap="square" rtlCol="0">
            <a:spAutoFit/>
          </a:bodyPr>
          <a:lstStyle/>
          <a:p>
            <a:pPr algn="ctr"/>
            <a:r>
              <a:rPr lang="en-US" altLang="ko-KR" sz="1050" b="1" dirty="0">
                <a:solidFill>
                  <a:schemeClr val="tx1"/>
                </a:solidFill>
              </a:rPr>
              <a:t>AP</a:t>
            </a:r>
          </a:p>
        </p:txBody>
      </p:sp>
      <p:grpSp>
        <p:nvGrpSpPr>
          <p:cNvPr id="14" name="그룹 13">
            <a:extLst>
              <a:ext uri="{FF2B5EF4-FFF2-40B4-BE49-F238E27FC236}">
                <a16:creationId xmlns:a16="http://schemas.microsoft.com/office/drawing/2014/main" id="{1A544BB3-4D67-4069-8960-B74DDFFB332C}"/>
              </a:ext>
            </a:extLst>
          </p:cNvPr>
          <p:cNvGrpSpPr/>
          <p:nvPr/>
        </p:nvGrpSpPr>
        <p:grpSpPr>
          <a:xfrm>
            <a:off x="3457105" y="5032359"/>
            <a:ext cx="308986" cy="278638"/>
            <a:chOff x="2834686" y="3343960"/>
            <a:chExt cx="453002" cy="332340"/>
          </a:xfrm>
        </p:grpSpPr>
        <p:sp>
          <p:nvSpPr>
            <p:cNvPr id="15" name="평행 사변형 14">
              <a:extLst>
                <a:ext uri="{FF2B5EF4-FFF2-40B4-BE49-F238E27FC236}">
                  <a16:creationId xmlns:a16="http://schemas.microsoft.com/office/drawing/2014/main" id="{13741E95-FDF2-9224-AA62-12B94A6FEF06}"/>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16" name="평행 사변형 15">
              <a:extLst>
                <a:ext uri="{FF2B5EF4-FFF2-40B4-BE49-F238E27FC236}">
                  <a16:creationId xmlns:a16="http://schemas.microsoft.com/office/drawing/2014/main" id="{53C6704B-4920-9F8F-5E69-BAF190BB7EE9}"/>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17" name="평행 사변형 16">
              <a:extLst>
                <a:ext uri="{FF2B5EF4-FFF2-40B4-BE49-F238E27FC236}">
                  <a16:creationId xmlns:a16="http://schemas.microsoft.com/office/drawing/2014/main" id="{114B2B5B-4BE3-9E9D-1161-2BEA6CA7DA91}"/>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cxnSp>
        <p:nvCxnSpPr>
          <p:cNvPr id="20" name="직선 연결선 19">
            <a:extLst>
              <a:ext uri="{FF2B5EF4-FFF2-40B4-BE49-F238E27FC236}">
                <a16:creationId xmlns:a16="http://schemas.microsoft.com/office/drawing/2014/main" id="{649DD8AF-EC50-EC90-915D-72889AB23A94}"/>
              </a:ext>
            </a:extLst>
          </p:cNvPr>
          <p:cNvCxnSpPr/>
          <p:nvPr/>
        </p:nvCxnSpPr>
        <p:spPr>
          <a:xfrm>
            <a:off x="2152279" y="5320551"/>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a16="http://schemas.microsoft.com/office/drawing/2014/main" id="{0468C696-04A4-54B1-FC06-2882CEFDB002}"/>
              </a:ext>
            </a:extLst>
          </p:cNvPr>
          <p:cNvCxnSpPr/>
          <p:nvPr/>
        </p:nvCxnSpPr>
        <p:spPr>
          <a:xfrm>
            <a:off x="2159969" y="6212986"/>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E5030512-5A33-17F0-8411-A12924BF0778}"/>
              </a:ext>
            </a:extLst>
          </p:cNvPr>
          <p:cNvSpPr txBox="1"/>
          <p:nvPr/>
        </p:nvSpPr>
        <p:spPr>
          <a:xfrm>
            <a:off x="1260251" y="6006856"/>
            <a:ext cx="762903" cy="415498"/>
          </a:xfrm>
          <a:prstGeom prst="rect">
            <a:avLst/>
          </a:prstGeom>
          <a:noFill/>
        </p:spPr>
        <p:txBody>
          <a:bodyPr wrap="square" rtlCol="0">
            <a:spAutoFit/>
          </a:bodyPr>
          <a:lstStyle/>
          <a:p>
            <a:pPr algn="ctr"/>
            <a:r>
              <a:rPr lang="en-US" altLang="ko-KR" sz="1050" b="1" dirty="0">
                <a:solidFill>
                  <a:schemeClr val="tx1"/>
                </a:solidFill>
              </a:rPr>
              <a:t>Non-AP STA1</a:t>
            </a:r>
            <a:endParaRPr lang="ko-KR" altLang="en-US" sz="1050" b="1" dirty="0">
              <a:solidFill>
                <a:schemeClr val="tx1"/>
              </a:solidFill>
            </a:endParaRPr>
          </a:p>
        </p:txBody>
      </p:sp>
      <p:sp>
        <p:nvSpPr>
          <p:cNvPr id="28" name="TextBox 27">
            <a:extLst>
              <a:ext uri="{FF2B5EF4-FFF2-40B4-BE49-F238E27FC236}">
                <a16:creationId xmlns:a16="http://schemas.microsoft.com/office/drawing/2014/main" id="{16308BFF-7060-5170-3426-31B4385609F5}"/>
              </a:ext>
            </a:extLst>
          </p:cNvPr>
          <p:cNvSpPr txBox="1"/>
          <p:nvPr/>
        </p:nvSpPr>
        <p:spPr>
          <a:xfrm>
            <a:off x="1727495" y="6222504"/>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30" name="TextBox 29">
            <a:extLst>
              <a:ext uri="{FF2B5EF4-FFF2-40B4-BE49-F238E27FC236}">
                <a16:creationId xmlns:a16="http://schemas.microsoft.com/office/drawing/2014/main" id="{CB8B9BBE-6B82-660A-5250-770022C83EAD}"/>
              </a:ext>
            </a:extLst>
          </p:cNvPr>
          <p:cNvSpPr txBox="1"/>
          <p:nvPr/>
        </p:nvSpPr>
        <p:spPr>
          <a:xfrm>
            <a:off x="1734054" y="5975245"/>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31" name="TextBox 30">
            <a:extLst>
              <a:ext uri="{FF2B5EF4-FFF2-40B4-BE49-F238E27FC236}">
                <a16:creationId xmlns:a16="http://schemas.microsoft.com/office/drawing/2014/main" id="{4CBD6DCD-BBAA-8388-1F67-803ECAE518B1}"/>
              </a:ext>
            </a:extLst>
          </p:cNvPr>
          <p:cNvSpPr txBox="1"/>
          <p:nvPr/>
        </p:nvSpPr>
        <p:spPr>
          <a:xfrm>
            <a:off x="1717563" y="5340343"/>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33" name="TextBox 32">
            <a:extLst>
              <a:ext uri="{FF2B5EF4-FFF2-40B4-BE49-F238E27FC236}">
                <a16:creationId xmlns:a16="http://schemas.microsoft.com/office/drawing/2014/main" id="{D2ABE8D7-5E1E-7EAB-D367-7A5C878A08BA}"/>
              </a:ext>
            </a:extLst>
          </p:cNvPr>
          <p:cNvSpPr txBox="1"/>
          <p:nvPr/>
        </p:nvSpPr>
        <p:spPr>
          <a:xfrm>
            <a:off x="1724122" y="5093084"/>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34" name="직사각형 33">
            <a:extLst>
              <a:ext uri="{FF2B5EF4-FFF2-40B4-BE49-F238E27FC236}">
                <a16:creationId xmlns:a16="http://schemas.microsoft.com/office/drawing/2014/main" id="{10473960-8A9F-D049-BFA5-062F1D407A98}"/>
              </a:ext>
            </a:extLst>
          </p:cNvPr>
          <p:cNvSpPr/>
          <p:nvPr/>
        </p:nvSpPr>
        <p:spPr>
          <a:xfrm>
            <a:off x="2743094" y="6228822"/>
            <a:ext cx="8033423"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35" name="직사각형 34">
            <a:extLst>
              <a:ext uri="{FF2B5EF4-FFF2-40B4-BE49-F238E27FC236}">
                <a16:creationId xmlns:a16="http://schemas.microsoft.com/office/drawing/2014/main" id="{BA251954-8105-294C-617F-9EEFCB25FE2E}"/>
              </a:ext>
            </a:extLst>
          </p:cNvPr>
          <p:cNvSpPr/>
          <p:nvPr/>
        </p:nvSpPr>
        <p:spPr>
          <a:xfrm>
            <a:off x="2743732" y="5343331"/>
            <a:ext cx="8033423"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36" name="직사각형 35">
            <a:extLst>
              <a:ext uri="{FF2B5EF4-FFF2-40B4-BE49-F238E27FC236}">
                <a16:creationId xmlns:a16="http://schemas.microsoft.com/office/drawing/2014/main" id="{471B13C9-22F4-087B-8AD7-ADE86897A471}"/>
              </a:ext>
            </a:extLst>
          </p:cNvPr>
          <p:cNvSpPr/>
          <p:nvPr/>
        </p:nvSpPr>
        <p:spPr>
          <a:xfrm>
            <a:off x="2975713" y="6032095"/>
            <a:ext cx="1138443" cy="373311"/>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switching</a:t>
            </a:r>
            <a:endParaRPr lang="ko-KR" altLang="en-US" sz="900" b="1" dirty="0">
              <a:solidFill>
                <a:schemeClr val="tx1"/>
              </a:solidFill>
            </a:endParaRPr>
          </a:p>
        </p:txBody>
      </p:sp>
      <p:sp>
        <p:nvSpPr>
          <p:cNvPr id="39" name="직사각형 38">
            <a:extLst>
              <a:ext uri="{FF2B5EF4-FFF2-40B4-BE49-F238E27FC236}">
                <a16:creationId xmlns:a16="http://schemas.microsoft.com/office/drawing/2014/main" id="{B029FF14-5B77-3B0F-3EE9-85E2480F3B42}"/>
              </a:ext>
            </a:extLst>
          </p:cNvPr>
          <p:cNvSpPr/>
          <p:nvPr/>
        </p:nvSpPr>
        <p:spPr>
          <a:xfrm>
            <a:off x="2975713" y="5041261"/>
            <a:ext cx="311976" cy="48809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a:t>
            </a:r>
            <a:endParaRPr lang="ko-KR" altLang="en-US" sz="900" b="1" dirty="0">
              <a:solidFill>
                <a:schemeClr val="tx1"/>
              </a:solidFill>
            </a:endParaRPr>
          </a:p>
        </p:txBody>
      </p:sp>
      <p:grpSp>
        <p:nvGrpSpPr>
          <p:cNvPr id="40" name="그룹 39">
            <a:extLst>
              <a:ext uri="{FF2B5EF4-FFF2-40B4-BE49-F238E27FC236}">
                <a16:creationId xmlns:a16="http://schemas.microsoft.com/office/drawing/2014/main" id="{E4C66A56-9845-CEEF-7B2F-A5C8B70909D3}"/>
              </a:ext>
            </a:extLst>
          </p:cNvPr>
          <p:cNvGrpSpPr/>
          <p:nvPr/>
        </p:nvGrpSpPr>
        <p:grpSpPr>
          <a:xfrm>
            <a:off x="3740999" y="5032299"/>
            <a:ext cx="308986" cy="278638"/>
            <a:chOff x="2834686" y="3343960"/>
            <a:chExt cx="453002" cy="332340"/>
          </a:xfrm>
        </p:grpSpPr>
        <p:sp>
          <p:nvSpPr>
            <p:cNvPr id="41" name="평행 사변형 40">
              <a:extLst>
                <a:ext uri="{FF2B5EF4-FFF2-40B4-BE49-F238E27FC236}">
                  <a16:creationId xmlns:a16="http://schemas.microsoft.com/office/drawing/2014/main" id="{8270C9CF-7956-0FC1-5A49-C80A90EAA5DD}"/>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rgbClr val="FF0000"/>
                  </a:solidFill>
                </a:rPr>
                <a:t>5</a:t>
              </a:r>
              <a:endParaRPr lang="ko-KR" altLang="en-US" sz="1200" b="1" dirty="0">
                <a:solidFill>
                  <a:srgbClr val="FF0000"/>
                </a:solidFill>
              </a:endParaRPr>
            </a:p>
          </p:txBody>
        </p:sp>
        <p:sp>
          <p:nvSpPr>
            <p:cNvPr id="45" name="평행 사변형 44">
              <a:extLst>
                <a:ext uri="{FF2B5EF4-FFF2-40B4-BE49-F238E27FC236}">
                  <a16:creationId xmlns:a16="http://schemas.microsoft.com/office/drawing/2014/main" id="{BDF269E6-9FB1-7E3D-23EE-2AE377ED64AD}"/>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4</a:t>
              </a:r>
              <a:endParaRPr lang="ko-KR" altLang="en-US" sz="1200" dirty="0">
                <a:solidFill>
                  <a:schemeClr val="tx1"/>
                </a:solidFill>
              </a:endParaRPr>
            </a:p>
          </p:txBody>
        </p:sp>
        <p:sp>
          <p:nvSpPr>
            <p:cNvPr id="47" name="평행 사변형 46">
              <a:extLst>
                <a:ext uri="{FF2B5EF4-FFF2-40B4-BE49-F238E27FC236}">
                  <a16:creationId xmlns:a16="http://schemas.microsoft.com/office/drawing/2014/main" id="{360F2ACB-4AC4-B5F9-32B3-AA17FCBA028C}"/>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3</a:t>
              </a:r>
              <a:endParaRPr lang="ko-KR" altLang="en-US" sz="1200" dirty="0">
                <a:solidFill>
                  <a:schemeClr val="tx1"/>
                </a:solidFill>
              </a:endParaRPr>
            </a:p>
          </p:txBody>
        </p:sp>
      </p:grpSp>
      <p:grpSp>
        <p:nvGrpSpPr>
          <p:cNvPr id="48" name="그룹 47">
            <a:extLst>
              <a:ext uri="{FF2B5EF4-FFF2-40B4-BE49-F238E27FC236}">
                <a16:creationId xmlns:a16="http://schemas.microsoft.com/office/drawing/2014/main" id="{E82D358B-B41A-1B45-5507-0BA08CEA20C9}"/>
              </a:ext>
            </a:extLst>
          </p:cNvPr>
          <p:cNvGrpSpPr/>
          <p:nvPr/>
        </p:nvGrpSpPr>
        <p:grpSpPr>
          <a:xfrm>
            <a:off x="4026212" y="5032299"/>
            <a:ext cx="308986" cy="278638"/>
            <a:chOff x="2834686" y="3343960"/>
            <a:chExt cx="453002" cy="332340"/>
          </a:xfrm>
        </p:grpSpPr>
        <p:sp>
          <p:nvSpPr>
            <p:cNvPr id="49" name="평행 사변형 48">
              <a:extLst>
                <a:ext uri="{FF2B5EF4-FFF2-40B4-BE49-F238E27FC236}">
                  <a16:creationId xmlns:a16="http://schemas.microsoft.com/office/drawing/2014/main" id="{24EC94F5-5CFA-3947-DA87-E454A4A6D0FC}"/>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50" name="평행 사변형 49">
              <a:extLst>
                <a:ext uri="{FF2B5EF4-FFF2-40B4-BE49-F238E27FC236}">
                  <a16:creationId xmlns:a16="http://schemas.microsoft.com/office/drawing/2014/main" id="{623EF7B9-A04B-910C-31F4-F26C86E0637E}"/>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51" name="평행 사변형 50">
              <a:extLst>
                <a:ext uri="{FF2B5EF4-FFF2-40B4-BE49-F238E27FC236}">
                  <a16:creationId xmlns:a16="http://schemas.microsoft.com/office/drawing/2014/main" id="{210D86F9-B8A4-D985-7786-A0F58A50C598}"/>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grpSp>
        <p:nvGrpSpPr>
          <p:cNvPr id="52" name="그룹 51">
            <a:extLst>
              <a:ext uri="{FF2B5EF4-FFF2-40B4-BE49-F238E27FC236}">
                <a16:creationId xmlns:a16="http://schemas.microsoft.com/office/drawing/2014/main" id="{34F37684-0C27-AE52-A8B2-7BC81F572FA2}"/>
              </a:ext>
            </a:extLst>
          </p:cNvPr>
          <p:cNvGrpSpPr/>
          <p:nvPr/>
        </p:nvGrpSpPr>
        <p:grpSpPr>
          <a:xfrm>
            <a:off x="4319128" y="5032299"/>
            <a:ext cx="308986" cy="278638"/>
            <a:chOff x="2834686" y="3343960"/>
            <a:chExt cx="453002" cy="332340"/>
          </a:xfrm>
        </p:grpSpPr>
        <p:sp>
          <p:nvSpPr>
            <p:cNvPr id="53" name="평행 사변형 52">
              <a:extLst>
                <a:ext uri="{FF2B5EF4-FFF2-40B4-BE49-F238E27FC236}">
                  <a16:creationId xmlns:a16="http://schemas.microsoft.com/office/drawing/2014/main" id="{25E7B036-7878-97BD-69D2-375783B2A6E3}"/>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rgbClr val="FF0000"/>
                  </a:solidFill>
                </a:rPr>
                <a:t>4</a:t>
              </a:r>
              <a:endParaRPr lang="ko-KR" altLang="en-US" sz="1200" b="1" dirty="0">
                <a:solidFill>
                  <a:srgbClr val="FF0000"/>
                </a:solidFill>
              </a:endParaRPr>
            </a:p>
          </p:txBody>
        </p:sp>
        <p:sp>
          <p:nvSpPr>
            <p:cNvPr id="55" name="평행 사변형 54">
              <a:extLst>
                <a:ext uri="{FF2B5EF4-FFF2-40B4-BE49-F238E27FC236}">
                  <a16:creationId xmlns:a16="http://schemas.microsoft.com/office/drawing/2014/main" id="{BB60292C-1B74-8486-0ACA-1A2766F46C1F}"/>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3</a:t>
              </a:r>
              <a:endParaRPr lang="ko-KR" altLang="en-US" sz="1200" dirty="0">
                <a:solidFill>
                  <a:schemeClr val="tx1"/>
                </a:solidFill>
              </a:endParaRPr>
            </a:p>
          </p:txBody>
        </p:sp>
        <p:sp>
          <p:nvSpPr>
            <p:cNvPr id="57" name="평행 사변형 56">
              <a:extLst>
                <a:ext uri="{FF2B5EF4-FFF2-40B4-BE49-F238E27FC236}">
                  <a16:creationId xmlns:a16="http://schemas.microsoft.com/office/drawing/2014/main" id="{F11BD0D7-CAC4-E5E0-6C19-8294F68C55E8}"/>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grpSp>
      <p:grpSp>
        <p:nvGrpSpPr>
          <p:cNvPr id="59" name="그룹 58">
            <a:extLst>
              <a:ext uri="{FF2B5EF4-FFF2-40B4-BE49-F238E27FC236}">
                <a16:creationId xmlns:a16="http://schemas.microsoft.com/office/drawing/2014/main" id="{2042F058-EB4F-E94E-C631-20E070212F57}"/>
              </a:ext>
            </a:extLst>
          </p:cNvPr>
          <p:cNvGrpSpPr/>
          <p:nvPr/>
        </p:nvGrpSpPr>
        <p:grpSpPr>
          <a:xfrm>
            <a:off x="4306244" y="5924858"/>
            <a:ext cx="308986" cy="278638"/>
            <a:chOff x="2834686" y="3343960"/>
            <a:chExt cx="453002" cy="332340"/>
          </a:xfrm>
        </p:grpSpPr>
        <p:sp>
          <p:nvSpPr>
            <p:cNvPr id="60" name="평행 사변형 59">
              <a:extLst>
                <a:ext uri="{FF2B5EF4-FFF2-40B4-BE49-F238E27FC236}">
                  <a16:creationId xmlns:a16="http://schemas.microsoft.com/office/drawing/2014/main" id="{CE0E19C5-8353-6CA6-8FDD-445F8447DDFD}"/>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61" name="평행 사변형 60">
              <a:extLst>
                <a:ext uri="{FF2B5EF4-FFF2-40B4-BE49-F238E27FC236}">
                  <a16:creationId xmlns:a16="http://schemas.microsoft.com/office/drawing/2014/main" id="{9AFC5B8E-D596-07C5-EFC0-85E9E7111C02}"/>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62" name="평행 사변형 61">
              <a:extLst>
                <a:ext uri="{FF2B5EF4-FFF2-40B4-BE49-F238E27FC236}">
                  <a16:creationId xmlns:a16="http://schemas.microsoft.com/office/drawing/2014/main" id="{C341A0CA-BB8B-1DCB-55F5-C440296F6417}"/>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sp>
        <p:nvSpPr>
          <p:cNvPr id="63" name="직사각형 62">
            <a:extLst>
              <a:ext uri="{FF2B5EF4-FFF2-40B4-BE49-F238E27FC236}">
                <a16:creationId xmlns:a16="http://schemas.microsoft.com/office/drawing/2014/main" id="{D2C179B6-EC0C-F694-F176-5DA3F576BDE9}"/>
              </a:ext>
            </a:extLst>
          </p:cNvPr>
          <p:cNvSpPr/>
          <p:nvPr/>
        </p:nvSpPr>
        <p:spPr>
          <a:xfrm>
            <a:off x="4625355" y="5930805"/>
            <a:ext cx="533278" cy="281913"/>
          </a:xfrm>
          <a:prstGeom prst="rect">
            <a:avLst/>
          </a:prstGeom>
          <a:solidFill>
            <a:schemeClr val="accent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rgbClr val="0000FF"/>
                </a:solidFill>
              </a:rPr>
              <a:t>ICF</a:t>
            </a:r>
          </a:p>
        </p:txBody>
      </p:sp>
      <p:cxnSp>
        <p:nvCxnSpPr>
          <p:cNvPr id="64" name="직선 화살표 연결선 63">
            <a:extLst>
              <a:ext uri="{FF2B5EF4-FFF2-40B4-BE49-F238E27FC236}">
                <a16:creationId xmlns:a16="http://schemas.microsoft.com/office/drawing/2014/main" id="{612AF749-B20D-1337-A5D5-1540D9AF1B91}"/>
              </a:ext>
            </a:extLst>
          </p:cNvPr>
          <p:cNvCxnSpPr>
            <a:cxnSpLocks/>
            <a:stCxn id="63" idx="0"/>
          </p:cNvCxnSpPr>
          <p:nvPr/>
        </p:nvCxnSpPr>
        <p:spPr>
          <a:xfrm flipV="1">
            <a:off x="4891994" y="5472335"/>
            <a:ext cx="0" cy="45847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5" name="직사각형 64">
            <a:extLst>
              <a:ext uri="{FF2B5EF4-FFF2-40B4-BE49-F238E27FC236}">
                <a16:creationId xmlns:a16="http://schemas.microsoft.com/office/drawing/2014/main" id="{04D0B36A-2891-D458-D430-8F68AC294B3F}"/>
              </a:ext>
            </a:extLst>
          </p:cNvPr>
          <p:cNvSpPr/>
          <p:nvPr/>
        </p:nvSpPr>
        <p:spPr>
          <a:xfrm>
            <a:off x="4625729" y="5023589"/>
            <a:ext cx="533278"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ICF</a:t>
            </a:r>
          </a:p>
        </p:txBody>
      </p:sp>
      <p:sp>
        <p:nvSpPr>
          <p:cNvPr id="66" name="직사각형 65">
            <a:extLst>
              <a:ext uri="{FF2B5EF4-FFF2-40B4-BE49-F238E27FC236}">
                <a16:creationId xmlns:a16="http://schemas.microsoft.com/office/drawing/2014/main" id="{9157FA63-99EE-2E82-1967-218CA53A9742}"/>
              </a:ext>
            </a:extLst>
          </p:cNvPr>
          <p:cNvSpPr/>
          <p:nvPr/>
        </p:nvSpPr>
        <p:spPr>
          <a:xfrm>
            <a:off x="5446660" y="5023588"/>
            <a:ext cx="533278" cy="2881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cxnSp>
        <p:nvCxnSpPr>
          <p:cNvPr id="67" name="직선 화살표 연결선 66">
            <a:extLst>
              <a:ext uri="{FF2B5EF4-FFF2-40B4-BE49-F238E27FC236}">
                <a16:creationId xmlns:a16="http://schemas.microsoft.com/office/drawing/2014/main" id="{804DCA44-3D72-7439-D989-AE1B62BF9985}"/>
              </a:ext>
            </a:extLst>
          </p:cNvPr>
          <p:cNvCxnSpPr>
            <a:cxnSpLocks/>
            <a:stCxn id="66" idx="2"/>
            <a:endCxn id="68" idx="0"/>
          </p:cNvCxnSpPr>
          <p:nvPr/>
        </p:nvCxnSpPr>
        <p:spPr>
          <a:xfrm>
            <a:off x="5713299" y="5311781"/>
            <a:ext cx="2581" cy="610256"/>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8" name="직사각형 67">
            <a:extLst>
              <a:ext uri="{FF2B5EF4-FFF2-40B4-BE49-F238E27FC236}">
                <a16:creationId xmlns:a16="http://schemas.microsoft.com/office/drawing/2014/main" id="{E520E952-B4EC-1217-4C3C-1716AFE119C7}"/>
              </a:ext>
            </a:extLst>
          </p:cNvPr>
          <p:cNvSpPr/>
          <p:nvPr/>
        </p:nvSpPr>
        <p:spPr>
          <a:xfrm>
            <a:off x="5446660" y="5922037"/>
            <a:ext cx="538440"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sp>
        <p:nvSpPr>
          <p:cNvPr id="69" name="직사각형 68">
            <a:extLst>
              <a:ext uri="{FF2B5EF4-FFF2-40B4-BE49-F238E27FC236}">
                <a16:creationId xmlns:a16="http://schemas.microsoft.com/office/drawing/2014/main" id="{EBFA2268-054D-13CA-ECD4-37FC59B19198}"/>
              </a:ext>
            </a:extLst>
          </p:cNvPr>
          <p:cNvSpPr/>
          <p:nvPr/>
        </p:nvSpPr>
        <p:spPr>
          <a:xfrm>
            <a:off x="6270549" y="5911388"/>
            <a:ext cx="3648165" cy="30649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UL PPDU</a:t>
            </a:r>
          </a:p>
        </p:txBody>
      </p:sp>
      <p:cxnSp>
        <p:nvCxnSpPr>
          <p:cNvPr id="71" name="직선 화살표 연결선 70">
            <a:extLst>
              <a:ext uri="{FF2B5EF4-FFF2-40B4-BE49-F238E27FC236}">
                <a16:creationId xmlns:a16="http://schemas.microsoft.com/office/drawing/2014/main" id="{BC8C53E6-B8FA-8448-6AA3-E919E05F0BAF}"/>
              </a:ext>
            </a:extLst>
          </p:cNvPr>
          <p:cNvCxnSpPr>
            <a:cxnSpLocks/>
            <a:stCxn id="69" idx="0"/>
            <a:endCxn id="72" idx="2"/>
          </p:cNvCxnSpPr>
          <p:nvPr/>
        </p:nvCxnSpPr>
        <p:spPr>
          <a:xfrm flipV="1">
            <a:off x="8094632" y="5320428"/>
            <a:ext cx="0" cy="59096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2" name="직사각형 71">
            <a:extLst>
              <a:ext uri="{FF2B5EF4-FFF2-40B4-BE49-F238E27FC236}">
                <a16:creationId xmlns:a16="http://schemas.microsoft.com/office/drawing/2014/main" id="{2F82AFC3-38D5-319D-0174-FA89FFAF52F7}"/>
              </a:ext>
            </a:extLst>
          </p:cNvPr>
          <p:cNvSpPr/>
          <p:nvPr/>
        </p:nvSpPr>
        <p:spPr>
          <a:xfrm>
            <a:off x="6270549" y="5013932"/>
            <a:ext cx="3648165" cy="306496"/>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UL PPDU</a:t>
            </a:r>
          </a:p>
        </p:txBody>
      </p:sp>
      <p:sp>
        <p:nvSpPr>
          <p:cNvPr id="90" name="직사각형 89">
            <a:extLst>
              <a:ext uri="{FF2B5EF4-FFF2-40B4-BE49-F238E27FC236}">
                <a16:creationId xmlns:a16="http://schemas.microsoft.com/office/drawing/2014/main" id="{93F8C83E-090C-A865-D0D7-33E0FCA14989}"/>
              </a:ext>
            </a:extLst>
          </p:cNvPr>
          <p:cNvSpPr/>
          <p:nvPr/>
        </p:nvSpPr>
        <p:spPr>
          <a:xfrm>
            <a:off x="10173680" y="5019965"/>
            <a:ext cx="533278" cy="2881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BA</a:t>
            </a:r>
          </a:p>
        </p:txBody>
      </p:sp>
      <p:cxnSp>
        <p:nvCxnSpPr>
          <p:cNvPr id="91" name="직선 화살표 연결선 90">
            <a:extLst>
              <a:ext uri="{FF2B5EF4-FFF2-40B4-BE49-F238E27FC236}">
                <a16:creationId xmlns:a16="http://schemas.microsoft.com/office/drawing/2014/main" id="{C60EF3AF-B7EE-0F61-5AAF-4B2C0459FCAC}"/>
              </a:ext>
            </a:extLst>
          </p:cNvPr>
          <p:cNvCxnSpPr>
            <a:cxnSpLocks/>
            <a:stCxn id="90" idx="2"/>
            <a:endCxn id="92" idx="0"/>
          </p:cNvCxnSpPr>
          <p:nvPr/>
        </p:nvCxnSpPr>
        <p:spPr>
          <a:xfrm>
            <a:off x="10440319" y="5308158"/>
            <a:ext cx="2581" cy="610256"/>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92" name="직사각형 91">
            <a:extLst>
              <a:ext uri="{FF2B5EF4-FFF2-40B4-BE49-F238E27FC236}">
                <a16:creationId xmlns:a16="http://schemas.microsoft.com/office/drawing/2014/main" id="{31F18E27-AA48-E988-4D0F-BEB8150AF143}"/>
              </a:ext>
            </a:extLst>
          </p:cNvPr>
          <p:cNvSpPr/>
          <p:nvPr/>
        </p:nvSpPr>
        <p:spPr>
          <a:xfrm>
            <a:off x="10173680" y="5918414"/>
            <a:ext cx="538440"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BA</a:t>
            </a:r>
          </a:p>
        </p:txBody>
      </p:sp>
      <p:sp>
        <p:nvSpPr>
          <p:cNvPr id="6" name="TextBox 5">
            <a:extLst>
              <a:ext uri="{FF2B5EF4-FFF2-40B4-BE49-F238E27FC236}">
                <a16:creationId xmlns:a16="http://schemas.microsoft.com/office/drawing/2014/main" id="{FA10FB40-87A8-9C50-B2AD-8EEB3905F1AA}"/>
              </a:ext>
            </a:extLst>
          </p:cNvPr>
          <p:cNvSpPr txBox="1"/>
          <p:nvPr/>
        </p:nvSpPr>
        <p:spPr>
          <a:xfrm>
            <a:off x="3125273" y="5495890"/>
            <a:ext cx="2080420" cy="415498"/>
          </a:xfrm>
          <a:prstGeom prst="rect">
            <a:avLst/>
          </a:prstGeom>
          <a:noFill/>
        </p:spPr>
        <p:txBody>
          <a:bodyPr wrap="square" rtlCol="0">
            <a:spAutoFit/>
          </a:bodyPr>
          <a:lstStyle/>
          <a:p>
            <a:pPr algn="ctr"/>
            <a:r>
              <a:rPr lang="en-US" altLang="ko-KR" sz="1050" b="1" dirty="0">
                <a:solidFill>
                  <a:schemeClr val="tx1"/>
                </a:solidFill>
              </a:rPr>
              <a:t>Deferred due to </a:t>
            </a:r>
            <a:r>
              <a:rPr lang="en-US" altLang="ko-KR" sz="1050" b="1" dirty="0">
                <a:solidFill>
                  <a:srgbClr val="FF0000"/>
                </a:solidFill>
              </a:rPr>
              <a:t>NPCA switching delay </a:t>
            </a:r>
            <a:r>
              <a:rPr lang="en-US" altLang="ko-KR" sz="1050" b="1" dirty="0">
                <a:solidFill>
                  <a:schemeClr val="tx1"/>
                </a:solidFill>
              </a:rPr>
              <a:t>of another STA</a:t>
            </a:r>
            <a:endParaRPr lang="ko-KR" altLang="en-US" sz="1050" b="1" dirty="0">
              <a:solidFill>
                <a:schemeClr val="tx1"/>
              </a:solidFill>
            </a:endParaRPr>
          </a:p>
        </p:txBody>
      </p:sp>
    </p:spTree>
    <p:extLst>
      <p:ext uri="{BB962C8B-B14F-4D97-AF65-F5344CB8AC3E}">
        <p14:creationId xmlns:p14="http://schemas.microsoft.com/office/powerpoint/2010/main" val="521529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468F1-0A76-38AA-05EA-9EEE8C099D6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B574E1EE-C41D-5272-ACC8-F1E3F66FD280}"/>
              </a:ext>
            </a:extLst>
          </p:cNvPr>
          <p:cNvSpPr>
            <a:spLocks noGrp="1"/>
          </p:cNvSpPr>
          <p:nvPr>
            <p:ph type="title"/>
          </p:nvPr>
        </p:nvSpPr>
        <p:spPr/>
        <p:txBody>
          <a:bodyPr/>
          <a:lstStyle/>
          <a:p>
            <a:r>
              <a:rPr lang="en-US" altLang="ko-KR" dirty="0"/>
              <a:t>Proposal</a:t>
            </a:r>
            <a:endParaRPr lang="ko-KR" altLang="en-US" dirty="0"/>
          </a:p>
        </p:txBody>
      </p:sp>
      <p:sp>
        <p:nvSpPr>
          <p:cNvPr id="3" name="슬라이드 번호 개체 틀 2">
            <a:extLst>
              <a:ext uri="{FF2B5EF4-FFF2-40B4-BE49-F238E27FC236}">
                <a16:creationId xmlns:a16="http://schemas.microsoft.com/office/drawing/2014/main" id="{D1533739-4537-B229-833B-0E72AFAEE3A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바닥글 개체 틀 3">
            <a:extLst>
              <a:ext uri="{FF2B5EF4-FFF2-40B4-BE49-F238E27FC236}">
                <a16:creationId xmlns:a16="http://schemas.microsoft.com/office/drawing/2014/main" id="{FF83D5D0-E354-3014-E757-20551386EB39}"/>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8F6D8235-8256-F636-2735-2072C4296620}"/>
              </a:ext>
            </a:extLst>
          </p:cNvPr>
          <p:cNvSpPr>
            <a:spLocks noGrp="1"/>
          </p:cNvSpPr>
          <p:nvPr>
            <p:ph type="dt" idx="15"/>
          </p:nvPr>
        </p:nvSpPr>
        <p:spPr/>
        <p:txBody>
          <a:bodyPr/>
          <a:lstStyle/>
          <a:p>
            <a:r>
              <a:rPr lang="en-US" altLang="ko-KR" kern="0" dirty="0"/>
              <a:t>June 2025</a:t>
            </a:r>
            <a:endParaRPr lang="en-GB" altLang="ko-KR" kern="0" dirty="0"/>
          </a:p>
        </p:txBody>
      </p:sp>
      <p:sp>
        <p:nvSpPr>
          <p:cNvPr id="8" name="내용 개체 틀 5">
            <a:extLst>
              <a:ext uri="{FF2B5EF4-FFF2-40B4-BE49-F238E27FC236}">
                <a16:creationId xmlns:a16="http://schemas.microsoft.com/office/drawing/2014/main" id="{444C12A7-4883-B580-D42F-A92026C1ADFE}"/>
              </a:ext>
            </a:extLst>
          </p:cNvPr>
          <p:cNvSpPr>
            <a:spLocks noGrp="1"/>
          </p:cNvSpPr>
          <p:nvPr>
            <p:ph idx="1"/>
          </p:nvPr>
        </p:nvSpPr>
        <p:spPr>
          <a:xfrm>
            <a:off x="914401" y="1844824"/>
            <a:ext cx="10361084" cy="4400127"/>
          </a:xfrm>
        </p:spPr>
        <p:txBody>
          <a:bodyPr/>
          <a:lstStyle/>
          <a:p>
            <a:r>
              <a:rPr lang="en-US" altLang="ko-KR" sz="2000" dirty="0">
                <a:solidFill>
                  <a:schemeClr val="tx1"/>
                </a:solidFill>
              </a:rPr>
              <a:t>UL TXOP Restricted Duration</a:t>
            </a:r>
          </a:p>
          <a:p>
            <a:pPr lvl="1"/>
            <a:r>
              <a:rPr lang="en-US" altLang="ko-KR" sz="1800" dirty="0">
                <a:solidFill>
                  <a:schemeClr val="tx1"/>
                </a:solidFill>
              </a:rPr>
              <a:t>To prevent NPCA non-AP STAs from initiating uplink transmissions while an NPCA AP is deferring its own transmission, a mechanism to restrict the initiation of UL TXOPs may be considered</a:t>
            </a:r>
          </a:p>
          <a:p>
            <a:pPr lvl="1"/>
            <a:r>
              <a:rPr lang="en-US" altLang="ko-KR" sz="1800" dirty="0">
                <a:solidFill>
                  <a:schemeClr val="tx1"/>
                </a:solidFill>
              </a:rPr>
              <a:t>The AP can indicate a UL TXOP Restricted Duration through the NPCA Operation Information field element</a:t>
            </a:r>
          </a:p>
          <a:p>
            <a:pPr lvl="2"/>
            <a:r>
              <a:rPr lang="en-US" altLang="ko-KR" sz="1600" dirty="0">
                <a:solidFill>
                  <a:schemeClr val="tx1"/>
                </a:solidFill>
              </a:rPr>
              <a:t>When the AP sets a non-zero UL TXOP Restricted Duration, non-AP STAs shall not initiate a UL TXOP on the NPCA primary channel until the indicated duration has expired</a:t>
            </a:r>
          </a:p>
          <a:p>
            <a:pPr lvl="1"/>
            <a:r>
              <a:rPr lang="en-US" altLang="ko-KR" sz="1800" dirty="0">
                <a:solidFill>
                  <a:schemeClr val="tx1"/>
                </a:solidFill>
              </a:rPr>
              <a:t>The AP may set UL TXOP Restricted Duration covering the longest NPCA switching delay among the NPCA STAs in the BSS to obtain sufficient scheduling flexibility</a:t>
            </a:r>
          </a:p>
        </p:txBody>
      </p:sp>
      <p:graphicFrame>
        <p:nvGraphicFramePr>
          <p:cNvPr id="109" name="표 108">
            <a:extLst>
              <a:ext uri="{FF2B5EF4-FFF2-40B4-BE49-F238E27FC236}">
                <a16:creationId xmlns:a16="http://schemas.microsoft.com/office/drawing/2014/main" id="{D1C2E195-D62D-E6C6-6A8C-A8F058F90159}"/>
              </a:ext>
            </a:extLst>
          </p:cNvPr>
          <p:cNvGraphicFramePr>
            <a:graphicFrameLocks noGrp="1"/>
          </p:cNvGraphicFramePr>
          <p:nvPr>
            <p:extLst>
              <p:ext uri="{D42A27DB-BD31-4B8C-83A1-F6EECF244321}">
                <p14:modId xmlns:p14="http://schemas.microsoft.com/office/powerpoint/2010/main" val="1376931974"/>
              </p:ext>
            </p:extLst>
          </p:nvPr>
        </p:nvGraphicFramePr>
        <p:xfrm>
          <a:off x="1177190" y="5085184"/>
          <a:ext cx="9937105" cy="518160"/>
        </p:xfrm>
        <a:graphic>
          <a:graphicData uri="http://schemas.openxmlformats.org/drawingml/2006/table">
            <a:tbl>
              <a:tblPr firstRow="1" bandRow="1">
                <a:tableStyleId>{5C22544A-7EE6-4342-B048-85BDC9FD1C3A}</a:tableStyleId>
              </a:tblPr>
              <a:tblGrid>
                <a:gridCol w="1987421">
                  <a:extLst>
                    <a:ext uri="{9D8B030D-6E8A-4147-A177-3AD203B41FA5}">
                      <a16:colId xmlns:a16="http://schemas.microsoft.com/office/drawing/2014/main" val="2227329043"/>
                    </a:ext>
                  </a:extLst>
                </a:gridCol>
                <a:gridCol w="1987421">
                  <a:extLst>
                    <a:ext uri="{9D8B030D-6E8A-4147-A177-3AD203B41FA5}">
                      <a16:colId xmlns:a16="http://schemas.microsoft.com/office/drawing/2014/main" val="2203049664"/>
                    </a:ext>
                  </a:extLst>
                </a:gridCol>
                <a:gridCol w="1987421">
                  <a:extLst>
                    <a:ext uri="{9D8B030D-6E8A-4147-A177-3AD203B41FA5}">
                      <a16:colId xmlns:a16="http://schemas.microsoft.com/office/drawing/2014/main" val="3029667463"/>
                    </a:ext>
                  </a:extLst>
                </a:gridCol>
                <a:gridCol w="1987421">
                  <a:extLst>
                    <a:ext uri="{9D8B030D-6E8A-4147-A177-3AD203B41FA5}">
                      <a16:colId xmlns:a16="http://schemas.microsoft.com/office/drawing/2014/main" val="2425830746"/>
                    </a:ext>
                  </a:extLst>
                </a:gridCol>
                <a:gridCol w="1987421">
                  <a:extLst>
                    <a:ext uri="{9D8B030D-6E8A-4147-A177-3AD203B41FA5}">
                      <a16:colId xmlns:a16="http://schemas.microsoft.com/office/drawing/2014/main" val="2458347465"/>
                    </a:ext>
                  </a:extLst>
                </a:gridCol>
              </a:tblGrid>
              <a:tr h="370840">
                <a:tc>
                  <a:txBody>
                    <a:bodyPr/>
                    <a:lstStyle/>
                    <a:p>
                      <a:pPr latinLnBrk="1"/>
                      <a:r>
                        <a:rPr lang="en-US" altLang="ko-KR" sz="1400" dirty="0">
                          <a:solidFill>
                            <a:schemeClr val="tx1"/>
                          </a:solidFill>
                        </a:rPr>
                        <a:t>NPCA</a:t>
                      </a:r>
                      <a:r>
                        <a:rPr lang="ko-KR" altLang="en-US" sz="1400" dirty="0">
                          <a:solidFill>
                            <a:schemeClr val="tx1"/>
                          </a:solidFill>
                        </a:rPr>
                        <a:t> </a:t>
                      </a:r>
                      <a:r>
                        <a:rPr lang="en-US" altLang="ko-KR" sz="1400" dirty="0">
                          <a:solidFill>
                            <a:schemeClr val="tx1"/>
                          </a:solidFill>
                        </a:rPr>
                        <a:t>Primary</a:t>
                      </a:r>
                      <a:r>
                        <a:rPr lang="ko-KR" altLang="en-US" sz="1400" dirty="0">
                          <a:solidFill>
                            <a:schemeClr val="tx1"/>
                          </a:solidFill>
                        </a:rPr>
                        <a:t> </a:t>
                      </a:r>
                      <a:r>
                        <a:rPr lang="en-US" altLang="ko-KR" sz="1400" dirty="0">
                          <a:solidFill>
                            <a:schemeClr val="tx1"/>
                          </a:solidFill>
                        </a:rPr>
                        <a:t>Channel</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NPCA Minimum Duration Threshold</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NPCA Switching Delay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NPCA Switch Back delay</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rgbClr val="00B8FF"/>
                          </a:solidFill>
                        </a:rPr>
                        <a:t>UL TXOP Restricted Duration</a:t>
                      </a:r>
                      <a:endParaRPr lang="ko-KR" altLang="en-US" sz="1400" dirty="0">
                        <a:solidFill>
                          <a:srgbClr val="00B8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5339177"/>
                  </a:ext>
                </a:extLst>
              </a:tr>
            </a:tbl>
          </a:graphicData>
        </a:graphic>
      </p:graphicFrame>
      <p:sp>
        <p:nvSpPr>
          <p:cNvPr id="111" name="TextBox 110">
            <a:extLst>
              <a:ext uri="{FF2B5EF4-FFF2-40B4-BE49-F238E27FC236}">
                <a16:creationId xmlns:a16="http://schemas.microsoft.com/office/drawing/2014/main" id="{FE1FFED8-38F4-2379-DAA8-3833B1ACA5C6}"/>
              </a:ext>
            </a:extLst>
          </p:cNvPr>
          <p:cNvSpPr txBox="1"/>
          <p:nvPr/>
        </p:nvSpPr>
        <p:spPr>
          <a:xfrm>
            <a:off x="3719736" y="5765194"/>
            <a:ext cx="6096000" cy="400110"/>
          </a:xfrm>
          <a:prstGeom prst="rect">
            <a:avLst/>
          </a:prstGeom>
          <a:noFill/>
        </p:spPr>
        <p:txBody>
          <a:bodyPr wrap="square">
            <a:spAutoFit/>
          </a:bodyPr>
          <a:lstStyle/>
          <a:p>
            <a:r>
              <a:rPr lang="en-US" altLang="ko-KR" sz="2000" b="1" i="0" u="none" strike="noStrike" baseline="0" dirty="0">
                <a:solidFill>
                  <a:schemeClr val="tx1"/>
                </a:solidFill>
                <a:latin typeface="+mj-lt"/>
              </a:rPr>
              <a:t>NPCA Operation Information field format</a:t>
            </a:r>
            <a:endParaRPr lang="ko-KR" altLang="en-US" sz="2000" dirty="0">
              <a:solidFill>
                <a:schemeClr val="tx1"/>
              </a:solidFill>
              <a:latin typeface="+mj-lt"/>
            </a:endParaRPr>
          </a:p>
        </p:txBody>
      </p:sp>
    </p:spTree>
    <p:extLst>
      <p:ext uri="{BB962C8B-B14F-4D97-AF65-F5344CB8AC3E}">
        <p14:creationId xmlns:p14="http://schemas.microsoft.com/office/powerpoint/2010/main" val="89023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843CF-62DE-279F-63E6-7300B8CD37F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280B654-3741-E1B5-F5C6-131A0BB7BC5B}"/>
              </a:ext>
            </a:extLst>
          </p:cNvPr>
          <p:cNvSpPr>
            <a:spLocks noGrp="1"/>
          </p:cNvSpPr>
          <p:nvPr>
            <p:ph type="title"/>
          </p:nvPr>
        </p:nvSpPr>
        <p:spPr/>
        <p:txBody>
          <a:bodyPr/>
          <a:lstStyle/>
          <a:p>
            <a:r>
              <a:rPr lang="en-US" altLang="ko-KR" dirty="0"/>
              <a:t>Proposal (cont’d)</a:t>
            </a:r>
            <a:endParaRPr lang="ko-KR" altLang="en-US" dirty="0"/>
          </a:p>
        </p:txBody>
      </p:sp>
      <p:sp>
        <p:nvSpPr>
          <p:cNvPr id="3" name="슬라이드 번호 개체 틀 2">
            <a:extLst>
              <a:ext uri="{FF2B5EF4-FFF2-40B4-BE49-F238E27FC236}">
                <a16:creationId xmlns:a16="http://schemas.microsoft.com/office/drawing/2014/main" id="{CFE0D699-6627-2772-7807-13023C815AB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날짜 개체 틀 4">
            <a:extLst>
              <a:ext uri="{FF2B5EF4-FFF2-40B4-BE49-F238E27FC236}">
                <a16:creationId xmlns:a16="http://schemas.microsoft.com/office/drawing/2014/main" id="{EE0E7FA0-AF34-BEC1-1512-176BC9F9C104}"/>
              </a:ext>
            </a:extLst>
          </p:cNvPr>
          <p:cNvSpPr>
            <a:spLocks noGrp="1"/>
          </p:cNvSpPr>
          <p:nvPr>
            <p:ph type="dt" idx="15"/>
          </p:nvPr>
        </p:nvSpPr>
        <p:spPr/>
        <p:txBody>
          <a:bodyPr/>
          <a:lstStyle/>
          <a:p>
            <a:r>
              <a:rPr lang="en-US" altLang="ko-KR" kern="0" dirty="0"/>
              <a:t>June 2025</a:t>
            </a:r>
            <a:endParaRPr lang="en-GB" altLang="ko-KR" kern="0" dirty="0"/>
          </a:p>
        </p:txBody>
      </p:sp>
      <p:sp>
        <p:nvSpPr>
          <p:cNvPr id="8" name="내용 개체 틀 5">
            <a:extLst>
              <a:ext uri="{FF2B5EF4-FFF2-40B4-BE49-F238E27FC236}">
                <a16:creationId xmlns:a16="http://schemas.microsoft.com/office/drawing/2014/main" id="{4120C525-AF1C-0EF4-2741-F49603DB197D}"/>
              </a:ext>
            </a:extLst>
          </p:cNvPr>
          <p:cNvSpPr>
            <a:spLocks noGrp="1"/>
          </p:cNvSpPr>
          <p:nvPr>
            <p:ph idx="1"/>
          </p:nvPr>
        </p:nvSpPr>
        <p:spPr>
          <a:xfrm>
            <a:off x="914401" y="1844824"/>
            <a:ext cx="10361084" cy="4400127"/>
          </a:xfrm>
        </p:spPr>
        <p:txBody>
          <a:bodyPr/>
          <a:lstStyle/>
          <a:p>
            <a:r>
              <a:rPr lang="en-US" altLang="ko-KR" sz="2000" dirty="0">
                <a:solidFill>
                  <a:schemeClr val="tx1"/>
                </a:solidFill>
              </a:rPr>
              <a:t>UL TXOP Restricted Duration (cont’d)</a:t>
            </a:r>
          </a:p>
          <a:p>
            <a:pPr lvl="1"/>
            <a:r>
              <a:rPr lang="en-US" altLang="ko-KR" sz="1800" dirty="0">
                <a:solidFill>
                  <a:schemeClr val="tx1"/>
                </a:solidFill>
              </a:rPr>
              <a:t>Since EDCAF operates based on aSlotTime, it is reasonable to consider using a unit of 9 </a:t>
            </a:r>
            <a:r>
              <a:rPr lang="en-US" altLang="ko-KR" sz="1800" dirty="0" err="1">
                <a:solidFill>
                  <a:schemeClr val="tx1"/>
                </a:solidFill>
              </a:rPr>
              <a:t>μs</a:t>
            </a:r>
            <a:r>
              <a:rPr lang="en-US" altLang="ko-KR" sz="1800" dirty="0">
                <a:solidFill>
                  <a:schemeClr val="tx1"/>
                </a:solidFill>
              </a:rPr>
              <a:t> (or its multiple) for the UL TXOP Restricted Duration</a:t>
            </a:r>
          </a:p>
          <a:p>
            <a:pPr lvl="1"/>
            <a:r>
              <a:rPr lang="en-US" altLang="ko-KR" sz="1800" dirty="0">
                <a:solidFill>
                  <a:schemeClr val="tx1"/>
                </a:solidFill>
              </a:rPr>
              <a:t>When the UL TXOP Restricted Duration is set to its maximum value, it may indicate that untriggered UL transmissions on the NPCA primary channel are prohibited</a:t>
            </a:r>
          </a:p>
          <a:p>
            <a:pPr lvl="2"/>
            <a:r>
              <a:rPr lang="en-US" altLang="ko-KR" sz="1600" dirty="0">
                <a:solidFill>
                  <a:schemeClr val="tx1"/>
                </a:solidFill>
              </a:rPr>
              <a:t>In this case, the signaling of untriggered UL transmission disablement—already introduced in D0.3—can be achieved through the UL TXOP Restricted Duration field</a:t>
            </a:r>
          </a:p>
          <a:p>
            <a:pPr lvl="3"/>
            <a:endParaRPr lang="en-US" altLang="ko-KR" sz="1400" dirty="0">
              <a:solidFill>
                <a:schemeClr val="tx1"/>
              </a:solidFill>
            </a:endParaRPr>
          </a:p>
          <a:p>
            <a:r>
              <a:rPr lang="en-US" altLang="ko-KR" sz="2000" dirty="0">
                <a:solidFill>
                  <a:schemeClr val="tx1"/>
                </a:solidFill>
              </a:rPr>
              <a:t>NPCA non-AP STA operation</a:t>
            </a:r>
          </a:p>
          <a:p>
            <a:pPr lvl="1"/>
            <a:r>
              <a:rPr lang="en-US" altLang="ko-KR" sz="1800" dirty="0">
                <a:solidFill>
                  <a:schemeClr val="tx1"/>
                </a:solidFill>
              </a:rPr>
              <a:t>When the UL TXOP Restricted Duration is indicated by the AP, non-AP STAs shall defer the start of their transmissions during the indicated duration</a:t>
            </a:r>
          </a:p>
          <a:p>
            <a:pPr lvl="2"/>
            <a:r>
              <a:rPr lang="en-US" altLang="ko-KR" sz="1600" dirty="0">
                <a:solidFill>
                  <a:schemeClr val="tx1"/>
                </a:solidFill>
              </a:rPr>
              <a:t>A non-AP STA that defers its transmission due to the UL TXOP restricted duration may use the same mechanism as when deferring based on the NPCA switching delay, i.e., by re-generating the backoff counter</a:t>
            </a:r>
          </a:p>
          <a:p>
            <a:pPr lvl="1"/>
            <a:endParaRPr lang="en-US" altLang="ko-KR" sz="1800" dirty="0">
              <a:solidFill>
                <a:schemeClr val="tx1"/>
              </a:solidFill>
            </a:endParaRPr>
          </a:p>
        </p:txBody>
      </p:sp>
    </p:spTree>
    <p:extLst>
      <p:ext uri="{BB962C8B-B14F-4D97-AF65-F5344CB8AC3E}">
        <p14:creationId xmlns:p14="http://schemas.microsoft.com/office/powerpoint/2010/main" val="1029967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DABCF-F2A9-793C-0825-19B4DDFAC3D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FC68178-8882-9CD5-C717-48BB7F2FA2A5}"/>
              </a:ext>
            </a:extLst>
          </p:cNvPr>
          <p:cNvSpPr>
            <a:spLocks noGrp="1"/>
          </p:cNvSpPr>
          <p:nvPr>
            <p:ph type="title"/>
          </p:nvPr>
        </p:nvSpPr>
        <p:spPr/>
        <p:txBody>
          <a:bodyPr/>
          <a:lstStyle/>
          <a:p>
            <a:r>
              <a:rPr lang="en-US" altLang="ko-KR" dirty="0"/>
              <a:t>Benefits of the Hybrid NPCA Operation Mode</a:t>
            </a:r>
            <a:endParaRPr lang="ko-KR" altLang="en-US" dirty="0"/>
          </a:p>
        </p:txBody>
      </p:sp>
      <p:sp>
        <p:nvSpPr>
          <p:cNvPr id="3" name="슬라이드 번호 개체 틀 2">
            <a:extLst>
              <a:ext uri="{FF2B5EF4-FFF2-40B4-BE49-F238E27FC236}">
                <a16:creationId xmlns:a16="http://schemas.microsoft.com/office/drawing/2014/main" id="{70A694BB-9DD0-94D4-F5C5-43C5E72B250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바닥글 개체 틀 3">
            <a:extLst>
              <a:ext uri="{FF2B5EF4-FFF2-40B4-BE49-F238E27FC236}">
                <a16:creationId xmlns:a16="http://schemas.microsoft.com/office/drawing/2014/main" id="{B270BD32-4431-69F0-B7F1-8A01B3FEDFC1}"/>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E12532B1-7F92-0780-A83E-4498ACD8E544}"/>
              </a:ext>
            </a:extLst>
          </p:cNvPr>
          <p:cNvSpPr>
            <a:spLocks noGrp="1"/>
          </p:cNvSpPr>
          <p:nvPr>
            <p:ph type="dt" idx="15"/>
          </p:nvPr>
        </p:nvSpPr>
        <p:spPr/>
        <p:txBody>
          <a:bodyPr/>
          <a:lstStyle/>
          <a:p>
            <a:r>
              <a:rPr lang="en-US" altLang="ko-KR" kern="0" dirty="0"/>
              <a:t>June 2025</a:t>
            </a:r>
            <a:endParaRPr lang="en-GB" altLang="ko-KR" kern="0" dirty="0"/>
          </a:p>
        </p:txBody>
      </p:sp>
      <p:sp>
        <p:nvSpPr>
          <p:cNvPr id="8" name="내용 개체 틀 5">
            <a:extLst>
              <a:ext uri="{FF2B5EF4-FFF2-40B4-BE49-F238E27FC236}">
                <a16:creationId xmlns:a16="http://schemas.microsoft.com/office/drawing/2014/main" id="{996FD058-3B70-40A4-F410-10947D79EF9D}"/>
              </a:ext>
            </a:extLst>
          </p:cNvPr>
          <p:cNvSpPr>
            <a:spLocks noGrp="1"/>
          </p:cNvSpPr>
          <p:nvPr>
            <p:ph idx="1"/>
          </p:nvPr>
        </p:nvSpPr>
        <p:spPr>
          <a:xfrm>
            <a:off x="914401" y="1844824"/>
            <a:ext cx="10361084" cy="4400127"/>
          </a:xfrm>
        </p:spPr>
        <p:txBody>
          <a:bodyPr/>
          <a:lstStyle/>
          <a:p>
            <a:r>
              <a:rPr lang="en-US" altLang="ko-KR" sz="2000" dirty="0">
                <a:solidFill>
                  <a:schemeClr val="tx1"/>
                </a:solidFill>
              </a:rPr>
              <a:t>When a non-zero/non-maximum UL TXOP Restricted Duration is designated by the NPCA AP, NPCA operation is carried out in a </a:t>
            </a:r>
            <a:r>
              <a:rPr lang="en-US" altLang="ko-KR" sz="2000" b="1" dirty="0">
                <a:solidFill>
                  <a:schemeClr val="tx1"/>
                </a:solidFill>
              </a:rPr>
              <a:t>hybrid form that combines Trigger-only mode and EDCA mode</a:t>
            </a:r>
          </a:p>
          <a:p>
            <a:pPr lvl="1"/>
            <a:r>
              <a:rPr lang="en-US" altLang="ko-KR" sz="1600" dirty="0">
                <a:solidFill>
                  <a:schemeClr val="tx1"/>
                </a:solidFill>
              </a:rPr>
              <a:t>This </a:t>
            </a:r>
            <a:r>
              <a:rPr lang="en-US" altLang="ko-KR" sz="1600" b="1" dirty="0">
                <a:solidFill>
                  <a:schemeClr val="tx1"/>
                </a:solidFill>
              </a:rPr>
              <a:t>hybrid NPCA operation mode</a:t>
            </a:r>
            <a:r>
              <a:rPr lang="en-US" altLang="ko-KR" sz="1600" dirty="0">
                <a:solidFill>
                  <a:schemeClr val="tx1"/>
                </a:solidFill>
              </a:rPr>
              <a:t> not only ensures that the AP which completes its backoff procedure first gains the TXOP, but also offers the following additional benefits</a:t>
            </a:r>
          </a:p>
          <a:p>
            <a:pPr lvl="2"/>
            <a:r>
              <a:rPr lang="en-US" altLang="ko-KR" sz="1500" b="1" dirty="0">
                <a:solidFill>
                  <a:schemeClr val="tx1"/>
                </a:solidFill>
              </a:rPr>
              <a:t>Effective Utilization of NPCA Opportunities:</a:t>
            </a:r>
          </a:p>
          <a:p>
            <a:pPr lvl="3"/>
            <a:r>
              <a:rPr lang="en-US" altLang="ko-KR" sz="1400" dirty="0">
                <a:solidFill>
                  <a:schemeClr val="tx1"/>
                </a:solidFill>
              </a:rPr>
              <a:t>The Trigger-only mode is effective in mitigating the "different view" problem among NPCA STAs </a:t>
            </a:r>
          </a:p>
          <a:p>
            <a:pPr lvl="3"/>
            <a:r>
              <a:rPr lang="en-US" altLang="ko-KR" sz="1400" dirty="0">
                <a:solidFill>
                  <a:schemeClr val="tx1"/>
                </a:solidFill>
              </a:rPr>
              <a:t>However, in Trigger-only operation, if the NPCA AP does not transmit a Trigger Frame or DL PPDU, the NPCA opportunity may be lost</a:t>
            </a:r>
          </a:p>
          <a:p>
            <a:pPr lvl="3"/>
            <a:r>
              <a:rPr lang="en-US" altLang="ko-KR" sz="1400" dirty="0">
                <a:solidFill>
                  <a:schemeClr val="tx1"/>
                </a:solidFill>
              </a:rPr>
              <a:t>In contrast, under the hybrid mode, the NPCA opportunity can be utilized by the NPCA non-AP STAs when the UL TXOP Restricted Duration expires</a:t>
            </a:r>
          </a:p>
          <a:p>
            <a:pPr lvl="2"/>
            <a:r>
              <a:rPr lang="en-US" altLang="ko-KR" sz="1500" b="1" dirty="0">
                <a:solidFill>
                  <a:schemeClr val="tx1"/>
                </a:solidFill>
              </a:rPr>
              <a:t>Improved Fairness Among NPCA STAs:</a:t>
            </a:r>
          </a:p>
          <a:p>
            <a:pPr lvl="3"/>
            <a:r>
              <a:rPr lang="en-US" altLang="ko-KR" sz="1400" dirty="0">
                <a:solidFill>
                  <a:schemeClr val="tx1"/>
                </a:solidFill>
              </a:rPr>
              <a:t>An NPCA STA with a longer switching delay enable to begin contention on the NPCA primary channel later than one with a shorter delay, potentially causing fairness issues in EDCA-based NPCA operation</a:t>
            </a:r>
          </a:p>
          <a:p>
            <a:pPr lvl="3"/>
            <a:r>
              <a:rPr lang="en-US" altLang="ko-KR" sz="1400" dirty="0">
                <a:solidFill>
                  <a:schemeClr val="tx1"/>
                </a:solidFill>
              </a:rPr>
              <a:t>In hybrid mode, since UL TXOP initiation is restricted before the expiration of the UL TXOP restricted duration, the fairness issue among NPCA STAs can be alleviated</a:t>
            </a:r>
          </a:p>
        </p:txBody>
      </p:sp>
    </p:spTree>
    <p:extLst>
      <p:ext uri="{BB962C8B-B14F-4D97-AF65-F5344CB8AC3E}">
        <p14:creationId xmlns:p14="http://schemas.microsoft.com/office/powerpoint/2010/main" val="886239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CD3BB6-11EE-3D98-99BD-BD2BACB2718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28010D4-6265-0992-D97F-7E2383107053}"/>
              </a:ext>
            </a:extLst>
          </p:cNvPr>
          <p:cNvSpPr>
            <a:spLocks noGrp="1"/>
          </p:cNvSpPr>
          <p:nvPr>
            <p:ph type="title"/>
          </p:nvPr>
        </p:nvSpPr>
        <p:spPr/>
        <p:txBody>
          <a:bodyPr/>
          <a:lstStyle/>
          <a:p>
            <a:r>
              <a:rPr lang="en-US" altLang="ko-KR" dirty="0"/>
              <a:t>Summary</a:t>
            </a:r>
            <a:endParaRPr lang="ko-KR" altLang="en-US" dirty="0"/>
          </a:p>
        </p:txBody>
      </p:sp>
      <p:sp>
        <p:nvSpPr>
          <p:cNvPr id="3" name="슬라이드 번호 개체 틀 2">
            <a:extLst>
              <a:ext uri="{FF2B5EF4-FFF2-40B4-BE49-F238E27FC236}">
                <a16:creationId xmlns:a16="http://schemas.microsoft.com/office/drawing/2014/main" id="{B35C7088-14FA-22F6-F891-A596B732A3E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바닥글 개체 틀 3">
            <a:extLst>
              <a:ext uri="{FF2B5EF4-FFF2-40B4-BE49-F238E27FC236}">
                <a16:creationId xmlns:a16="http://schemas.microsoft.com/office/drawing/2014/main" id="{7A48FDA1-110D-76CF-1F69-E7862C06FEF3}"/>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6E62BB77-22D6-F821-B7BE-DE422EF71703}"/>
              </a:ext>
            </a:extLst>
          </p:cNvPr>
          <p:cNvSpPr>
            <a:spLocks noGrp="1"/>
          </p:cNvSpPr>
          <p:nvPr>
            <p:ph type="dt" idx="15"/>
          </p:nvPr>
        </p:nvSpPr>
        <p:spPr/>
        <p:txBody>
          <a:bodyPr/>
          <a:lstStyle/>
          <a:p>
            <a:r>
              <a:rPr lang="en-US" altLang="ko-KR" kern="0" dirty="0"/>
              <a:t>June 2025</a:t>
            </a:r>
            <a:endParaRPr lang="en-GB" altLang="ko-KR" kern="0" dirty="0"/>
          </a:p>
        </p:txBody>
      </p:sp>
      <p:sp>
        <p:nvSpPr>
          <p:cNvPr id="6" name="내용 개체 틀 5">
            <a:extLst>
              <a:ext uri="{FF2B5EF4-FFF2-40B4-BE49-F238E27FC236}">
                <a16:creationId xmlns:a16="http://schemas.microsoft.com/office/drawing/2014/main" id="{2015E713-243A-7E87-5B77-D8FC963D81A1}"/>
              </a:ext>
            </a:extLst>
          </p:cNvPr>
          <p:cNvSpPr>
            <a:spLocks noGrp="1"/>
          </p:cNvSpPr>
          <p:nvPr>
            <p:ph idx="1"/>
          </p:nvPr>
        </p:nvSpPr>
        <p:spPr>
          <a:xfrm>
            <a:off x="914401" y="1981201"/>
            <a:ext cx="10361084" cy="4400127"/>
          </a:xfrm>
        </p:spPr>
        <p:txBody>
          <a:bodyPr/>
          <a:lstStyle/>
          <a:p>
            <a:pPr>
              <a:buFont typeface="Arial" panose="020B0604020202020204" pitchFamily="34" charset="0"/>
              <a:buChar char="•"/>
            </a:pPr>
            <a:r>
              <a:rPr lang="en-US" altLang="ko-KR" dirty="0"/>
              <a:t>The channel access mechanism on the NPCA primary channel for deferring the start of transmission has been discussed</a:t>
            </a:r>
          </a:p>
          <a:p>
            <a:pPr lvl="1">
              <a:buFont typeface="Arial" panose="020B0604020202020204" pitchFamily="34" charset="0"/>
              <a:buChar char="•"/>
            </a:pPr>
            <a:r>
              <a:rPr lang="en-US" altLang="ko-KR" dirty="0"/>
              <a:t>Reusing the baseline mechanism—generating a new random backoff counter when the backoff counter reaches zero—is preferred</a:t>
            </a:r>
          </a:p>
          <a:p>
            <a:pPr>
              <a:buFont typeface="Arial" panose="020B0604020202020204" pitchFamily="34" charset="0"/>
              <a:buChar char="•"/>
            </a:pPr>
            <a:endParaRPr lang="en-US" altLang="ko-KR" dirty="0"/>
          </a:p>
          <a:p>
            <a:pPr>
              <a:buFont typeface="Arial" panose="020B0604020202020204" pitchFamily="34" charset="0"/>
              <a:buChar char="•"/>
            </a:pPr>
            <a:r>
              <a:rPr lang="en-US" altLang="ko-KR" dirty="0"/>
              <a:t>The issue where an NPCA AP that has completed the backoff procedure may lose the opportunity to initiate its TXOP has been discussed</a:t>
            </a:r>
          </a:p>
          <a:p>
            <a:pPr lvl="1">
              <a:buFont typeface="Arial" panose="020B0604020202020204" pitchFamily="34" charset="0"/>
              <a:buChar char="•"/>
            </a:pPr>
            <a:r>
              <a:rPr lang="en-US" altLang="ko-KR" dirty="0"/>
              <a:t>A UL TXOP Restricted Duration was proposed to ensure AP’s TXOP initiation</a:t>
            </a:r>
          </a:p>
          <a:p>
            <a:pPr lvl="1">
              <a:buFont typeface="Arial" panose="020B0604020202020204" pitchFamily="34" charset="0"/>
              <a:buChar char="•"/>
            </a:pPr>
            <a:endParaRPr lang="en-US" altLang="ko-KR" dirty="0"/>
          </a:p>
          <a:p>
            <a:pPr>
              <a:buFont typeface="Arial" panose="020B0604020202020204" pitchFamily="34" charset="0"/>
              <a:buChar char="•"/>
            </a:pPr>
            <a:r>
              <a:rPr lang="en-US" altLang="ko-KR" dirty="0"/>
              <a:t>The benefits of the hybrid NPCA operation mode have been discussed</a:t>
            </a:r>
          </a:p>
        </p:txBody>
      </p:sp>
    </p:spTree>
    <p:extLst>
      <p:ext uri="{BB962C8B-B14F-4D97-AF65-F5344CB8AC3E}">
        <p14:creationId xmlns:p14="http://schemas.microsoft.com/office/powerpoint/2010/main" val="938931217"/>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52051</TotalTime>
  <Words>1532</Words>
  <Application>Microsoft Office PowerPoint</Application>
  <PresentationFormat>와이드스크린</PresentationFormat>
  <Paragraphs>231</Paragraphs>
  <Slides>10</Slides>
  <Notes>10</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5" baseType="lpstr">
      <vt:lpstr>Arial Unicode MS</vt:lpstr>
      <vt:lpstr>Arial</vt:lpstr>
      <vt:lpstr>Times New Roman</vt:lpstr>
      <vt:lpstr>Office 테마</vt:lpstr>
      <vt:lpstr>Document</vt:lpstr>
      <vt:lpstr>Channel Access Mechanisms for the NPCA Operation</vt:lpstr>
      <vt:lpstr>Introduction</vt:lpstr>
      <vt:lpstr>Channel access on the NPCA primary channel</vt:lpstr>
      <vt:lpstr>Mechanism for deferring TX initiation</vt:lpstr>
      <vt:lpstr>Problem statement</vt:lpstr>
      <vt:lpstr>Proposal</vt:lpstr>
      <vt:lpstr>Proposal (cont’d)</vt:lpstr>
      <vt:lpstr>Benefits of the Hybrid NPCA Operation Mode</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view problems of NPCA</dc:title>
  <dc:creator>Shawn</dc:creator>
  <cp:keywords/>
  <cp:lastModifiedBy>Shawn</cp:lastModifiedBy>
  <cp:revision>203</cp:revision>
  <cp:lastPrinted>1601-01-01T00:00:00Z</cp:lastPrinted>
  <dcterms:created xsi:type="dcterms:W3CDTF">2024-04-26T06:15:57Z</dcterms:created>
  <dcterms:modified xsi:type="dcterms:W3CDTF">2025-06-30T02:03:24Z</dcterms:modified>
  <cp:category>Name, Affiliation</cp:category>
</cp:coreProperties>
</file>