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80" r:id="rId5"/>
    <p:sldId id="266" r:id="rId6"/>
    <p:sldId id="271" r:id="rId7"/>
    <p:sldId id="281" r:id="rId8"/>
    <p:sldId id="273" r:id="rId9"/>
    <p:sldId id="282" r:id="rId10"/>
    <p:sldId id="278" r:id="rId11"/>
    <p:sldId id="275" r:id="rId12"/>
    <p:sldId id="270" r:id="rId13"/>
    <p:sldId id="272" r:id="rId14"/>
    <p:sldId id="274" r:id="rId15"/>
    <p:sldId id="276" r:id="rId16"/>
    <p:sldId id="269" r:id="rId17"/>
    <p:sldId id="277" r:id="rId18"/>
    <p:sldId id="27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CCE9D08-DFAA-47AE-81B1-EB527880419A}">
          <p14:sldIdLst>
            <p14:sldId id="256"/>
            <p14:sldId id="257"/>
            <p14:sldId id="262"/>
            <p14:sldId id="280"/>
            <p14:sldId id="266"/>
            <p14:sldId id="271"/>
            <p14:sldId id="281"/>
            <p14:sldId id="273"/>
            <p14:sldId id="282"/>
            <p14:sldId id="278"/>
            <p14:sldId id="275"/>
            <p14:sldId id="270"/>
            <p14:sldId id="272"/>
            <p14:sldId id="274"/>
            <p14:sldId id="276"/>
            <p14:sldId id="269"/>
            <p14:sldId id="277"/>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653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Alex LUNGU,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Alex LUNGU,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Alex LUNGU,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dirty="0"/>
          </a:p>
        </p:txBody>
      </p:sp>
      <p:sp>
        <p:nvSpPr>
          <p:cNvPr id="6" name="Footer Placeholder 5"/>
          <p:cNvSpPr>
            <a:spLocks noGrp="1"/>
          </p:cNvSpPr>
          <p:nvPr>
            <p:ph type="ftr" idx="11"/>
          </p:nvPr>
        </p:nvSpPr>
        <p:spPr/>
        <p:txBody>
          <a:bodyPr/>
          <a:lstStyle>
            <a:lvl1pPr>
              <a:defRPr/>
            </a:lvl1pPr>
          </a:lstStyle>
          <a:p>
            <a:r>
              <a:rPr lang="en-GB"/>
              <a:t>Alex LUNGU,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Alex LUNGU,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dirty="0"/>
          </a:p>
        </p:txBody>
      </p:sp>
      <p:sp>
        <p:nvSpPr>
          <p:cNvPr id="4" name="Footer Placeholder 3"/>
          <p:cNvSpPr>
            <a:spLocks noGrp="1"/>
          </p:cNvSpPr>
          <p:nvPr>
            <p:ph type="ftr" idx="11"/>
          </p:nvPr>
        </p:nvSpPr>
        <p:spPr/>
        <p:txBody>
          <a:bodyPr/>
          <a:lstStyle>
            <a:lvl1pPr>
              <a:defRPr/>
            </a:lvl1pPr>
          </a:lstStyle>
          <a:p>
            <a:r>
              <a:rPr lang="en-GB"/>
              <a:t>Alex LUNGU,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dirty="0"/>
          </a:p>
        </p:txBody>
      </p:sp>
      <p:sp>
        <p:nvSpPr>
          <p:cNvPr id="3" name="Footer Placeholder 2"/>
          <p:cNvSpPr>
            <a:spLocks noGrp="1"/>
          </p:cNvSpPr>
          <p:nvPr>
            <p:ph type="ftr" idx="11"/>
          </p:nvPr>
        </p:nvSpPr>
        <p:spPr/>
        <p:txBody>
          <a:bodyPr/>
          <a:lstStyle>
            <a:lvl1pPr>
              <a:defRPr/>
            </a:lvl1pPr>
          </a:lstStyle>
          <a:p>
            <a:r>
              <a:rPr lang="en-GB"/>
              <a:t>Alex LUNGU,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Alex LUNGU,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Alex LUNGU,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Alex LUNGU,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Signalling for inextensible </a:t>
            </a:r>
            <a:r>
              <a:rPr lang="en-GB" dirty="0" err="1"/>
              <a:t>ESSes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2025-07-24</a:t>
            </a:r>
            <a:endParaRPr lang="en-GB" sz="2000" b="0" dirty="0">
              <a:highlight>
                <a:srgbClr val="FFFF00"/>
              </a:highlight>
            </a:endParaRPr>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a:t>Alex LUNGU,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1233120"/>
              </p:ext>
            </p:extLst>
          </p:nvPr>
        </p:nvGraphicFramePr>
        <p:xfrm>
          <a:off x="993775" y="2414588"/>
          <a:ext cx="10218738" cy="3373437"/>
        </p:xfrm>
        <a:graphic>
          <a:graphicData uri="http://schemas.openxmlformats.org/presentationml/2006/ole">
            <mc:AlternateContent xmlns:mc="http://schemas.openxmlformats.org/markup-compatibility/2006">
              <mc:Choice xmlns:v="urn:schemas-microsoft-com:vml" Requires="v">
                <p:oleObj spid="_x0000_s1257" name="Document" r:id="rId4" imgW="10448057" imgH="3464695" progId="Word.Document.8">
                  <p:embed/>
                </p:oleObj>
              </mc:Choice>
              <mc:Fallback>
                <p:oleObj name="Document" r:id="rId4" imgW="10448057" imgH="3464695" progId="Word.Document.8">
                  <p:embed/>
                  <p:pic>
                    <p:nvPicPr>
                      <p:cNvPr id="0" name="Picture 3"/>
                      <p:cNvPicPr>
                        <a:picLocks noChangeAspect="1" noChangeArrowheads="1"/>
                      </p:cNvPicPr>
                      <p:nvPr/>
                    </p:nvPicPr>
                    <p:blipFill>
                      <a:blip r:embed="rId5"/>
                      <a:srcRect/>
                      <a:stretch>
                        <a:fillRect/>
                      </a:stretch>
                    </p:blipFill>
                    <p:spPr bwMode="auto">
                      <a:xfrm>
                        <a:off x="993775" y="2414588"/>
                        <a:ext cx="10218738" cy="337343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0083"/>
            <a:ext cx="10361084" cy="4113213"/>
          </a:xfrm>
          <a:ln/>
        </p:spPr>
        <p:txBody>
          <a:bodyPr/>
          <a:lstStyle/>
          <a:p>
            <a:pPr>
              <a:buFont typeface="Times New Roman" pitchFamily="16" charset="0"/>
              <a:buChar char="•"/>
            </a:pPr>
            <a:r>
              <a:rPr lang="en-GB" dirty="0"/>
              <a:t>A mobile AP MLD by definition might be moving out of or into range</a:t>
            </a:r>
          </a:p>
          <a:p>
            <a:pPr>
              <a:buFont typeface="Times New Roman" pitchFamily="16" charset="0"/>
              <a:buChar char="•"/>
            </a:pPr>
            <a:r>
              <a:rPr lang="en-GB" dirty="0"/>
              <a:t>This means a STA trying to track it might want to scan for it at more frequent intervals</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extLst>
      <p:ext uri="{BB962C8B-B14F-4D97-AF65-F5344CB8AC3E}">
        <p14:creationId xmlns:p14="http://schemas.microsoft.com/office/powerpoint/2010/main" val="3602205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p:txBody>
          <a:bodyPr/>
          <a:lstStyle/>
          <a:p>
            <a:pPr>
              <a:buFont typeface="Arial" panose="020B0604020202020204" pitchFamily="34" charset="0"/>
              <a:buChar char="•"/>
            </a:pPr>
            <a:r>
              <a:rPr lang="en-GB" dirty="0"/>
              <a:t>A fourth bit could signal “I am a mobile AP MLD”</a:t>
            </a:r>
          </a:p>
          <a:p>
            <a:pPr lvl="1">
              <a:buFont typeface="Arial" panose="020B0604020202020204" pitchFamily="34" charset="0"/>
              <a:buChar char="•"/>
            </a:pPr>
            <a:r>
              <a:rPr lang="en-GB" dirty="0"/>
              <a:t>Then a STA knows it might need to perform scanning more aggressively to keep track of the AP</a:t>
            </a:r>
          </a:p>
          <a:p>
            <a:pPr lvl="1">
              <a:buFont typeface="Arial" panose="020B0604020202020204" pitchFamily="34" charset="0"/>
              <a:buChar char="•"/>
            </a:pPr>
            <a:r>
              <a:rPr lang="en-GB" dirty="0"/>
              <a:t>A STA could also use this to determine whether an AP is useful for positioning</a:t>
            </a:r>
          </a:p>
          <a:p>
            <a:pPr lvl="1">
              <a:buFont typeface="Arial" panose="020B0604020202020204" pitchFamily="34" charset="0"/>
              <a:buChar char="•"/>
            </a:pPr>
            <a:r>
              <a:rPr lang="en-GB" dirty="0"/>
              <a:t>Note a mobile AP MLD might not be an NSTR mobile AP MLD</a:t>
            </a:r>
          </a:p>
          <a:p>
            <a:pPr lvl="1">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
        <p:nvSpPr>
          <p:cNvPr id="7" name="TextBox 6">
            <a:extLst>
              <a:ext uri="{FF2B5EF4-FFF2-40B4-BE49-F238E27FC236}">
                <a16:creationId xmlns:a16="http://schemas.microsoft.com/office/drawing/2014/main" id="{821E061C-DF50-416A-BFC9-C51298000F50}"/>
              </a:ext>
            </a:extLst>
          </p:cNvPr>
          <p:cNvSpPr txBox="1"/>
          <p:nvPr/>
        </p:nvSpPr>
        <p:spPr>
          <a:xfrm>
            <a:off x="4978819" y="4509120"/>
            <a:ext cx="2232248" cy="738664"/>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MyAP</a:t>
            </a:r>
            <a:r>
              <a:rPr lang="en-GB" sz="1050" dirty="0">
                <a:solidFill>
                  <a:schemeClr val="tx1"/>
                </a:solidFill>
              </a:rPr>
              <a:t>, but tracking </a:t>
            </a:r>
            <a:r>
              <a:rPr lang="en-GB" sz="1050" dirty="0" err="1">
                <a:solidFill>
                  <a:schemeClr val="tx1"/>
                </a:solidFill>
              </a:rPr>
              <a:t>MyDog</a:t>
            </a:r>
            <a:r>
              <a:rPr lang="en-GB" sz="1050" dirty="0">
                <a:solidFill>
                  <a:schemeClr val="tx1"/>
                </a:solidFill>
              </a:rPr>
              <a:t>, should scan for </a:t>
            </a:r>
            <a:r>
              <a:rPr lang="en-GB" sz="1050" dirty="0" err="1">
                <a:solidFill>
                  <a:schemeClr val="tx1"/>
                </a:solidFill>
              </a:rPr>
              <a:t>MyDog</a:t>
            </a:r>
            <a:r>
              <a:rPr lang="en-GB" sz="1050" dirty="0">
                <a:solidFill>
                  <a:schemeClr val="tx1"/>
                </a:solidFill>
              </a:rPr>
              <a:t> frequently (and should not try to triangulate my position with it!)</a:t>
            </a:r>
          </a:p>
        </p:txBody>
      </p:sp>
    </p:spTree>
    <p:extLst>
      <p:ext uri="{BB962C8B-B14F-4D97-AF65-F5344CB8AC3E}">
        <p14:creationId xmlns:p14="http://schemas.microsoft.com/office/powerpoint/2010/main" val="3798873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1</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AP MLD is the only one for an ESS</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92989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2</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all the other AP MLDs in an ESS are collocated with the reporting BSS, or more generally that all the other AP MLDs in the ESS are known (and their channels can be provided, e.g. using RNR with an indication that the list is complete)</a:t>
            </a:r>
          </a:p>
          <a:p>
            <a:r>
              <a:rPr lang="en-GB" dirty="0"/>
              <a:t>Note: This could be combined with the previous mechanism, with empty “other channels in ESS” signalling</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453731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3</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ESS will consistently use BTM to steer STAs between AP MLDs</a:t>
            </a:r>
          </a:p>
          <a:p>
            <a:r>
              <a:rPr lang="en-GB" dirty="0"/>
              <a:t>Note: Additional information (e.g. performance metrics) might be provided to the STA to justify the steer</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78429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4</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AP MLD is mobile (even if it is not an NSTR mobile AP MLD)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0100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5</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signalling suggested in the previous straw polls should be performed using UHR Capabilities element bits or currently reserved Basic Multi-Link element bits in the (Re)Association Response frame</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57608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6</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signalling suggested in the previous straw polls should be performed in unicast </a:t>
            </a:r>
            <a:r>
              <a:rPr lang="en-GB" dirty="0" err="1"/>
              <a:t>Neighbor</a:t>
            </a:r>
            <a:r>
              <a:rPr lang="en-GB" dirty="0"/>
              <a:t> Report exchanges (with some signalling to indicate the list is complete)</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22099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7</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“single AP MLD in ESS” signalling suggested in straw poll 1 should be performed in beacons (and probe responses), using an Interworking element with the HESSID field containing a MAC address with the I/G bit set to 1</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893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a mechanism to reduce latency, improve throughput and save power in </a:t>
            </a:r>
            <a:r>
              <a:rPr lang="en-GB" dirty="0" err="1"/>
              <a:t>ESSes</a:t>
            </a:r>
            <a:r>
              <a:rPr lang="en-GB" dirty="0"/>
              <a:t> that consist of only one BSS</a:t>
            </a:r>
            <a:br>
              <a:rPr lang="en-GB" dirty="0"/>
            </a:br>
            <a:r>
              <a:rPr lang="en-GB" dirty="0"/>
              <a:t>(or of a known set of </a:t>
            </a:r>
            <a:r>
              <a:rPr lang="en-GB" dirty="0" err="1"/>
              <a:t>BSSes</a:t>
            </a:r>
            <a:r>
              <a:rPr lang="en-GB" dirty="0"/>
              <a:t>), or that consistently use BTM, and</a:t>
            </a:r>
            <a:br>
              <a:rPr lang="en-GB" dirty="0"/>
            </a:br>
            <a:r>
              <a:rPr lang="en-GB" dirty="0"/>
              <a:t>a mechanism to improve scanning reliability for mobile 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0083"/>
            <a:ext cx="10361084" cy="4113213"/>
          </a:xfrm>
          <a:ln/>
        </p:spPr>
        <p:txBody>
          <a:bodyPr/>
          <a:lstStyle/>
          <a:p>
            <a:pPr>
              <a:buFont typeface="Times New Roman" pitchFamily="16" charset="0"/>
              <a:buChar char="•"/>
            </a:pPr>
            <a:r>
              <a:rPr lang="en-GB" dirty="0"/>
              <a:t>A STA generally needs to be prepared to roam, in various situations</a:t>
            </a:r>
          </a:p>
          <a:p>
            <a:pPr lvl="1">
              <a:buFont typeface="Times New Roman" pitchFamily="16" charset="0"/>
              <a:buChar char="•"/>
            </a:pPr>
            <a:r>
              <a:rPr lang="en-GB" dirty="0"/>
              <a:t>E.g. low RSSI, high retries, high congestion, beacon loss, </a:t>
            </a:r>
            <a:r>
              <a:rPr lang="en-GB" dirty="0" err="1"/>
              <a:t>deauth</a:t>
            </a:r>
            <a:r>
              <a:rPr lang="en-GB" dirty="0"/>
              <a:t>, some </a:t>
            </a:r>
            <a:r>
              <a:rPr lang="en-GB" dirty="0" err="1"/>
              <a:t>coex</a:t>
            </a:r>
            <a:r>
              <a:rPr lang="en-GB" dirty="0"/>
              <a:t> scenarios</a:t>
            </a:r>
          </a:p>
          <a:p>
            <a:pPr>
              <a:buFont typeface="Times New Roman" pitchFamily="16" charset="0"/>
              <a:buChar char="•"/>
            </a:pPr>
            <a:r>
              <a:rPr lang="en-GB" dirty="0"/>
              <a:t>This means a STA typically has to be scanning at fairly frequent intervals</a:t>
            </a:r>
          </a:p>
          <a:p>
            <a:pPr lvl="1">
              <a:buFont typeface="Times New Roman" pitchFamily="16" charset="0"/>
              <a:buChar char="•"/>
            </a:pPr>
            <a:r>
              <a:rPr lang="en-GB" dirty="0"/>
              <a:t>Especially if conditions are getting worse</a:t>
            </a:r>
          </a:p>
          <a:p>
            <a:pPr>
              <a:buFont typeface="Times New Roman" pitchFamily="16" charset="0"/>
              <a:buChar char="•"/>
            </a:pPr>
            <a:r>
              <a:rPr lang="en-GB" dirty="0"/>
              <a:t>This consumes power and typically takes the STA off-channel, increasing latency and decreasing throughput</a:t>
            </a:r>
          </a:p>
          <a:p>
            <a:pPr lvl="1">
              <a:buFont typeface="Times New Roman" pitchFamily="16" charset="0"/>
              <a:buChar char="•"/>
            </a:pPr>
            <a:r>
              <a:rPr lang="en-GB" dirty="0"/>
              <a:t>Multiplicatively worse if conditions are getting worse so scanning is more frequent</a:t>
            </a:r>
          </a:p>
          <a:p>
            <a:pPr lvl="1">
              <a:buFont typeface="Times New Roman" pitchFamily="16" charset="0"/>
              <a:buChar char="•"/>
            </a:pPr>
            <a:r>
              <a:rPr lang="en-GB" dirty="0"/>
              <a:t>Scans on all possible channels are especially bad</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772816"/>
            <a:ext cx="10654207" cy="4113213"/>
          </a:xfrm>
        </p:spPr>
        <p:txBody>
          <a:bodyPr/>
          <a:lstStyle/>
          <a:p>
            <a:pPr>
              <a:buFont typeface="Arial" panose="020B0604020202020204" pitchFamily="34" charset="0"/>
              <a:buChar char="•"/>
            </a:pPr>
            <a:r>
              <a:rPr lang="en-GB" dirty="0"/>
              <a:t>If the ESS is known to only contain one AP MLD (e.g. small home or personal hotspot) then there’s no point looking for another AP MLD to roam to</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
        <p:nvSpPr>
          <p:cNvPr id="8" name="TextBox 7">
            <a:extLst>
              <a:ext uri="{FF2B5EF4-FFF2-40B4-BE49-F238E27FC236}">
                <a16:creationId xmlns:a16="http://schemas.microsoft.com/office/drawing/2014/main" id="{AA5E83F4-60D6-40E4-B9A1-895E84030C5E}"/>
              </a:ext>
            </a:extLst>
          </p:cNvPr>
          <p:cNvSpPr txBox="1"/>
          <p:nvPr/>
        </p:nvSpPr>
        <p:spPr>
          <a:xfrm>
            <a:off x="8472264" y="3140968"/>
            <a:ext cx="2690886" cy="415498"/>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AndroidAP5cb2, no point scanning for any other APs with that SSID</a:t>
            </a:r>
          </a:p>
        </p:txBody>
      </p:sp>
      <p:pic>
        <p:nvPicPr>
          <p:cNvPr id="7" name="Picture 6">
            <a:extLst>
              <a:ext uri="{FF2B5EF4-FFF2-40B4-BE49-F238E27FC236}">
                <a16:creationId xmlns:a16="http://schemas.microsoft.com/office/drawing/2014/main" id="{DE38F96A-B75A-4960-92E6-FDCA41C57517}"/>
              </a:ext>
            </a:extLst>
          </p:cNvPr>
          <p:cNvPicPr>
            <a:picLocks noChangeAspect="1"/>
          </p:cNvPicPr>
          <p:nvPr/>
        </p:nvPicPr>
        <p:blipFill>
          <a:blip r:embed="rId2"/>
          <a:stretch>
            <a:fillRect/>
          </a:stretch>
        </p:blipFill>
        <p:spPr>
          <a:xfrm>
            <a:off x="3542245" y="2799200"/>
            <a:ext cx="5724525" cy="3362325"/>
          </a:xfrm>
          <a:prstGeom prst="rect">
            <a:avLst/>
          </a:prstGeom>
        </p:spPr>
      </p:pic>
    </p:spTree>
    <p:extLst>
      <p:ext uri="{BB962C8B-B14F-4D97-AF65-F5344CB8AC3E}">
        <p14:creationId xmlns:p14="http://schemas.microsoft.com/office/powerpoint/2010/main" val="55948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772816"/>
            <a:ext cx="10654207" cy="4113213"/>
          </a:xfrm>
        </p:spPr>
        <p:txBody>
          <a:bodyPr/>
          <a:lstStyle/>
          <a:p>
            <a:pPr>
              <a:buFont typeface="Arial" panose="020B0604020202020204" pitchFamily="34" charset="0"/>
              <a:buChar char="•"/>
            </a:pPr>
            <a:r>
              <a:rPr lang="en-GB" dirty="0"/>
              <a:t>Add a bit e.g. in the UHR Capabilities or Basic ML to signal</a:t>
            </a:r>
            <a:br>
              <a:rPr lang="en-GB" dirty="0"/>
            </a:br>
            <a:r>
              <a:rPr lang="en-GB" dirty="0"/>
              <a:t>“I am the only AP MLD in this ESS”</a:t>
            </a:r>
          </a:p>
          <a:p>
            <a:pPr lvl="1">
              <a:buFont typeface="Arial" panose="020B0604020202020204" pitchFamily="34" charset="0"/>
              <a:buChar char="•"/>
            </a:pPr>
            <a:r>
              <a:rPr lang="en-GB" dirty="0"/>
              <a:t>Then a STA knows there is no point scanning for another AP MLD to roam to, while connected</a:t>
            </a:r>
          </a:p>
          <a:p>
            <a:pPr lvl="2">
              <a:buFont typeface="Arial" panose="020B0604020202020204" pitchFamily="34" charset="0"/>
              <a:buChar char="•"/>
            </a:pPr>
            <a:r>
              <a:rPr lang="en-GB" dirty="0"/>
              <a:t>I.e. no time wasted doing directed scans for the SSID</a:t>
            </a:r>
          </a:p>
          <a:p>
            <a:pPr lvl="1">
              <a:buFont typeface="Arial" panose="020B0604020202020204" pitchFamily="34" charset="0"/>
              <a:buChar char="•"/>
            </a:pPr>
            <a:r>
              <a:rPr lang="en-GB" dirty="0"/>
              <a:t>Just fall back to another ESS, or to cellular, when it gets too bad on the current AP MLD</a:t>
            </a:r>
          </a:p>
          <a:p>
            <a:pPr lvl="2">
              <a:buFont typeface="Arial" panose="020B0604020202020204" pitchFamily="34" charset="0"/>
              <a:buChar char="•"/>
            </a:pPr>
            <a:r>
              <a:rPr lang="en-GB" dirty="0"/>
              <a:t>If trying for another ESS, no time wasted doing a final directed scan for the old SSID first</a:t>
            </a:r>
          </a:p>
          <a:p>
            <a:pPr lvl="1">
              <a:buFont typeface="Arial" panose="020B0604020202020204" pitchFamily="34" charset="0"/>
              <a:buChar char="•"/>
            </a:pPr>
            <a:r>
              <a:rPr lang="en-GB" dirty="0"/>
              <a:t>Note: current NR/RNR cannot be used to determine this condition because list not guaranteed complete (Subclause </a:t>
            </a:r>
            <a:r>
              <a:rPr lang="en-US" dirty="0"/>
              <a:t>11.49: “A Reduced Neighbor Report element might not be exhaustive either by choice or by the fact that there may be neighbor APs not known to the reporting AP.”)</a:t>
            </a:r>
            <a:endParaRPr lang="en-GB" dirty="0"/>
          </a:p>
          <a:p>
            <a:pPr>
              <a:buFont typeface="Arial" panose="020B0604020202020204" pitchFamily="34" charset="0"/>
              <a:buChar char="•"/>
            </a:pPr>
            <a:r>
              <a:rPr lang="en-GB" dirty="0"/>
              <a:t>Alternatively a protected unicast </a:t>
            </a:r>
            <a:r>
              <a:rPr lang="en-GB" dirty="0" err="1"/>
              <a:t>Neighbor</a:t>
            </a:r>
            <a:r>
              <a:rPr lang="en-GB" dirty="0"/>
              <a:t> Report exchange could be used</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5322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692051"/>
            <a:ext cx="10654207" cy="4113213"/>
          </a:xfrm>
        </p:spPr>
        <p:txBody>
          <a:bodyPr/>
          <a:lstStyle/>
          <a:p>
            <a:pPr>
              <a:buFont typeface="Arial" panose="020B0604020202020204" pitchFamily="34" charset="0"/>
              <a:buChar char="•"/>
            </a:pPr>
            <a:r>
              <a:rPr lang="en-GB" dirty="0"/>
              <a:t>Another bit could signal “all the other AP MLDs in this ESS are collocated with the reporting AP MLD”</a:t>
            </a:r>
          </a:p>
          <a:p>
            <a:pPr lvl="1">
              <a:buFont typeface="Arial" panose="020B0604020202020204" pitchFamily="34" charset="0"/>
              <a:buChar char="•"/>
            </a:pPr>
            <a:r>
              <a:rPr lang="en-GB" dirty="0"/>
              <a:t>Then a STA knows it need only scan on the channels this physical AP has </a:t>
            </a:r>
            <a:r>
              <a:rPr lang="en-GB" dirty="0" err="1"/>
              <a:t>BSSes</a:t>
            </a:r>
            <a:r>
              <a:rPr lang="en-GB" dirty="0"/>
              <a:t> on</a:t>
            </a:r>
          </a:p>
          <a:p>
            <a:pPr lvl="1">
              <a:buFont typeface="Arial" panose="020B0604020202020204" pitchFamily="34" charset="0"/>
              <a:buChar char="•"/>
            </a:pPr>
            <a:r>
              <a:rPr lang="en-GB" dirty="0"/>
              <a:t>These channels could be obtained using e.g. NR/RNR (or a new Channel Usage etc.)</a:t>
            </a:r>
          </a:p>
          <a:p>
            <a:pPr>
              <a:buFont typeface="Arial" panose="020B0604020202020204" pitchFamily="34" charset="0"/>
              <a:buChar char="•"/>
            </a:pPr>
            <a:r>
              <a:rPr lang="en-GB" dirty="0"/>
              <a:t>This can be generalised to “all the other AP MLDs in this ESS are known (and I can tell you which channels they’re on)”</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
        <p:nvSpPr>
          <p:cNvPr id="7" name="TextBox 6">
            <a:extLst>
              <a:ext uri="{FF2B5EF4-FFF2-40B4-BE49-F238E27FC236}">
                <a16:creationId xmlns:a16="http://schemas.microsoft.com/office/drawing/2014/main" id="{A2574845-6945-4586-85BD-C5196BEF0E7C}"/>
              </a:ext>
            </a:extLst>
          </p:cNvPr>
          <p:cNvSpPr txBox="1"/>
          <p:nvPr/>
        </p:nvSpPr>
        <p:spPr>
          <a:xfrm>
            <a:off x="9180173" y="4476466"/>
            <a:ext cx="2690886" cy="738664"/>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MyHome</a:t>
            </a:r>
            <a:r>
              <a:rPr lang="en-GB" sz="1050" dirty="0">
                <a:solidFill>
                  <a:schemeClr val="tx1"/>
                </a:solidFill>
              </a:rPr>
              <a:t>, which has an APs on channels 6, 36, 11 and 40, no point scanning on any other channels for any other APs with that SSID</a:t>
            </a:r>
          </a:p>
        </p:txBody>
      </p:sp>
      <p:pic>
        <p:nvPicPr>
          <p:cNvPr id="8" name="Picture 7">
            <a:extLst>
              <a:ext uri="{FF2B5EF4-FFF2-40B4-BE49-F238E27FC236}">
                <a16:creationId xmlns:a16="http://schemas.microsoft.com/office/drawing/2014/main" id="{119535C4-2BC1-4AAB-9C03-8D07D7B5CCC3}"/>
              </a:ext>
            </a:extLst>
          </p:cNvPr>
          <p:cNvPicPr>
            <a:picLocks noChangeAspect="1"/>
          </p:cNvPicPr>
          <p:nvPr/>
        </p:nvPicPr>
        <p:blipFill>
          <a:blip r:embed="rId2"/>
          <a:stretch>
            <a:fillRect/>
          </a:stretch>
        </p:blipFill>
        <p:spPr>
          <a:xfrm>
            <a:off x="2998599" y="4078707"/>
            <a:ext cx="6192688" cy="2396707"/>
          </a:xfrm>
          <a:prstGeom prst="rect">
            <a:avLst/>
          </a:prstGeom>
        </p:spPr>
      </p:pic>
    </p:spTree>
    <p:extLst>
      <p:ext uri="{BB962C8B-B14F-4D97-AF65-F5344CB8AC3E}">
        <p14:creationId xmlns:p14="http://schemas.microsoft.com/office/powerpoint/2010/main" val="378957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692051"/>
            <a:ext cx="10654207" cy="4113213"/>
          </a:xfrm>
        </p:spPr>
        <p:txBody>
          <a:bodyPr/>
          <a:lstStyle/>
          <a:p>
            <a:pPr>
              <a:buFont typeface="Arial" panose="020B0604020202020204" pitchFamily="34" charset="0"/>
              <a:buChar char="•"/>
            </a:pPr>
            <a:r>
              <a:rPr lang="en-GB" dirty="0"/>
              <a:t>Signal “all the other AP MLDs in this ESS are known (and I can tell you which channels they’re on)”</a:t>
            </a:r>
          </a:p>
          <a:p>
            <a:pPr lvl="1">
              <a:buFont typeface="Arial" panose="020B0604020202020204" pitchFamily="34" charset="0"/>
              <a:buChar char="•"/>
            </a:pPr>
            <a:r>
              <a:rPr lang="en-GB" dirty="0"/>
              <a:t>Then a STA knows it need only scan on the channels this ESS has </a:t>
            </a:r>
            <a:r>
              <a:rPr lang="en-GB" dirty="0" err="1"/>
              <a:t>BSSes</a:t>
            </a:r>
            <a:r>
              <a:rPr lang="en-GB" dirty="0"/>
              <a:t> on</a:t>
            </a:r>
          </a:p>
          <a:p>
            <a:pPr lvl="1">
              <a:buFont typeface="Arial" panose="020B0604020202020204" pitchFamily="34" charset="0"/>
              <a:buChar char="•"/>
            </a:pPr>
            <a:r>
              <a:rPr lang="en-GB" dirty="0"/>
              <a:t>These channels could be obtained using e.g. NR/RNR (or a new Channel Usage etc.)</a:t>
            </a:r>
          </a:p>
          <a:p>
            <a:pPr lvl="1">
              <a:buFont typeface="Arial" panose="020B0604020202020204" pitchFamily="34" charset="0"/>
              <a:buChar char="•"/>
            </a:pPr>
            <a:r>
              <a:rPr lang="en-GB" dirty="0"/>
              <a:t>Preferably such that a STA is in range of two of them as it moves from one AP MLD to another</a:t>
            </a:r>
          </a:p>
          <a:p>
            <a:pPr>
              <a:buFont typeface="Arial" panose="020B0604020202020204" pitchFamily="34" charset="0"/>
              <a:buChar char="•"/>
            </a:pPr>
            <a:r>
              <a:rPr lang="en-GB" dirty="0"/>
              <a:t>Could also apply for “only BSS” indication using empty NR/RNR</a:t>
            </a:r>
          </a:p>
          <a:p>
            <a:pPr lvl="1">
              <a:buFont typeface="Arial" panose="020B0604020202020204" pitchFamily="34" charset="0"/>
              <a:buChar char="•"/>
            </a:pPr>
            <a:r>
              <a:rPr lang="en-GB" dirty="0"/>
              <a:t>But currently spec requires non-empty list in RNR</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87918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p:txBody>
          <a:bodyPr/>
          <a:lstStyle/>
          <a:p>
            <a:pPr>
              <a:buFont typeface="Arial" panose="020B0604020202020204" pitchFamily="34" charset="0"/>
              <a:buChar char="•"/>
            </a:pPr>
            <a:r>
              <a:rPr lang="en-GB" dirty="0"/>
              <a:t>A third bit could signal “there are multiple AP MLDs in this ESS, but I will use BTM to steer you”</a:t>
            </a:r>
          </a:p>
          <a:p>
            <a:pPr lvl="1">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A844E4CE-7B1E-48B5-A0E6-D154163021CF}"/>
              </a:ext>
            </a:extLst>
          </p:cNvPr>
          <p:cNvPicPr>
            <a:picLocks noChangeAspect="1"/>
          </p:cNvPicPr>
          <p:nvPr/>
        </p:nvPicPr>
        <p:blipFill>
          <a:blip r:embed="rId2"/>
          <a:stretch>
            <a:fillRect/>
          </a:stretch>
        </p:blipFill>
        <p:spPr>
          <a:xfrm>
            <a:off x="1194594" y="3140968"/>
            <a:ext cx="9902296" cy="2611168"/>
          </a:xfrm>
          <a:prstGeom prst="rect">
            <a:avLst/>
          </a:prstGeom>
        </p:spPr>
      </p:pic>
      <p:sp>
        <p:nvSpPr>
          <p:cNvPr id="7" name="TextBox 6">
            <a:extLst>
              <a:ext uri="{FF2B5EF4-FFF2-40B4-BE49-F238E27FC236}">
                <a16:creationId xmlns:a16="http://schemas.microsoft.com/office/drawing/2014/main" id="{A9F39A91-D885-4E7E-BB34-CEEF78092E92}"/>
              </a:ext>
            </a:extLst>
          </p:cNvPr>
          <p:cNvSpPr txBox="1"/>
          <p:nvPr/>
        </p:nvSpPr>
        <p:spPr>
          <a:xfrm>
            <a:off x="9192344" y="4221088"/>
            <a:ext cx="2690886" cy="577081"/>
          </a:xfrm>
          <a:prstGeom prst="rect">
            <a:avLst/>
          </a:prstGeom>
          <a:solidFill>
            <a:schemeClr val="bg1"/>
          </a:solid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MyFactoryFloor</a:t>
            </a:r>
            <a:r>
              <a:rPr lang="en-GB" sz="1050" dirty="0">
                <a:solidFill>
                  <a:schemeClr val="tx1"/>
                </a:solidFill>
              </a:rPr>
              <a:t>, which reliably uses BTM to steer to the best AP, no need to scan for any other APs with that SSID</a:t>
            </a:r>
          </a:p>
        </p:txBody>
      </p:sp>
    </p:spTree>
    <p:extLst>
      <p:ext uri="{BB962C8B-B14F-4D97-AF65-F5344CB8AC3E}">
        <p14:creationId xmlns:p14="http://schemas.microsoft.com/office/powerpoint/2010/main" val="382323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1" y="1620043"/>
            <a:ext cx="10361084" cy="4113213"/>
          </a:xfrm>
        </p:spPr>
        <p:txBody>
          <a:bodyPr/>
          <a:lstStyle/>
          <a:p>
            <a:pPr>
              <a:buFont typeface="Arial" panose="020B0604020202020204" pitchFamily="34" charset="0"/>
              <a:buChar char="•"/>
            </a:pPr>
            <a:r>
              <a:rPr lang="en-GB" dirty="0"/>
              <a:t>Signal “I will reliably use BTM to steer you”</a:t>
            </a:r>
          </a:p>
          <a:p>
            <a:pPr lvl="1">
              <a:buFont typeface="Arial" panose="020B0604020202020204" pitchFamily="34" charset="0"/>
              <a:buChar char="•"/>
            </a:pPr>
            <a:r>
              <a:rPr lang="en-GB" dirty="0"/>
              <a:t>Then a STA knows it need not perform scanning, or need not do so frequently</a:t>
            </a:r>
          </a:p>
          <a:p>
            <a:pPr lvl="1">
              <a:buFont typeface="Arial" panose="020B0604020202020204" pitchFamily="34" charset="0"/>
              <a:buChar char="•"/>
            </a:pPr>
            <a:r>
              <a:rPr lang="en-GB" dirty="0"/>
              <a:t>This is more than advertising BSS Transition Management capability:</a:t>
            </a:r>
            <a:br>
              <a:rPr lang="en-GB" dirty="0"/>
            </a:br>
            <a:r>
              <a:rPr lang="en-GB" dirty="0"/>
              <a:t>it’s a commitment to always use it to ensure the STA is on its best AP</a:t>
            </a:r>
          </a:p>
          <a:p>
            <a:pPr lvl="1">
              <a:buFont typeface="Arial" panose="020B0604020202020204" pitchFamily="34" charset="0"/>
              <a:buChar char="•"/>
            </a:pPr>
            <a:r>
              <a:rPr lang="en-GB" dirty="0"/>
              <a:t>More likely to be of value/trusted in controlled (enterprise/warehouse, mesh) environments</a:t>
            </a:r>
          </a:p>
          <a:p>
            <a:pPr lvl="2">
              <a:buFont typeface="Arial" panose="020B0604020202020204" pitchFamily="34" charset="0"/>
              <a:buChar char="•"/>
            </a:pPr>
            <a:r>
              <a:rPr lang="en-GB" dirty="0"/>
              <a:t>AP needs to be able to reliably identify STA conditions</a:t>
            </a:r>
          </a:p>
          <a:p>
            <a:pPr lvl="2">
              <a:buFont typeface="Arial" panose="020B0604020202020204" pitchFamily="34" charset="0"/>
              <a:buChar char="•"/>
            </a:pPr>
            <a:r>
              <a:rPr lang="en-GB" dirty="0"/>
              <a:t>STA could benefit from being given justifications (e.g. performance metrics) for the steer</a:t>
            </a:r>
          </a:p>
          <a:p>
            <a:pPr lvl="3">
              <a:buFont typeface="Arial" panose="020B0604020202020204" pitchFamily="34" charset="0"/>
              <a:buChar char="•"/>
            </a:pPr>
            <a:r>
              <a:rPr lang="en-GB" dirty="0"/>
              <a:t>E.g. latency, throughput, BSS load</a:t>
            </a:r>
          </a:p>
          <a:p>
            <a:pPr lvl="1">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03703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802-11-submission(2)</Template>
  <TotalTime>70668</TotalTime>
  <Words>1417</Words>
  <Application>Microsoft Office PowerPoint</Application>
  <PresentationFormat>Widescreen</PresentationFormat>
  <Paragraphs>174</Paragraphs>
  <Slides>18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Arial</vt:lpstr>
      <vt:lpstr>Times New Roman</vt:lpstr>
      <vt:lpstr>Office Theme</vt:lpstr>
      <vt:lpstr>Document</vt:lpstr>
      <vt:lpstr>Signalling for inextensible ESSes</vt:lpstr>
      <vt:lpstr>Abstract</vt:lpstr>
      <vt:lpstr>Problem</vt:lpstr>
      <vt:lpstr>Solution</vt:lpstr>
      <vt:lpstr>Solution</vt:lpstr>
      <vt:lpstr>Solution</vt:lpstr>
      <vt:lpstr>Solution</vt:lpstr>
      <vt:lpstr>Solution</vt:lpstr>
      <vt:lpstr>Solution</vt:lpstr>
      <vt:lpstr>Problem</vt:lpstr>
      <vt:lpstr>Solution</vt:lpstr>
      <vt:lpstr>Straw poll 1</vt:lpstr>
      <vt:lpstr>Straw poll 2</vt:lpstr>
      <vt:lpstr>Straw poll 3</vt:lpstr>
      <vt:lpstr>Straw poll 4</vt:lpstr>
      <vt:lpstr>Straw poll 5</vt:lpstr>
      <vt:lpstr>Straw poll 6</vt:lpstr>
      <vt:lpstr>Straw poll 7</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A-MPDU Coexistence Feedback</dc:title>
  <dc:subject>Test</dc:subject>
  <dc:creator>Mark Rison</dc:creator>
  <cp:keywords/>
  <cp:lastModifiedBy>Mark Rison</cp:lastModifiedBy>
  <cp:revision>206</cp:revision>
  <cp:lastPrinted>1601-01-01T00:00:00Z</cp:lastPrinted>
  <dcterms:created xsi:type="dcterms:W3CDTF">2023-12-12T14:53:34Z</dcterms:created>
  <dcterms:modified xsi:type="dcterms:W3CDTF">2025-07-24T17:51:14Z</dcterms:modified>
  <cp:category>Michail KOUNDOURAKIS, Samsung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