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986" r:id="rId3"/>
    <p:sldId id="971" r:id="rId4"/>
    <p:sldId id="987" r:id="rId5"/>
    <p:sldId id="978" r:id="rId6"/>
    <p:sldId id="984" r:id="rId7"/>
    <p:sldId id="988" r:id="rId8"/>
    <p:sldId id="989" r:id="rId9"/>
    <p:sldId id="970" r:id="rId10"/>
    <p:sldId id="947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qianbin (G)" initials="q(" lastIdx="9" clrIdx="0">
    <p:extLst>
      <p:ext uri="{19B8F6BF-5375-455C-9EA6-DF929625EA0E}">
        <p15:presenceInfo xmlns:p15="http://schemas.microsoft.com/office/powerpoint/2012/main" userId="S-1-5-21-147214757-305610072-1517763936-89748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FFFF"/>
    <a:srgbClr val="FF00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96649" autoAdjust="0"/>
  </p:normalViewPr>
  <p:slideViewPr>
    <p:cSldViewPr>
      <p:cViewPr varScale="1">
        <p:scale>
          <a:sx n="85" d="100"/>
          <a:sy n="85" d="100"/>
        </p:scale>
        <p:origin x="608" y="4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48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8880" y="11793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802.11-19/0862r0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5/12/2025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1171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May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Jan.</a:t>
            </a:r>
            <a:r>
              <a:rPr lang="en-US" altLang="en-US" dirty="0"/>
              <a:t> 2025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62511" y="6475413"/>
            <a:ext cx="11814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802.11-25/</a:t>
            </a:r>
            <a:r>
              <a:rPr lang="en-US" altLang="en-US" sz="1800" b="1" dirty="0"/>
              <a:t>0862</a:t>
            </a:r>
            <a:r>
              <a:rPr lang="en-GB" altLang="en-US" sz="1800" b="1" dirty="0"/>
              <a:t>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Discussion on Uplink Sync Field Design for Active Transmitters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2025-05-12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453793"/>
              </p:ext>
            </p:extLst>
          </p:nvPr>
        </p:nvGraphicFramePr>
        <p:xfrm>
          <a:off x="1053465" y="2942299"/>
          <a:ext cx="6934200" cy="15031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Bin Qian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qianbin14@huawei.com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/>
                        <a:t>Lumin</a:t>
                      </a:r>
                      <a:r>
                        <a:rPr lang="en-US" altLang="zh-CN" sz="1100" dirty="0"/>
                        <a:t>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Singapore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6322422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Lei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/>
                        <a:t>Singapore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Panpan</a:t>
                      </a:r>
                      <a:r>
                        <a:rPr lang="en-US" sz="1100" dirty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Singapore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May 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F92BED-E778-4DAB-A6C8-CB5F01350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9D20C79-1FC4-4DC8-AB33-9CC13A6EF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800" dirty="0"/>
              <a:t>[1] 11-24-1322-07-00bp-tgbp-motion-dock</a:t>
            </a:r>
          </a:p>
          <a:p>
            <a:pPr marL="0" indent="0">
              <a:buNone/>
            </a:pPr>
            <a:r>
              <a:rPr lang="en-US" altLang="zh-CN" sz="1800" dirty="0"/>
              <a:t>[2] 11-25-0400-00-00bp-sync-field-design-considerations</a:t>
            </a:r>
          </a:p>
          <a:p>
            <a:pPr marL="0" indent="0">
              <a:buNone/>
            </a:pPr>
            <a:r>
              <a:rPr lang="en-US" altLang="zh-CN" sz="1800" dirty="0"/>
              <a:t>[3] 11-25-0316-00-00bp-follow-up-on-amp-ppdu-design</a:t>
            </a:r>
          </a:p>
          <a:p>
            <a:pPr marL="0" indent="0">
              <a:buNone/>
            </a:pPr>
            <a:endParaRPr lang="en-US" altLang="zh-CN" sz="1800" dirty="0"/>
          </a:p>
          <a:p>
            <a:pPr marL="0" indent="0">
              <a:buNone/>
            </a:pPr>
            <a:endParaRPr lang="en-US" altLang="zh-CN" sz="1800" dirty="0"/>
          </a:p>
          <a:p>
            <a:pPr marL="0" indent="0">
              <a:buNone/>
            </a:pPr>
            <a:endParaRPr lang="en-US" altLang="zh-CN" sz="180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6614505-79A9-455F-A818-E1A36B4E4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9F32995-32D9-468D-BB4D-1FC2B795F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48519" y="6480918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1964074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1249" y="1524000"/>
            <a:ext cx="7772400" cy="48006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700" dirty="0"/>
              <a:t>Three types of STAs are defined in 802.11bp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Backscatter non-AP AMP STA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AMP Enabled non-AP STA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Active Tx non-AP AMP STA (active transmitter): capable of receiving only AMP DL PPDUs and supporting active transmission of AMP UL PPDUs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700" dirty="0"/>
              <a:t>The AMP Uplink (UL) PPDU for active transmitters includes AMP-Sync field, AMP-Data field and AMP-SIG field (TBD)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The bandwidth is less than 20 MHz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700" dirty="0"/>
              <a:t>This contribution aims to discuss the design of the UL AMP-Sync field for active transmitters and present preliminary simulation results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CN" dirty="0"/>
              <a:t>Introduction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May 2025</a:t>
            </a:r>
          </a:p>
        </p:txBody>
      </p:sp>
      <p:pic>
        <p:nvPicPr>
          <p:cNvPr id="7" name="pic">
            <a:extLst>
              <a:ext uri="{FF2B5EF4-FFF2-40B4-BE49-F238E27FC236}">
                <a16:creationId xmlns:a16="http://schemas.microsoft.com/office/drawing/2014/main" id="{94BB6B3A-54D1-48E8-B455-DD593DDC9E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42511" y="4648200"/>
            <a:ext cx="5120000" cy="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073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61249" y="1524000"/>
                <a:ext cx="7772400" cy="4800600"/>
              </a:xfrm>
            </p:spPr>
            <p:txBody>
              <a:bodyPr/>
              <a:lstStyle/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700" dirty="0"/>
                  <a:t>Motion #20 [1]: When performing transmission, the maximum clock offset is </a:t>
                </a:r>
                <a14:m>
                  <m:oMath xmlns:m="http://schemas.openxmlformats.org/officeDocument/2006/math">
                    <m:r>
                      <a:rPr lang="en-US" altLang="zh-CN" sz="17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en-US" altLang="zh-CN" sz="17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𝟏𝟎𝟎𝟎</m:t>
                    </m:r>
                  </m:oMath>
                </a14:m>
                <a:r>
                  <a:rPr lang="en-US" altLang="zh-CN" sz="1700" dirty="0"/>
                  <a:t> ppm for AMP Non-AP STA supporting active transmission</a:t>
                </a:r>
              </a:p>
              <a:p>
                <a:pPr algn="just">
                  <a:lnSpc>
                    <a:spcPct val="8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700" dirty="0"/>
                  <a:t>The active uplink transmission is only allowed when polled by the AP (Motion #14 [1])</a:t>
                </a:r>
              </a:p>
              <a:p>
                <a:pPr algn="just">
                  <a:lnSpc>
                    <a:spcPct val="80000"/>
                  </a:lnSpc>
                  <a:buFont typeface="Wingdings" panose="05000000000000000000" pitchFamily="2" charset="2"/>
                  <a:buChar char="n"/>
                </a:pPr>
                <a:endParaRPr lang="en-US" altLang="zh-CN" sz="18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700" dirty="0"/>
                  <a:t>Motion #31 [1]: 11bp defines the following data rates for AMP uplink transmissions at 2.4 GHz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250 kbps and 1 Mbps for both backscatter and non-backscatter uplink transmission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4 Mbps for non-backscatter uplink transmission only</a:t>
                </a:r>
              </a:p>
              <a:p>
                <a:pPr lvl="2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1600" dirty="0"/>
                  <a:t>Mandatory or optional is TBD</a:t>
                </a: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1249" y="1524000"/>
                <a:ext cx="7772400" cy="4800600"/>
              </a:xfrm>
              <a:blipFill>
                <a:blip r:embed="rId2"/>
                <a:stretch>
                  <a:fillRect l="-314" r="-54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CN" dirty="0"/>
              <a:t>Recap: Related Consensus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3839069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1249" y="1905000"/>
            <a:ext cx="7772400" cy="47244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700" dirty="0"/>
              <a:t>One sync sequence for different data rates [2]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Chip duration of the sync field aligns with the data field to reduce STA complexity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700" dirty="0"/>
              <a:t>Consecutive symbols limit: Maximum of three consecutive zeros to prevent misinterpretation of an idle channel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700" dirty="0"/>
              <a:t>Auto-correlation property: Ensures reliable detection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700" dirty="0"/>
              <a:t>Start with ON symbols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700" dirty="0"/>
              <a:t>Balanced bit pattern: Equal number of ones and zeros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700" dirty="0"/>
              <a:t>DL/UL indication [2-3]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Good cross-correlation with DL sync field for non-backscatter STAs: The UL sync field should minimize interference to the non-backscatter STAs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r>
              <a:rPr lang="en-US" altLang="zh-CN" dirty="0"/>
              <a:t>UL Sync Field Design Criteria for Active Transmitters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3340247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49254" y="1600200"/>
            <a:ext cx="7806849" cy="441960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445118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Simulation Setting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May 2025</a:t>
            </a:r>
          </a:p>
        </p:txBody>
      </p:sp>
      <p:graphicFrame>
        <p:nvGraphicFramePr>
          <p:cNvPr id="10" name="表格 3">
            <a:extLst>
              <a:ext uri="{FF2B5EF4-FFF2-40B4-BE49-F238E27FC236}">
                <a16:creationId xmlns:a16="http://schemas.microsoft.com/office/drawing/2014/main" id="{B83554EC-91D5-4971-920A-4D15A3C873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195850"/>
              </p:ext>
            </p:extLst>
          </p:nvPr>
        </p:nvGraphicFramePr>
        <p:xfrm>
          <a:off x="600075" y="1382475"/>
          <a:ext cx="8239125" cy="5474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6375">
                  <a:extLst>
                    <a:ext uri="{9D8B030D-6E8A-4147-A177-3AD203B41FA5}">
                      <a16:colId xmlns:a16="http://schemas.microsoft.com/office/drawing/2014/main" val="126842313"/>
                    </a:ext>
                  </a:extLst>
                </a:gridCol>
                <a:gridCol w="2746375">
                  <a:extLst>
                    <a:ext uri="{9D8B030D-6E8A-4147-A177-3AD203B41FA5}">
                      <a16:colId xmlns:a16="http://schemas.microsoft.com/office/drawing/2014/main" val="1288608342"/>
                    </a:ext>
                  </a:extLst>
                </a:gridCol>
                <a:gridCol w="2746375">
                  <a:extLst>
                    <a:ext uri="{9D8B030D-6E8A-4147-A177-3AD203B41FA5}">
                      <a16:colId xmlns:a16="http://schemas.microsoft.com/office/drawing/2014/main" val="3906511233"/>
                    </a:ext>
                  </a:extLst>
                </a:gridCol>
              </a:tblGrid>
              <a:tr h="2871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Parameters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Values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Comment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23923"/>
                  </a:ext>
                </a:extLst>
              </a:tr>
              <a:tr h="122022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dirty="0"/>
                        <a:t>Transmit Bandwidth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/>
                        <a:t>&lt; 20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/>
                        <a:t>Motion #11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6196011"/>
                  </a:ext>
                </a:extLst>
              </a:tr>
              <a:tr h="122022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dirty="0"/>
                        <a:t>On Symbol 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/>
                        <a:t>RRC pulse with roll-off factor 0.1 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/>
                        <a:t>The STA cannot generate OFDM symbols. Other pulses could be used</a:t>
                      </a:r>
                      <a:endParaRPr lang="zh-CN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944186"/>
                  </a:ext>
                </a:extLst>
              </a:tr>
              <a:tr h="487782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dirty="0"/>
                        <a:t>UL Sync Sequence</a:t>
                      </a:r>
                      <a:r>
                        <a:rPr lang="en-US" altLang="zh-CN" sz="1100" baseline="0" dirty="0"/>
                        <a:t> Length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/>
                        <a:t>16, 24, 32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(1) The Sync field must be more reliable than the data field for stable synchronization</a:t>
                      </a:r>
                      <a:endParaRPr lang="en-US" altLang="zh-CN" sz="1100" b="0" dirty="0"/>
                    </a:p>
                    <a:p>
                      <a:r>
                        <a:rPr lang="en-US" altLang="zh-CN" sz="1100" dirty="0"/>
                        <a:t>(2) Proper threshold should be set to reduce false alarm 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0984885"/>
                  </a:ext>
                </a:extLst>
              </a:tr>
              <a:tr h="487782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dirty="0"/>
                        <a:t>Sync Chip Duration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/>
                        <a:t>2us, 0.5us, 0.125us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/>
                        <a:t>Same as the payload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1546944"/>
                  </a:ext>
                </a:extLst>
              </a:tr>
              <a:tr h="382455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dirty="0"/>
                        <a:t>Payload size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/>
                        <a:t>16 Octets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9802662"/>
                  </a:ext>
                </a:extLst>
              </a:tr>
              <a:tr h="382455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dirty="0"/>
                        <a:t>Channel model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/>
                        <a:t>AWGN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/>
                        <a:t>Channel Model B/D will be considered in the future</a:t>
                      </a:r>
                      <a:endParaRPr lang="zh-CN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405026"/>
                  </a:ext>
                </a:extLst>
              </a:tr>
              <a:tr h="382455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dirty="0"/>
                        <a:t>SNR Definition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/>
                        <a:t>Rx signal power vs. noise power over 20 MHz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/>
                        <a:t>There is an Rx filter at the AP</a:t>
                      </a:r>
                      <a:endParaRPr lang="zh-CN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996299"/>
                  </a:ext>
                </a:extLst>
              </a:tr>
              <a:tr h="382455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dirty="0"/>
                        <a:t>Sync Detection False Alarm Rate Definition Interval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16 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UL transmission is polled by DL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7581225"/>
                  </a:ext>
                </a:extLst>
              </a:tr>
              <a:tr h="382455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dirty="0"/>
                        <a:t>Receiver architecture 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Non-coherent detector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Coherent detector will be considered in the 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163810"/>
                  </a:ext>
                </a:extLst>
              </a:tr>
              <a:tr h="382455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dirty="0"/>
                        <a:t>Receiver sampling rate at AP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/>
                        <a:t>20 MHz, 40 MHz (for 4 Mbps only)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dirty="0"/>
                        <a:t>At lease four samples per chip</a:t>
                      </a:r>
                      <a:endParaRPr lang="zh-CN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9389653"/>
                  </a:ext>
                </a:extLst>
              </a:tr>
              <a:tr h="382455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dirty="0"/>
                        <a:t>Successful sync detection definition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detected peak exceeds the threshold, and the offset between the detected peak position and the ideal peak position is no greater than 25% of the chip duration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5059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2002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Detection Performance: 250 kbps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May 2025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495AF61-29CA-493E-8567-4F2C0469F01A}"/>
              </a:ext>
            </a:extLst>
          </p:cNvPr>
          <p:cNvSpPr txBox="1"/>
          <p:nvPr/>
        </p:nvSpPr>
        <p:spPr>
          <a:xfrm>
            <a:off x="866711" y="1651096"/>
            <a:ext cx="3509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Correlation peak statistics between sync and noise 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7A3F10B-BAD8-431E-9CE9-44A847E07DFA}"/>
              </a:ext>
            </a:extLst>
          </p:cNvPr>
          <p:cNvSpPr txBox="1"/>
          <p:nvPr/>
        </p:nvSpPr>
        <p:spPr>
          <a:xfrm>
            <a:off x="5181342" y="1664901"/>
            <a:ext cx="30959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Sync detection and data decoding performance</a:t>
            </a:r>
            <a:endParaRPr lang="zh-CN" altLang="en-US" dirty="0"/>
          </a:p>
        </p:txBody>
      </p:sp>
      <p:pic>
        <p:nvPicPr>
          <p:cNvPr id="14" name="Content Placeholder 8">
            <a:extLst>
              <a:ext uri="{FF2B5EF4-FFF2-40B4-BE49-F238E27FC236}">
                <a16:creationId xmlns:a16="http://schemas.microsoft.com/office/drawing/2014/main" id="{12D23FA3-FDA1-4B69-8C77-849D12C9A2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56036" y="1928719"/>
            <a:ext cx="4796963" cy="3552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4">
            <a:extLst>
              <a:ext uri="{FF2B5EF4-FFF2-40B4-BE49-F238E27FC236}">
                <a16:creationId xmlns:a16="http://schemas.microsoft.com/office/drawing/2014/main" id="{41F6E697-5DE3-451C-B922-8ECF52B859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39024" y="2008204"/>
            <a:ext cx="4452741" cy="3420515"/>
          </a:xfrm>
          <a:prstGeom prst="rect">
            <a:avLst/>
          </a:prstGeom>
        </p:spPr>
      </p:pic>
      <p:graphicFrame>
        <p:nvGraphicFramePr>
          <p:cNvPr id="16" name="Table 5">
            <a:extLst>
              <a:ext uri="{FF2B5EF4-FFF2-40B4-BE49-F238E27FC236}">
                <a16:creationId xmlns:a16="http://schemas.microsoft.com/office/drawing/2014/main" id="{34CCBCCB-BB7D-4A77-87B3-CA4B820041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964663"/>
              </p:ext>
            </p:extLst>
          </p:nvPr>
        </p:nvGraphicFramePr>
        <p:xfrm>
          <a:off x="685799" y="5594291"/>
          <a:ext cx="8128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62162797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3653706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0079316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877621852"/>
                    </a:ext>
                  </a:extLst>
                </a:gridCol>
              </a:tblGrid>
              <a:tr h="361658">
                <a:tc>
                  <a:txBody>
                    <a:bodyPr/>
                    <a:lstStyle/>
                    <a:p>
                      <a:r>
                        <a:rPr lang="en-US" dirty="0"/>
                        <a:t>Sync 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689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Threshold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982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4194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Detection Performance: 1 Mbps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May 2025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2727E964-05B1-4025-8500-19B164284E7A}"/>
              </a:ext>
            </a:extLst>
          </p:cNvPr>
          <p:cNvSpPr txBox="1"/>
          <p:nvPr/>
        </p:nvSpPr>
        <p:spPr>
          <a:xfrm>
            <a:off x="866711" y="1651096"/>
            <a:ext cx="3509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Correlation peak statistics between sync and noise </a:t>
            </a:r>
            <a:endParaRPr lang="zh-CN" altLang="en-US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3E134AFA-FC05-4760-B61F-74EFA8C3167C}"/>
              </a:ext>
            </a:extLst>
          </p:cNvPr>
          <p:cNvSpPr txBox="1"/>
          <p:nvPr/>
        </p:nvSpPr>
        <p:spPr>
          <a:xfrm>
            <a:off x="5181342" y="1664901"/>
            <a:ext cx="30959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Sync detection and data decoding performance</a:t>
            </a:r>
            <a:endParaRPr lang="zh-CN" altLang="en-US" dirty="0"/>
          </a:p>
        </p:txBody>
      </p:sp>
      <p:pic>
        <p:nvPicPr>
          <p:cNvPr id="16" name="Picture 10">
            <a:extLst>
              <a:ext uri="{FF2B5EF4-FFF2-40B4-BE49-F238E27FC236}">
                <a16:creationId xmlns:a16="http://schemas.microsoft.com/office/drawing/2014/main" id="{C24596E6-45B3-4ADF-B4C1-6B08849082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97" y="2019530"/>
            <a:ext cx="4636778" cy="3414720"/>
          </a:xfrm>
          <a:prstGeom prst="rect">
            <a:avLst/>
          </a:prstGeom>
        </p:spPr>
      </p:pic>
      <p:pic>
        <p:nvPicPr>
          <p:cNvPr id="17" name="Picture 7">
            <a:extLst>
              <a:ext uri="{FF2B5EF4-FFF2-40B4-BE49-F238E27FC236}">
                <a16:creationId xmlns:a16="http://schemas.microsoft.com/office/drawing/2014/main" id="{F963D57F-1E7C-48D2-A7BF-40E7E250B4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16917" y="2019530"/>
            <a:ext cx="4574189" cy="3401450"/>
          </a:xfrm>
          <a:prstGeom prst="rect">
            <a:avLst/>
          </a:prstGeom>
        </p:spPr>
      </p:pic>
      <p:graphicFrame>
        <p:nvGraphicFramePr>
          <p:cNvPr id="19" name="Table 5">
            <a:extLst>
              <a:ext uri="{FF2B5EF4-FFF2-40B4-BE49-F238E27FC236}">
                <a16:creationId xmlns:a16="http://schemas.microsoft.com/office/drawing/2014/main" id="{5DA175B6-EDE2-4492-955E-EA657BDB8F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880849"/>
              </p:ext>
            </p:extLst>
          </p:nvPr>
        </p:nvGraphicFramePr>
        <p:xfrm>
          <a:off x="685799" y="5594291"/>
          <a:ext cx="8128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62162797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3653706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0079316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877621852"/>
                    </a:ext>
                  </a:extLst>
                </a:gridCol>
              </a:tblGrid>
              <a:tr h="361658">
                <a:tc>
                  <a:txBody>
                    <a:bodyPr/>
                    <a:lstStyle/>
                    <a:p>
                      <a:r>
                        <a:rPr lang="en-US" dirty="0"/>
                        <a:t>Sync 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689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Threshold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982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5139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Detection Performance: 4 Mbps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May 2025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5B59CD0E-344D-4DEC-8071-5B449FA54CD5}"/>
              </a:ext>
            </a:extLst>
          </p:cNvPr>
          <p:cNvSpPr txBox="1"/>
          <p:nvPr/>
        </p:nvSpPr>
        <p:spPr>
          <a:xfrm>
            <a:off x="866711" y="1651096"/>
            <a:ext cx="3509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Correlation peak statistics between sync and noise </a:t>
            </a:r>
            <a:endParaRPr lang="zh-CN" altLang="en-US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E372A292-ED57-413D-AE7F-AB93BCFD90B0}"/>
              </a:ext>
            </a:extLst>
          </p:cNvPr>
          <p:cNvSpPr txBox="1"/>
          <p:nvPr/>
        </p:nvSpPr>
        <p:spPr>
          <a:xfrm>
            <a:off x="5181342" y="1664901"/>
            <a:ext cx="30959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Sync detection and data decoding performance</a:t>
            </a:r>
            <a:endParaRPr lang="zh-CN" altLang="en-US" dirty="0"/>
          </a:p>
        </p:txBody>
      </p:sp>
      <p:pic>
        <p:nvPicPr>
          <p:cNvPr id="17" name="Content Placeholder 4">
            <a:extLst>
              <a:ext uri="{FF2B5EF4-FFF2-40B4-BE49-F238E27FC236}">
                <a16:creationId xmlns:a16="http://schemas.microsoft.com/office/drawing/2014/main" id="{9E87C204-8180-4472-BD2A-7BD7C97274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01845" y="1928095"/>
            <a:ext cx="4477035" cy="3329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5">
            <a:extLst>
              <a:ext uri="{FF2B5EF4-FFF2-40B4-BE49-F238E27FC236}">
                <a16:creationId xmlns:a16="http://schemas.microsoft.com/office/drawing/2014/main" id="{EDEC06F3-8137-4103-A76A-EB2B861CDC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62709" y="1979185"/>
            <a:ext cx="4276272" cy="3302851"/>
          </a:xfrm>
          <a:prstGeom prst="rect">
            <a:avLst/>
          </a:prstGeom>
        </p:spPr>
      </p:pic>
      <p:graphicFrame>
        <p:nvGraphicFramePr>
          <p:cNvPr id="19" name="Table 5">
            <a:extLst>
              <a:ext uri="{FF2B5EF4-FFF2-40B4-BE49-F238E27FC236}">
                <a16:creationId xmlns:a16="http://schemas.microsoft.com/office/drawing/2014/main" id="{2C55E5EF-D3DD-47E2-AC81-10664EF3D3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886337"/>
              </p:ext>
            </p:extLst>
          </p:nvPr>
        </p:nvGraphicFramePr>
        <p:xfrm>
          <a:off x="685799" y="5594291"/>
          <a:ext cx="8128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62162797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3653706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0079316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877621852"/>
                    </a:ext>
                  </a:extLst>
                </a:gridCol>
              </a:tblGrid>
              <a:tr h="361658">
                <a:tc>
                  <a:txBody>
                    <a:bodyPr/>
                    <a:lstStyle/>
                    <a:p>
                      <a:r>
                        <a:rPr lang="en-US" dirty="0"/>
                        <a:t>Sync 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689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Threshold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982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913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34876" y="1752600"/>
                <a:ext cx="7806849" cy="4343400"/>
              </a:xfrm>
            </p:spPr>
            <p:txBody>
              <a:bodyPr/>
              <a:lstStyle/>
              <a:p>
                <a:pPr algn="just">
                  <a:lnSpc>
                    <a:spcPct val="150000"/>
                  </a:lnSpc>
                  <a:spcBef>
                    <a:spcPts val="0"/>
                  </a:spcBef>
                  <a:buFont typeface="Wingdings" panose="05000000000000000000" pitchFamily="2" charset="2"/>
                  <a:buChar char="n"/>
                </a:pPr>
                <a:r>
                  <a:rPr lang="en-US" altLang="zh-CN" sz="1700" dirty="0"/>
                  <a:t>In AWGN, one sequence could be used for different data rates under non-coherent detector</a:t>
                </a:r>
              </a:p>
              <a:p>
                <a:pPr algn="just">
                  <a:lnSpc>
                    <a:spcPct val="150000"/>
                  </a:lnSpc>
                  <a:spcBef>
                    <a:spcPts val="0"/>
                  </a:spcBef>
                  <a:buFont typeface="Wingdings" panose="05000000000000000000" pitchFamily="2" charset="2"/>
                  <a:buChar char="n"/>
                </a:pPr>
                <a:r>
                  <a:rPr lang="en-US" altLang="zh-CN" sz="1700" dirty="0"/>
                  <a:t>Three different sync lengths are tested: 16 chips, 24 chips, and 32 chips</a:t>
                </a:r>
                <a:endParaRPr lang="en-US" altLang="zh-CN" sz="1600" dirty="0"/>
              </a:p>
              <a:p>
                <a:pPr algn="just">
                  <a:lnSpc>
                    <a:spcPct val="150000"/>
                  </a:lnSpc>
                  <a:spcBef>
                    <a:spcPts val="0"/>
                  </a:spcBef>
                  <a:buFont typeface="Wingdings" panose="05000000000000000000" pitchFamily="2" charset="2"/>
                  <a:buChar char="n"/>
                </a:pPr>
                <a:r>
                  <a:rPr lang="en-US" altLang="zh-CN" sz="1700" dirty="0"/>
                  <a:t>Next steps</a:t>
                </a:r>
              </a:p>
              <a:p>
                <a:pPr lvl="1" algn="just">
                  <a:lnSpc>
                    <a:spcPct val="15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Coherent detector </a:t>
                </a:r>
              </a:p>
              <a:p>
                <a:pPr lvl="1" algn="just">
                  <a:lnSpc>
                    <a:spcPct val="15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Channel mode B/D simulation</a:t>
                </a:r>
              </a:p>
              <a:p>
                <a:pPr lvl="1" algn="just">
                  <a:lnSpc>
                    <a:spcPct val="15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Consideration of clock error up to </a:t>
                </a:r>
                <a14:m>
                  <m:oMath xmlns:m="http://schemas.openxmlformats.org/officeDocument/2006/math">
                    <m:r>
                      <a:rPr lang="en-US" altLang="zh-CN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en-US" altLang="zh-CN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1000</m:t>
                    </m:r>
                  </m:oMath>
                </a14:m>
                <a:r>
                  <a:rPr lang="en-US" altLang="zh-CN" sz="1600" dirty="0"/>
                  <a:t> ppm</a:t>
                </a:r>
              </a:p>
              <a:p>
                <a:pPr lvl="1" algn="just">
                  <a:lnSpc>
                    <a:spcPct val="15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endParaRPr lang="en-US" altLang="zh-CN" sz="10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34876" y="1752600"/>
                <a:ext cx="7806849" cy="4343400"/>
              </a:xfrm>
              <a:blipFill>
                <a:blip r:embed="rId2"/>
                <a:stretch>
                  <a:fillRect l="-312" r="-46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70271755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125801</TotalTime>
  <Words>772</Words>
  <Application>Microsoft Office PowerPoint</Application>
  <PresentationFormat>全屏显示(4:3)</PresentationFormat>
  <Paragraphs>162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Qualcomm Office Regular</vt:lpstr>
      <vt:lpstr>Qualcomm Regular</vt:lpstr>
      <vt:lpstr>Arial</vt:lpstr>
      <vt:lpstr>Cambria Math</vt:lpstr>
      <vt:lpstr>Times New Roman</vt:lpstr>
      <vt:lpstr>Wingdings</vt:lpstr>
      <vt:lpstr>802-11-Submission</vt:lpstr>
      <vt:lpstr>Discussion on Uplink Sync Field Design for Active Transmitters</vt:lpstr>
      <vt:lpstr>Introduction</vt:lpstr>
      <vt:lpstr>Recap: Related Consensus</vt:lpstr>
      <vt:lpstr>UL Sync Field Design Criteria for Active Transmitters</vt:lpstr>
      <vt:lpstr>Simulation Setting</vt:lpstr>
      <vt:lpstr>Detection Performance: 250 kbps</vt:lpstr>
      <vt:lpstr>Detection Performance: 1 Mbps</vt:lpstr>
      <vt:lpstr>Detection Performance: 4 Mbps</vt:lpstr>
      <vt:lpstr>Summary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qianbin (G)</cp:lastModifiedBy>
  <cp:revision>2478</cp:revision>
  <cp:lastPrinted>1998-02-10T13:28:06Z</cp:lastPrinted>
  <dcterms:created xsi:type="dcterms:W3CDTF">2004-12-02T14:01:45Z</dcterms:created>
  <dcterms:modified xsi:type="dcterms:W3CDTF">2025-05-12T09:48:39Z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(3)GyR2t0sibbzX/AfuVSLGbiDQXEK7JHuI3T6gluXZn8awu9JywenDtB2hism/Tnxfu6GqsUXv
kpT7CxXxflOPPE555ABh87kP671V0o2yJsAZ5gO1rDyV0UcsFDY649G2Z/F3NGU+pWF4CAoi
mENffFl3PPEKPrQwKKIdNsTyJ6NIaMkP2WZKUNW/qGT5b7mGzDKzdDwERbCA2vdJfuVG4piS
Zo77qAk+oOAzVR9UJG</vt:lpwstr>
  </property>
  <property fmtid="{D5CDD505-2E9C-101B-9397-08002B2CF9AE}" pid="4" name="_2015_ms_pID_7253431">
    <vt:lpwstr>QqXyb4hI/1n12WKacaRK2Yj/wu3oOtVYgoCKkkNYHLX/qPsxuylakP
Xpvttth0NDPydvDe/P4uamCnfEPkBO6u/qRHxBM6QI7MEw9Pw14szoClRtP3eFRicsycRXN9
Aj3odckTexpbpsM6v13jIj6pSnKSolalwHvvB+UEFmhNMLVy+SMXezAANjz02qO+e6aiILYI
rOQOKmQZbr0b5EOUprDl7k2SqNjtmBBSLOS+</vt:lpwstr>
  </property>
  <property fmtid="{D5CDD505-2E9C-101B-9397-08002B2CF9AE}" pid="5" name="_2015_ms_pID_7253432">
    <vt:lpwstr>HSfqHsW8KMjes66UXt3kUP4=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1709516096</vt:lpwstr>
  </property>
</Properties>
</file>