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574" r:id="rId5"/>
    <p:sldId id="294" r:id="rId6"/>
    <p:sldId id="2415" r:id="rId7"/>
    <p:sldId id="2416" r:id="rId8"/>
    <p:sldId id="269" r:id="rId9"/>
    <p:sldId id="263" r:id="rId10"/>
    <p:sldId id="1206" r:id="rId11"/>
    <p:sldId id="288" r:id="rId12"/>
    <p:sldId id="289" r:id="rId13"/>
    <p:sldId id="274" r:id="rId14"/>
    <p:sldId id="283" r:id="rId15"/>
    <p:sldId id="284" r:id="rId16"/>
    <p:sldId id="295" r:id="rId17"/>
    <p:sldId id="296" r:id="rId18"/>
    <p:sldId id="2372" r:id="rId19"/>
    <p:sldId id="2417" r:id="rId20"/>
    <p:sldId id="1208" r:id="rId21"/>
    <p:sldId id="1203" r:id="rId22"/>
    <p:sldId id="1205" r:id="rId23"/>
    <p:sldId id="120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660"/>
  </p:normalViewPr>
  <p:slideViewPr>
    <p:cSldViewPr>
      <p:cViewPr varScale="1">
        <p:scale>
          <a:sx n="127" d="100"/>
          <a:sy n="127" d="100"/>
        </p:scale>
        <p:origin x="1088"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802.11-25/0861r1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0719-00-0PQC-pqc-sg-21-april-2025-teleconference-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5/11-25-0770-01-0PQC-a-pqc-pake.pptx" TargetMode="External"/><Relationship Id="rId5" Type="http://schemas.openxmlformats.org/officeDocument/2006/relationships/hyperlink" Target="https://mentor.ieee.org/802.11/dcn/25/11-25-0598-02-0PQC-pqc-draft-proposed-csd.docx" TargetMode="External"/><Relationship Id="rId4" Type="http://schemas.openxmlformats.org/officeDocument/2006/relationships/hyperlink" Target="https://mentor.ieee.org/802.11/dcn/25/11-25-0597-02-0PQC-pqc-draft-proposed-par.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5/11-25-0597-02-0PQC-pqc-draft-proposed-pa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5/11-25-0598-02-0PQC-pqc-draft-proposed-csd.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May Interim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66411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52400" y="1752600"/>
            <a:ext cx="11963400" cy="4724400"/>
          </a:xfrm>
        </p:spPr>
        <p:txBody>
          <a:bodyPr>
            <a:noAutofit/>
          </a:bodyPr>
          <a:lstStyle/>
          <a:p>
            <a:pPr marL="400050">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200" dirty="0">
                <a:hlinkClick r:id="rId2"/>
              </a:rPr>
              <a:t>https://standards.ieee.org/about/policies/bylaws/sect6-7.html#7</a:t>
            </a:r>
            <a:br>
              <a:rPr lang="en-US" sz="1200" dirty="0"/>
            </a:br>
            <a:r>
              <a:rPr lang="en-US" sz="1400" dirty="0"/>
              <a:t>	Clause 6.1 of the IEEE SA Standards Board Operations Manual</a:t>
            </a:r>
            <a:br>
              <a:rPr lang="en-US" sz="1400" dirty="0"/>
            </a:br>
            <a:r>
              <a:rPr lang="en-US" sz="1400" dirty="0"/>
              <a:t>	</a:t>
            </a:r>
            <a:r>
              <a:rPr lang="en-US" sz="1200" dirty="0">
                <a:hlinkClick r:id="rId3"/>
              </a:rPr>
              <a:t>https://standards.ieee.org/about/policies/opman/sect6.html</a:t>
            </a:r>
            <a:endParaRPr lang="en-US" sz="1200" dirty="0"/>
          </a:p>
          <a:p>
            <a:pPr marL="400050">
              <a:buSzPct val="150000"/>
              <a:buFont typeface="Arial" panose="020B0604020202020204" pitchFamily="34" charset="0"/>
              <a:buChar char="•"/>
            </a:pPr>
            <a:r>
              <a:rPr lang="en-US" sz="1600" dirty="0"/>
              <a:t>IEEE SA Copyright Permission</a:t>
            </a:r>
          </a:p>
          <a:p>
            <a:pPr marL="800100" lvl="1">
              <a:buSzPct val="150000"/>
              <a:buFont typeface="Arial" panose="020B0604020202020204" pitchFamily="34" charset="0"/>
              <a:buChar char="•"/>
            </a:pPr>
            <a:r>
              <a:rPr lang="en-US" sz="1200" dirty="0">
                <a:hlinkClick r:id="rId4"/>
              </a:rPr>
              <a:t>https://standards.ieee.org/content/dam/ieee-standards/standards/web/documents/other/permissionltrs.zip</a:t>
            </a:r>
            <a:endParaRPr lang="en-US" sz="1200" dirty="0"/>
          </a:p>
          <a:p>
            <a:pPr marL="400050">
              <a:buSzPct val="150000"/>
              <a:buFont typeface="Arial" panose="020B0604020202020204" pitchFamily="34" charset="0"/>
              <a:buChar char="•"/>
            </a:pPr>
            <a:r>
              <a:rPr lang="en-US" sz="1600" dirty="0"/>
              <a:t>IEEE SA Copyright FAQs</a:t>
            </a:r>
          </a:p>
          <a:p>
            <a:pPr marL="800100" lvl="1">
              <a:buSzPct val="150000"/>
              <a:buFont typeface="Arial" panose="020B0604020202020204" pitchFamily="34" charset="0"/>
              <a:buChar char="•"/>
            </a:pPr>
            <a:r>
              <a:rPr lang="en-US" sz="1200" dirty="0">
                <a:hlinkClick r:id="rId5"/>
              </a:rPr>
              <a:t>http://standards.ieee.org/faqs/copyrights.html/</a:t>
            </a:r>
            <a:endParaRPr lang="en-US" sz="1200" dirty="0"/>
          </a:p>
          <a:p>
            <a:pPr marL="400050">
              <a:buSzPct val="150000"/>
              <a:buFont typeface="Arial" panose="020B0604020202020204" pitchFamily="34" charset="0"/>
              <a:buChar char="•"/>
            </a:pPr>
            <a:r>
              <a:rPr lang="en-US" sz="1600" dirty="0"/>
              <a:t>IEEE SA Best Practices for IEEE Standards Development </a:t>
            </a:r>
          </a:p>
          <a:p>
            <a:pPr marL="800100" lvl="1">
              <a:buSzPct val="150000"/>
              <a:buFont typeface="Arial" panose="020B0604020202020204" pitchFamily="34" charset="0"/>
              <a:buChar char="•"/>
            </a:pPr>
            <a:r>
              <a:rPr lang="en-US" sz="1200" dirty="0">
                <a:hlinkClick r:id="rId6"/>
              </a:rPr>
              <a:t>http://standards.ieee.org/develop/policies/best_practices_for_ieee_standards_development_051215.pdf</a:t>
            </a:r>
            <a:endParaRPr lang="en-US" sz="1200" dirty="0"/>
          </a:p>
          <a:p>
            <a:pPr marL="400050">
              <a:buSzPct val="150000"/>
              <a:buFont typeface="Arial" panose="020B0604020202020204" pitchFamily="34" charset="0"/>
              <a:buChar char="•"/>
            </a:pPr>
            <a:r>
              <a:rPr lang="en-US" sz="1600" dirty="0"/>
              <a:t>Distribution of Draft Standards (see 6.1.3 of the SASB Operations Manual)</a:t>
            </a:r>
          </a:p>
          <a:p>
            <a:pPr marL="800100" lvl="1">
              <a:buSzPct val="150000"/>
              <a:buFont typeface="Arial" panose="020B0604020202020204" pitchFamily="34" charset="0"/>
              <a:buChar char="•"/>
            </a:pPr>
            <a:r>
              <a:rPr lang="en-US" sz="1200" dirty="0">
                <a:hlinkClick r:id="rId3"/>
              </a:rPr>
              <a:t>https://standards.ieee.org/about/policies/opman/sect6.html</a:t>
            </a:r>
            <a:endParaRPr lang="en-US" sz="1200"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28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28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Approve Minutes of April 21st</a:t>
            </a:r>
            <a:r>
              <a:rPr lang="en-US" altLang="en-US" kern="0" baseline="30000" dirty="0"/>
              <a:t>  </a:t>
            </a:r>
            <a:r>
              <a:rPr lang="en-US" altLang="en-US" kern="0" dirty="0"/>
              <a:t>: </a:t>
            </a:r>
            <a:r>
              <a:rPr lang="en-US" altLang="en-US" kern="0" dirty="0">
                <a:hlinkClick r:id="rId3"/>
              </a:rPr>
              <a:t>11-25/0719r0</a:t>
            </a:r>
            <a:endParaRPr lang="en-US" altLang="en-US" kern="0" dirty="0"/>
          </a:p>
          <a:p>
            <a:pPr marL="457200" indent="-457200">
              <a:lnSpc>
                <a:spcPct val="90000"/>
              </a:lnSpc>
              <a:spcBef>
                <a:spcPts val="300"/>
              </a:spcBef>
              <a:spcAft>
                <a:spcPts val="600"/>
              </a:spcAft>
              <a:buFont typeface="Arial" panose="020B0604020202020204" pitchFamily="34" charset="0"/>
              <a:buChar char="•"/>
              <a:defRPr/>
            </a:pPr>
            <a:r>
              <a:rPr lang="en-US" altLang="en-US" kern="0" dirty="0"/>
              <a:t>Schedule for the week:</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Tuesday AM2</a:t>
            </a:r>
          </a:p>
          <a:p>
            <a:pPr lvl="2" indent="-342900">
              <a:buFont typeface="Arial" panose="020B0604020202020204" pitchFamily="34" charset="0"/>
              <a:buChar char="•"/>
            </a:pPr>
            <a:r>
              <a:rPr lang="en-US" altLang="zh-CN" sz="1900" dirty="0">
                <a:sym typeface="+mn-ea"/>
              </a:rPr>
              <a:t>PQC Draft proposed PAR, Juan Carlos Zuniga (Cisco) </a:t>
            </a:r>
            <a:r>
              <a:rPr lang="en-GB" sz="1900" dirty="0"/>
              <a:t>(</a:t>
            </a:r>
            <a:r>
              <a:rPr lang="en-GB" sz="1900" dirty="0">
                <a:hlinkClick r:id="rId4"/>
              </a:rPr>
              <a:t>11-25/0597r2</a:t>
            </a:r>
            <a:r>
              <a:rPr lang="en-GB" sz="1900" dirty="0"/>
              <a:t>)</a:t>
            </a:r>
            <a:endParaRPr lang="en-US" altLang="zh-CN" sz="1900" dirty="0">
              <a:sym typeface="+mn-ea"/>
            </a:endParaRPr>
          </a:p>
          <a:p>
            <a:pPr lvl="2" indent="-342900">
              <a:buFont typeface="Arial" panose="020B0604020202020204" pitchFamily="34" charset="0"/>
              <a:buChar char="•"/>
            </a:pPr>
            <a:r>
              <a:rPr lang="en-US" altLang="zh-CN" sz="1900" dirty="0">
                <a:sym typeface="+mn-ea"/>
              </a:rPr>
              <a:t>PQC Draft Proposed CSD, Juan Carlos Zuniga (Cisco) </a:t>
            </a:r>
            <a:r>
              <a:rPr lang="en-GB" sz="1900" dirty="0"/>
              <a:t>(</a:t>
            </a:r>
            <a:r>
              <a:rPr lang="en-GB" sz="1900" dirty="0">
                <a:hlinkClick r:id="rId5"/>
              </a:rPr>
              <a:t>11-25/0598r2</a:t>
            </a:r>
            <a:r>
              <a:rPr lang="en-GB" sz="1900" dirty="0"/>
              <a:t>)</a:t>
            </a:r>
          </a:p>
          <a:p>
            <a:pPr lvl="2" indent="-342900">
              <a:buFont typeface="Arial" panose="020B0604020202020204" pitchFamily="34" charset="0"/>
              <a:buChar char="•"/>
            </a:pPr>
            <a:r>
              <a:rPr lang="en-GB" sz="1900" dirty="0"/>
              <a:t>Motion to approve PAR and CSD</a:t>
            </a:r>
          </a:p>
          <a:p>
            <a:pPr lvl="1" indent="-342900">
              <a:buFont typeface="Arial" panose="020B0604020202020204" pitchFamily="34" charset="0"/>
              <a:buChar char="•"/>
            </a:pPr>
            <a:r>
              <a:rPr lang="en-GB" sz="2400" dirty="0"/>
              <a:t>Thursday AM2</a:t>
            </a:r>
          </a:p>
          <a:p>
            <a:pPr lvl="2" indent="-342900">
              <a:buFont typeface="Arial" panose="020B0604020202020204" pitchFamily="34" charset="0"/>
              <a:buChar char="•"/>
            </a:pPr>
            <a:r>
              <a:rPr lang="en-GB" sz="1900" dirty="0"/>
              <a:t>ML-KEM in 802.11, Jay Yang (ZTE) (</a:t>
            </a:r>
            <a:r>
              <a:rPr lang="en-GB" sz="1900" dirty="0">
                <a:hlinkClick r:id="rId6"/>
              </a:rPr>
              <a:t>11-25/0722r0</a:t>
            </a:r>
            <a:r>
              <a:rPr lang="en-GB" sz="1900" dirty="0"/>
              <a:t>)</a:t>
            </a:r>
          </a:p>
          <a:p>
            <a:pPr lvl="2" indent="-342900">
              <a:buFont typeface="Arial" panose="020B0604020202020204" pitchFamily="34" charset="0"/>
              <a:buChar char="•"/>
            </a:pPr>
            <a:r>
              <a:rPr lang="en-GB" sz="1900" dirty="0"/>
              <a:t>A PQC PAKE, Dan Harkins (HPE) (</a:t>
            </a:r>
            <a:r>
              <a:rPr lang="en-GB" sz="1900" dirty="0">
                <a:hlinkClick r:id="rId6"/>
              </a:rPr>
              <a:t>11-25/0770r1</a:t>
            </a:r>
            <a:r>
              <a:rPr lang="en-GB" sz="1900" dirty="0"/>
              <a:t>)</a:t>
            </a:r>
          </a:p>
          <a:p>
            <a:pPr lvl="2" indent="-342900">
              <a:buFont typeface="Arial" panose="020B0604020202020204" pitchFamily="34" charset="0"/>
              <a:buChar char="•"/>
            </a:pPr>
            <a:endParaRPr lang="en-GB" sz="2800" dirty="0"/>
          </a:p>
          <a:p>
            <a:pPr lvl="1" indent="-342900">
              <a:buFont typeface="Arial" panose="020B0604020202020204" pitchFamily="34" charset="0"/>
              <a:buChar char="•"/>
            </a:pPr>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1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11-25-0597rX</a:t>
            </a:r>
            <a:r>
              <a:rPr lang="en-US" dirty="0"/>
              <a:t> be posted to the IEEE 802 Executive Committee (EC) agenda for EC approval to submit to </a:t>
            </a:r>
            <a:r>
              <a:rPr lang="en-US" dirty="0" err="1"/>
              <a:t>NesCom</a:t>
            </a:r>
            <a:r>
              <a:rPr lang="en-US" dirty="0"/>
              <a:t>, granting the WG chair editorial license.</a:t>
            </a:r>
          </a:p>
          <a:p>
            <a:endParaRPr lang="en-GB" dirty="0"/>
          </a:p>
          <a:p>
            <a:r>
              <a:rPr lang="en-GB" dirty="0"/>
              <a:t>Move: </a:t>
            </a:r>
          </a:p>
          <a:p>
            <a:r>
              <a:rPr lang="en-GB" dirty="0"/>
              <a:t>Second:</a:t>
            </a:r>
          </a:p>
          <a:p>
            <a:endParaRPr lang="en-GB" dirty="0"/>
          </a:p>
          <a:p>
            <a:r>
              <a:rPr lang="en-GB" dirty="0"/>
              <a:t>Yes: </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DEA143F6-80E8-4EC8-C60A-86B6E71ECCA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2924582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10000"/>
          </a:bodyPr>
          <a:lstStyle/>
          <a:p>
            <a:r>
              <a:rPr lang="en-US" dirty="0"/>
              <a:t>Believing that the CSD contained in the document referenced below meets IEEE-SA guidelines,</a:t>
            </a:r>
            <a:endParaRPr lang="en-US" b="0" dirty="0"/>
          </a:p>
          <a:p>
            <a:r>
              <a:rPr lang="en-US" b="0" dirty="0"/>
              <a:t> </a:t>
            </a:r>
          </a:p>
          <a:p>
            <a:r>
              <a:rPr lang="en-US" dirty="0"/>
              <a:t>Request that the PAR contained in </a:t>
            </a:r>
            <a:r>
              <a:rPr lang="en-US" dirty="0">
                <a:hlinkClick r:id="rId2"/>
              </a:rPr>
              <a:t>11-25-0598rX</a:t>
            </a:r>
            <a:r>
              <a:rPr lang="en-US" dirty="0"/>
              <a:t> be posted to the IEEE 802 Executive Committee (EC) agenda for EC approval to submit to </a:t>
            </a:r>
            <a:r>
              <a:rPr lang="en-US" dirty="0" err="1"/>
              <a:t>NesCom</a:t>
            </a:r>
            <a:r>
              <a:rPr lang="en-US" dirty="0"/>
              <a:t>, granting the WG chair editorial license.</a:t>
            </a:r>
          </a:p>
          <a:p>
            <a:endParaRPr lang="en-GB" dirty="0"/>
          </a:p>
          <a:p>
            <a:r>
              <a:rPr lang="en-GB" dirty="0"/>
              <a:t>Move: </a:t>
            </a:r>
          </a:p>
          <a:p>
            <a:r>
              <a:rPr lang="en-GB" dirty="0"/>
              <a:t>Second:</a:t>
            </a:r>
          </a:p>
          <a:p>
            <a:endParaRPr lang="en-GB" dirty="0"/>
          </a:p>
          <a:p>
            <a:r>
              <a:rPr lang="en-GB" dirty="0"/>
              <a:t>Yes: </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Date Placeholder 5">
            <a:extLst>
              <a:ext uri="{FF2B5EF4-FFF2-40B4-BE49-F238E27FC236}">
                <a16:creationId xmlns:a16="http://schemas.microsoft.com/office/drawing/2014/main" id="{EAADEF60-D995-1F2A-D42D-1F9F1D01022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2131249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May Interim</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b="1" dirty="0"/>
          </a:p>
          <a:p>
            <a:pPr marL="285750" lvl="1" indent="-285750"/>
            <a:r>
              <a:rPr lang="en-US" altLang="en-US" sz="2000" b="1" dirty="0"/>
              <a:t>Please announce your affiliation when you first address the group during a meeting slot</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481923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113132</TotalTime>
  <Words>2349</Words>
  <Application>Microsoft Macintosh PowerPoint</Application>
  <PresentationFormat>Widescreen</PresentationFormat>
  <Paragraphs>243</Paragraphs>
  <Slides>23</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Momentum</vt:lpstr>
      <vt:lpstr>Monotype Sorts</vt:lpstr>
      <vt:lpstr>Times New Roman</vt:lpstr>
      <vt:lpstr>Office Theme</vt:lpstr>
      <vt:lpstr>Microsoft Word 97 - 2004 Document</vt:lpstr>
      <vt:lpstr>Post Quantum Crypto Study Group May Interim Session Agenda</vt:lpstr>
      <vt:lpstr>Abstract</vt:lpstr>
      <vt:lpstr>IEEE 802.11 Post Quantum Crypto Study Group</vt:lpstr>
      <vt:lpstr>Registration for the May IEEE 802 interim session</vt:lpstr>
      <vt:lpstr>Attendance, etc.</vt:lpstr>
      <vt:lpstr>Successful Hybrid Meeting Protocols</vt:lpstr>
      <vt:lpstr>Essential Patent Claims</vt:lpstr>
      <vt:lpstr>Inform IEEE of Essential Patent Claims</vt:lpstr>
      <vt:lpstr>Patent-related information</vt:lpstr>
      <vt:lpstr>Other guidelines for IEEE WG meetings</vt:lpstr>
      <vt:lpstr>Participants in the IEEE-SA “individual process” shall act independently of others, including employers</vt:lpstr>
      <vt:lpstr>IEEE-SA standards activities shall allow the fair &amp; equitable consideration of all viewpoints</vt:lpstr>
      <vt:lpstr>IEEE SA Policy and Rules Documents</vt:lpstr>
      <vt:lpstr>IEEE SA Copyright Policy</vt:lpstr>
      <vt:lpstr>IEEE SA Copyright Policy</vt:lpstr>
      <vt:lpstr>Documentation</vt:lpstr>
      <vt:lpstr>Agenda items for the meeting</vt:lpstr>
      <vt:lpstr>PAR Approval Motion</vt:lpstr>
      <vt:lpstr>CSD Approval Motion</vt:lpstr>
      <vt:lpstr>PowerPoint Presentation</vt:lpstr>
      <vt:lpstr>PQC SG Background and Kickoff</vt:lpstr>
      <vt:lpstr>Contributions</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601</cp:revision>
  <cp:lastPrinted>1601-01-01T00:00:00Z</cp:lastPrinted>
  <dcterms:created xsi:type="dcterms:W3CDTF">2021-01-26T19:12:38Z</dcterms:created>
  <dcterms:modified xsi:type="dcterms:W3CDTF">2025-05-09T18:26:25Z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