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574" r:id="rId5"/>
    <p:sldId id="294" r:id="rId6"/>
    <p:sldId id="2415" r:id="rId7"/>
    <p:sldId id="2416" r:id="rId8"/>
    <p:sldId id="269" r:id="rId9"/>
    <p:sldId id="263" r:id="rId10"/>
    <p:sldId id="1206" r:id="rId11"/>
    <p:sldId id="288" r:id="rId12"/>
    <p:sldId id="289" r:id="rId13"/>
    <p:sldId id="274" r:id="rId14"/>
    <p:sldId id="283" r:id="rId15"/>
    <p:sldId id="284" r:id="rId16"/>
    <p:sldId id="295" r:id="rId17"/>
    <p:sldId id="296" r:id="rId18"/>
    <p:sldId id="2372" r:id="rId19"/>
    <p:sldId id="2373" r:id="rId20"/>
    <p:sldId id="1208" r:id="rId21"/>
    <p:sldId id="1203" r:id="rId22"/>
    <p:sldId id="1205" r:id="rId23"/>
    <p:sldId id="120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27" autoAdjust="0"/>
    <p:restoredTop sz="94660"/>
  </p:normalViewPr>
  <p:slideViewPr>
    <p:cSldViewPr>
      <p:cViewPr varScale="1">
        <p:scale>
          <a:sx n="127" d="100"/>
          <a:sy n="127" d="100"/>
        </p:scale>
        <p:origin x="984" y="19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2025</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802.11-25/0861r0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10183351" y="6475413"/>
            <a:ext cx="1170449"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Stephen Orr, Cisco</a:t>
            </a:r>
          </a:p>
        </p:txBody>
      </p:sp>
      <p:sp>
        <p:nvSpPr>
          <p:cNvPr id="3" name="TextBox 2">
            <a:extLst>
              <a:ext uri="{FF2B5EF4-FFF2-40B4-BE49-F238E27FC236}">
                <a16:creationId xmlns:a16="http://schemas.microsoft.com/office/drawing/2014/main" id="{95906C81-28EA-5808-9A30-E4FCC5540422}"/>
              </a:ext>
            </a:extLst>
          </p:cNvPr>
          <p:cNvSpPr txBox="1"/>
          <p:nvPr userDrawn="1">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alpha val="50000"/>
                  </a:srgbClr>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5/11-25-0719-00-0PQC-pqc-sg-21-april-2025-teleconference-meeting-minute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5/11-25-0770-01-0PQC-a-pqc-pake.pptx" TargetMode="External"/><Relationship Id="rId5" Type="http://schemas.openxmlformats.org/officeDocument/2006/relationships/hyperlink" Target="https://mentor.ieee.org/802.11/dcn/25/11-25-0598-02-0PQC-pqc-draft-proposed-csd.docx" TargetMode="External"/><Relationship Id="rId4" Type="http://schemas.openxmlformats.org/officeDocument/2006/relationships/hyperlink" Target="https://mentor.ieee.org/802.11/dcn/25/11-25-0597-02-0PQC-pqc-draft-proposed-par.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5/11-25-0218-02-0wng-post-quantum-opportunistic-wireless-encryption-owe.pptx" TargetMode="External"/><Relationship Id="rId7" Type="http://schemas.openxmlformats.org/officeDocument/2006/relationships/hyperlink" Target="https://mentor.ieee.org/802.11/dcn/25/11-25-0217-04-0000-march-2025-working-group-motions.pptx" TargetMode="External"/><Relationship Id="rId2" Type="http://schemas.openxmlformats.org/officeDocument/2006/relationships/hyperlink" Target="https://mentor.ieee.org/802.11/dcn/24/11-24-1103-01-0wng-post-quantum-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72-02-0000-pqc-draft-proposed-csd.docx" TargetMode="External"/><Relationship Id="rId5" Type="http://schemas.openxmlformats.org/officeDocument/2006/relationships/hyperlink" Target="https://mentor.ieee.org/802.11/dcn/25/11-25-0471-02-0000-pqc-draft-proposed-par.docx" TargetMode="External"/><Relationship Id="rId4" Type="http://schemas.openxmlformats.org/officeDocument/2006/relationships/hyperlink" Target="https://mentor.ieee.org/802.11/dcn/25/11-25-0462-02-0000-post-quantum-crypto-project.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5/11-25-0770-01-0PQC-a-pqc-pake.pptx" TargetMode="External"/><Relationship Id="rId3" Type="http://schemas.openxmlformats.org/officeDocument/2006/relationships/hyperlink" Target="https://mentor.ieee.org/802.11/dcn/25/11-25-0218-02-0wng-post-quantum-opportunistic-wireless-encryption-owe.pptx" TargetMode="External"/><Relationship Id="rId7" Type="http://schemas.openxmlformats.org/officeDocument/2006/relationships/hyperlink" Target="https://mentor.ieee.org/802.11/dcn/25/11-25-0528-00-0PQC-view-on-pqc.pptx" TargetMode="External"/><Relationship Id="rId2" Type="http://schemas.openxmlformats.org/officeDocument/2006/relationships/hyperlink" Target="https://mentor.ieee.org/802.11/dcn/24/11-24-1103-01-0wng-post-quantum-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72-02-0000-pqc-draft-proposed-csd.docx" TargetMode="External"/><Relationship Id="rId5" Type="http://schemas.openxmlformats.org/officeDocument/2006/relationships/hyperlink" Target="https://mentor.ieee.org/802.11/dcn/25/11-25-0471-02-0000-pqc-draft-proposed-par.docx" TargetMode="External"/><Relationship Id="rId4" Type="http://schemas.openxmlformats.org/officeDocument/2006/relationships/hyperlink" Target="https://mentor.ieee.org/802.11/dcn/25/11-25-0462-02-0000-post-quantum-crypto-project.ppt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etsi.org/deliver/etsi_ts/104000_104099/104015/01.01.01_60/ts_104015v010101p.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Post Quantum Crypto Study Group</a:t>
            </a:r>
            <a:br>
              <a:rPr lang="en-US" altLang="en-US" dirty="0"/>
            </a:br>
            <a:r>
              <a:rPr lang="en-US" altLang="en-US" dirty="0"/>
              <a:t>May Interim Session Agenda</a:t>
            </a:r>
            <a:endParaRPr lang="en-GB" dirty="0"/>
          </a:p>
        </p:txBody>
      </p:sp>
      <p:sp>
        <p:nvSpPr>
          <p:cNvPr id="3074" name="Rectangle 2"/>
          <p:cNvSpPr>
            <a:spLocks noGrp="1" noChangeArrowheads="1"/>
          </p:cNvSpPr>
          <p:nvPr>
            <p:ph type="subTitle" idx="1"/>
          </p:nvPr>
        </p:nvSpPr>
        <p:spPr>
          <a:xfrm>
            <a:off x="1827213" y="160124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2025-04-21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42831063"/>
              </p:ext>
            </p:extLst>
          </p:nvPr>
        </p:nvGraphicFramePr>
        <p:xfrm>
          <a:off x="989013" y="2487613"/>
          <a:ext cx="10210800" cy="232727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89013" y="2487613"/>
                        <a:ext cx="10210800" cy="23272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66411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52400" y="1752600"/>
            <a:ext cx="11963400" cy="4724400"/>
          </a:xfrm>
        </p:spPr>
        <p:txBody>
          <a:bodyPr>
            <a:noAutofit/>
          </a:bodyPr>
          <a:lstStyle/>
          <a:p>
            <a:pPr marL="400050">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200" dirty="0">
                <a:hlinkClick r:id="rId2"/>
              </a:rPr>
              <a:t>https://standards.ieee.org/about/policies/bylaws/sect6-7.html#7</a:t>
            </a:r>
            <a:br>
              <a:rPr lang="en-US" sz="1200" dirty="0"/>
            </a:br>
            <a:r>
              <a:rPr lang="en-US" sz="1400" dirty="0"/>
              <a:t>	Clause 6.1 of the IEEE SA Standards Board Operations Manual</a:t>
            </a:r>
            <a:br>
              <a:rPr lang="en-US" sz="1400" dirty="0"/>
            </a:br>
            <a:r>
              <a:rPr lang="en-US" sz="1400" dirty="0"/>
              <a:t>	</a:t>
            </a:r>
            <a:r>
              <a:rPr lang="en-US" sz="1200" dirty="0">
                <a:hlinkClick r:id="rId3"/>
              </a:rPr>
              <a:t>https://standards.ieee.org/about/policies/opman/sect6.html</a:t>
            </a:r>
            <a:endParaRPr lang="en-US" sz="1200" dirty="0"/>
          </a:p>
          <a:p>
            <a:pPr marL="400050">
              <a:buSzPct val="150000"/>
              <a:buFont typeface="Arial" panose="020B0604020202020204" pitchFamily="34" charset="0"/>
              <a:buChar char="•"/>
            </a:pPr>
            <a:r>
              <a:rPr lang="en-US" sz="1600" dirty="0"/>
              <a:t>IEEE SA Copyright Permission</a:t>
            </a:r>
          </a:p>
          <a:p>
            <a:pPr marL="800100" lvl="1">
              <a:buSzPct val="150000"/>
              <a:buFont typeface="Arial" panose="020B0604020202020204" pitchFamily="34" charset="0"/>
              <a:buChar char="•"/>
            </a:pPr>
            <a:r>
              <a:rPr lang="en-US" sz="1200" dirty="0">
                <a:hlinkClick r:id="rId4"/>
              </a:rPr>
              <a:t>https://standards.ieee.org/content/dam/ieee-standards/standards/web/documents/other/permissionltrs.zip</a:t>
            </a:r>
            <a:endParaRPr lang="en-US" sz="1200" dirty="0"/>
          </a:p>
          <a:p>
            <a:pPr marL="400050">
              <a:buSzPct val="150000"/>
              <a:buFont typeface="Arial" panose="020B0604020202020204" pitchFamily="34" charset="0"/>
              <a:buChar char="•"/>
            </a:pPr>
            <a:r>
              <a:rPr lang="en-US" sz="1600" dirty="0"/>
              <a:t>IEEE SA Copyright FAQs</a:t>
            </a:r>
          </a:p>
          <a:p>
            <a:pPr marL="800100" lvl="1">
              <a:buSzPct val="150000"/>
              <a:buFont typeface="Arial" panose="020B0604020202020204" pitchFamily="34" charset="0"/>
              <a:buChar char="•"/>
            </a:pPr>
            <a:r>
              <a:rPr lang="en-US" sz="1200" dirty="0">
                <a:hlinkClick r:id="rId5"/>
              </a:rPr>
              <a:t>http://standards.ieee.org/faqs/copyrights.html/</a:t>
            </a:r>
            <a:endParaRPr lang="en-US" sz="1200" dirty="0"/>
          </a:p>
          <a:p>
            <a:pPr marL="400050">
              <a:buSzPct val="150000"/>
              <a:buFont typeface="Arial" panose="020B0604020202020204" pitchFamily="34" charset="0"/>
              <a:buChar char="•"/>
            </a:pPr>
            <a:r>
              <a:rPr lang="en-US" sz="1600" dirty="0"/>
              <a:t>IEEE SA Best Practices for IEEE Standards Development </a:t>
            </a:r>
          </a:p>
          <a:p>
            <a:pPr marL="800100" lvl="1">
              <a:buSzPct val="150000"/>
              <a:buFont typeface="Arial" panose="020B0604020202020204" pitchFamily="34" charset="0"/>
              <a:buChar char="•"/>
            </a:pPr>
            <a:r>
              <a:rPr lang="en-US" sz="1200" dirty="0">
                <a:hlinkClick r:id="rId6"/>
              </a:rPr>
              <a:t>http://standards.ieee.org/develop/policies/best_practices_for_ieee_standards_development_051215.pdf</a:t>
            </a:r>
            <a:endParaRPr lang="en-US" sz="1200" dirty="0"/>
          </a:p>
          <a:p>
            <a:pPr marL="400050">
              <a:buSzPct val="150000"/>
              <a:buFont typeface="Arial" panose="020B0604020202020204" pitchFamily="34" charset="0"/>
              <a:buChar char="•"/>
            </a:pPr>
            <a:r>
              <a:rPr lang="en-US" sz="1600" dirty="0"/>
              <a:t>Distribution of Draft Standards (see 6.1.3 of the SASB Operations Manual)</a:t>
            </a:r>
          </a:p>
          <a:p>
            <a:pPr marL="800100" lvl="1">
              <a:buSzPct val="150000"/>
              <a:buFont typeface="Arial" panose="020B0604020202020204" pitchFamily="34" charset="0"/>
              <a:buChar char="•"/>
            </a:pPr>
            <a:r>
              <a:rPr lang="en-US" sz="1200" dirty="0">
                <a:hlinkClick r:id="rId3"/>
              </a:rPr>
              <a:t>https://standards.ieee.org/about/policies/opman/sect6.html</a:t>
            </a:r>
            <a:endParaRPr lang="en-US" sz="1200"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Documentation</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“PQC SG”</a:t>
            </a:r>
            <a:r>
              <a:rPr lang="en-US" altLang="ja-JP" dirty="0"/>
              <a:t> for submission</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7" name="Rectangle 2">
            <a:extLst>
              <a:ext uri="{FF2B5EF4-FFF2-40B4-BE49-F238E27FC236}">
                <a16:creationId xmlns:a16="http://schemas.microsoft.com/office/drawing/2014/main" id="{1DA629DF-B416-0C57-4255-71B17DD25E26}"/>
              </a:ext>
            </a:extLst>
          </p:cNvPr>
          <p:cNvSpPr txBox="1">
            <a:spLocks noChangeArrowheads="1"/>
          </p:cNvSpPr>
          <p:nvPr/>
        </p:nvSpPr>
        <p:spPr bwMode="auto">
          <a:xfrm>
            <a:off x="889862" y="1372393"/>
            <a:ext cx="10361084" cy="479980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lnSpc>
                <a:spcPct val="90000"/>
              </a:lnSpc>
              <a:spcBef>
                <a:spcPts val="300"/>
              </a:spcBef>
              <a:spcAft>
                <a:spcPts val="600"/>
              </a:spcAft>
              <a:buFont typeface="Arial" panose="020B0604020202020204" pitchFamily="34" charset="0"/>
              <a:buChar char="•"/>
              <a:defRPr/>
            </a:pPr>
            <a:r>
              <a:rPr lang="en-US" sz="2800" kern="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2800" kern="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altLang="en-US" kern="0" dirty="0"/>
              <a:t>Approve Minutes of April 21st</a:t>
            </a:r>
            <a:r>
              <a:rPr lang="en-US" altLang="en-US" kern="0" baseline="30000" dirty="0"/>
              <a:t>  </a:t>
            </a:r>
            <a:r>
              <a:rPr lang="en-US" altLang="en-US" kern="0" dirty="0"/>
              <a:t>: </a:t>
            </a:r>
            <a:r>
              <a:rPr lang="en-US" altLang="en-US" kern="0" dirty="0">
                <a:hlinkClick r:id="rId3"/>
              </a:rPr>
              <a:t>11-25/0719r0</a:t>
            </a:r>
            <a:endParaRPr lang="en-US" altLang="en-US" kern="0" dirty="0"/>
          </a:p>
          <a:p>
            <a:pPr marL="457200" indent="-457200">
              <a:lnSpc>
                <a:spcPct val="90000"/>
              </a:lnSpc>
              <a:spcBef>
                <a:spcPts val="300"/>
              </a:spcBef>
              <a:spcAft>
                <a:spcPts val="600"/>
              </a:spcAft>
              <a:buFont typeface="Arial" panose="020B0604020202020204" pitchFamily="34" charset="0"/>
              <a:buChar char="•"/>
              <a:defRPr/>
            </a:pPr>
            <a:r>
              <a:rPr lang="en-US" altLang="en-US" kern="0" dirty="0"/>
              <a:t>Schedule for the week:</a:t>
            </a:r>
          </a:p>
          <a:p>
            <a:pPr marL="857250" lvl="1" indent="-457200">
              <a:lnSpc>
                <a:spcPct val="90000"/>
              </a:lnSpc>
              <a:spcBef>
                <a:spcPts val="300"/>
              </a:spcBef>
              <a:spcAft>
                <a:spcPts val="600"/>
              </a:spcAft>
              <a:buFont typeface="Arial" panose="020B0604020202020204" pitchFamily="34" charset="0"/>
              <a:buChar char="•"/>
              <a:defRPr/>
            </a:pPr>
            <a:r>
              <a:rPr lang="en-US" altLang="en-US" sz="2400" kern="0" dirty="0"/>
              <a:t>Tuesday AM2</a:t>
            </a:r>
          </a:p>
          <a:p>
            <a:pPr lvl="2" indent="-342900">
              <a:buFont typeface="Arial" panose="020B0604020202020204" pitchFamily="34" charset="0"/>
              <a:buChar char="•"/>
            </a:pPr>
            <a:r>
              <a:rPr lang="en-US" altLang="zh-CN" sz="1900" dirty="0">
                <a:sym typeface="+mn-ea"/>
              </a:rPr>
              <a:t>PQC Draft proposed PAR, Juan Carlos Zuniga (Cisco) </a:t>
            </a:r>
            <a:r>
              <a:rPr lang="en-GB" sz="1900" dirty="0"/>
              <a:t>(</a:t>
            </a:r>
            <a:r>
              <a:rPr lang="en-GB" sz="1900" dirty="0">
                <a:hlinkClick r:id="rId4"/>
              </a:rPr>
              <a:t>11-25/0597r2</a:t>
            </a:r>
            <a:r>
              <a:rPr lang="en-GB" sz="1900" dirty="0"/>
              <a:t>)</a:t>
            </a:r>
            <a:endParaRPr lang="en-US" altLang="zh-CN" sz="1900" dirty="0">
              <a:sym typeface="+mn-ea"/>
            </a:endParaRPr>
          </a:p>
          <a:p>
            <a:pPr lvl="2" indent="-342900">
              <a:buFont typeface="Arial" panose="020B0604020202020204" pitchFamily="34" charset="0"/>
              <a:buChar char="•"/>
            </a:pPr>
            <a:r>
              <a:rPr lang="en-US" altLang="zh-CN" sz="1900" dirty="0">
                <a:sym typeface="+mn-ea"/>
              </a:rPr>
              <a:t>PQC Draft Proposed CSD, Juan Carlos Zuniga (Cisco) </a:t>
            </a:r>
            <a:r>
              <a:rPr lang="en-GB" sz="1900" dirty="0"/>
              <a:t>(</a:t>
            </a:r>
            <a:r>
              <a:rPr lang="en-GB" sz="1900" dirty="0">
                <a:hlinkClick r:id="rId5"/>
              </a:rPr>
              <a:t>11-25/0598r2</a:t>
            </a:r>
            <a:r>
              <a:rPr lang="en-GB" sz="1900" dirty="0"/>
              <a:t>)</a:t>
            </a:r>
          </a:p>
          <a:p>
            <a:pPr lvl="2" indent="-342900">
              <a:buFont typeface="Arial" panose="020B0604020202020204" pitchFamily="34" charset="0"/>
              <a:buChar char="•"/>
            </a:pPr>
            <a:r>
              <a:rPr lang="en-GB" sz="1900" dirty="0"/>
              <a:t>Motion to approve PAR and CSD</a:t>
            </a:r>
          </a:p>
          <a:p>
            <a:pPr lvl="1" indent="-342900">
              <a:buFont typeface="Arial" panose="020B0604020202020204" pitchFamily="34" charset="0"/>
              <a:buChar char="•"/>
            </a:pPr>
            <a:r>
              <a:rPr lang="en-GB" sz="2400" dirty="0"/>
              <a:t>Thursday AM2</a:t>
            </a:r>
          </a:p>
          <a:p>
            <a:pPr lvl="2" indent="-342900">
              <a:buFont typeface="Arial" panose="020B0604020202020204" pitchFamily="34" charset="0"/>
              <a:buChar char="•"/>
            </a:pPr>
            <a:r>
              <a:rPr lang="en-GB" sz="1900" dirty="0"/>
              <a:t>ML-KEM in 802.11, Jay Yang (ZTE) (</a:t>
            </a:r>
            <a:r>
              <a:rPr lang="en-GB" sz="1900" dirty="0">
                <a:hlinkClick r:id="rId6"/>
              </a:rPr>
              <a:t>11-25/0722r0</a:t>
            </a:r>
            <a:r>
              <a:rPr lang="en-GB" sz="1900" dirty="0"/>
              <a:t>)</a:t>
            </a:r>
          </a:p>
          <a:p>
            <a:pPr lvl="2" indent="-342900">
              <a:buFont typeface="Arial" panose="020B0604020202020204" pitchFamily="34" charset="0"/>
              <a:buChar char="•"/>
            </a:pPr>
            <a:r>
              <a:rPr lang="en-GB" sz="1900" dirty="0"/>
              <a:t>A PQC PAKE, Dan Harkins (HPE) (</a:t>
            </a:r>
            <a:r>
              <a:rPr lang="en-GB" sz="1900" dirty="0">
                <a:hlinkClick r:id="rId6"/>
              </a:rPr>
              <a:t>11-25/0770r1</a:t>
            </a:r>
            <a:r>
              <a:rPr lang="en-GB" sz="1900" dirty="0"/>
              <a:t>)</a:t>
            </a:r>
          </a:p>
          <a:p>
            <a:pPr lvl="2" indent="-342900">
              <a:buFont typeface="Arial" panose="020B0604020202020204" pitchFamily="34" charset="0"/>
              <a:buChar char="•"/>
            </a:pPr>
            <a:endParaRPr lang="en-GB" sz="2800" dirty="0"/>
          </a:p>
          <a:p>
            <a:pPr lvl="1" indent="-342900">
              <a:buFont typeface="Arial" panose="020B0604020202020204" pitchFamily="34" charset="0"/>
              <a:buChar char="•"/>
            </a:pPr>
            <a:endParaRPr lang="en-GB" sz="1500" dirty="0"/>
          </a:p>
          <a:p>
            <a:pPr marL="457200" indent="-457200">
              <a:lnSpc>
                <a:spcPct val="90000"/>
              </a:lnSpc>
              <a:spcBef>
                <a:spcPts val="300"/>
              </a:spcBef>
              <a:spcAft>
                <a:spcPts val="600"/>
              </a:spcAft>
              <a:buFont typeface="Arial" panose="020B0604020202020204" pitchFamily="34" charset="0"/>
              <a:buChar char="•"/>
              <a:defRPr/>
            </a:pPr>
            <a:endParaRPr lang="en-US" altLang="en-US" sz="2800" kern="0" dirty="0"/>
          </a:p>
          <a:p>
            <a:pPr marL="857250" lvl="1" indent="-457200">
              <a:lnSpc>
                <a:spcPct val="90000"/>
              </a:lnSpc>
              <a:spcBef>
                <a:spcPts val="300"/>
              </a:spcBef>
              <a:spcAft>
                <a:spcPts val="600"/>
              </a:spcAft>
              <a:buFont typeface="Arial" panose="020B0604020202020204" pitchFamily="34" charset="0"/>
              <a:buChar char="•"/>
              <a:defRPr/>
            </a:pPr>
            <a:endParaRPr lang="en-US" altLang="en-US" sz="240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7D77C7-98C3-228B-E0DB-CF50456A97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F0D9FC-E9B4-77EF-9685-4EC76251BDBB}"/>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9B2D0803-DDB4-8BF5-8AD7-212DBE644BD9}"/>
              </a:ext>
            </a:extLst>
          </p:cNvPr>
          <p:cNvSpPr>
            <a:spLocks noGrp="1"/>
          </p:cNvSpPr>
          <p:nvPr>
            <p:ph idx="1"/>
          </p:nvPr>
        </p:nvSpPr>
        <p:spPr/>
        <p:txBody>
          <a:bodyPr/>
          <a:lstStyle/>
          <a:p>
            <a:r>
              <a:rPr lang="en-GB" dirty="0"/>
              <a:t>Approve doc. 11-25/0597rX as the PQC SG PAR.</a:t>
            </a:r>
          </a:p>
          <a:p>
            <a:endParaRPr lang="en-GB" dirty="0"/>
          </a:p>
          <a:p>
            <a:r>
              <a:rPr lang="en-GB" dirty="0"/>
              <a:t>Move: </a:t>
            </a:r>
          </a:p>
          <a:p>
            <a:r>
              <a:rPr lang="en-GB" dirty="0"/>
              <a:t>Second:</a:t>
            </a:r>
          </a:p>
          <a:p>
            <a:endParaRPr lang="en-GB" dirty="0"/>
          </a:p>
          <a:p>
            <a:r>
              <a:rPr lang="en-GB" dirty="0"/>
              <a:t>Yes: </a:t>
            </a:r>
          </a:p>
          <a:p>
            <a:r>
              <a:rPr lang="en-GB" dirty="0"/>
              <a:t>No: </a:t>
            </a:r>
          </a:p>
          <a:p>
            <a:r>
              <a:rPr lang="en-GB" dirty="0"/>
              <a:t>Abstain: </a:t>
            </a:r>
          </a:p>
        </p:txBody>
      </p:sp>
      <p:sp>
        <p:nvSpPr>
          <p:cNvPr id="4" name="Slide Number Placeholder 3">
            <a:extLst>
              <a:ext uri="{FF2B5EF4-FFF2-40B4-BE49-F238E27FC236}">
                <a16:creationId xmlns:a16="http://schemas.microsoft.com/office/drawing/2014/main" id="{2249ACC3-4834-E38F-26CF-707EC2672E6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Date Placeholder 5">
            <a:extLst>
              <a:ext uri="{FF2B5EF4-FFF2-40B4-BE49-F238E27FC236}">
                <a16:creationId xmlns:a16="http://schemas.microsoft.com/office/drawing/2014/main" id="{DEA143F6-80E8-4EC8-C60A-86B6E71ECCAA}"/>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Tree>
    <p:extLst>
      <p:ext uri="{BB962C8B-B14F-4D97-AF65-F5344CB8AC3E}">
        <p14:creationId xmlns:p14="http://schemas.microsoft.com/office/powerpoint/2010/main" val="2924582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A00636-E0F7-97E4-525E-AC7D4597E5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015006-99B1-E417-643F-65194FA77097}"/>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FBC55713-4804-EB40-83B4-7A928AD3BAB2}"/>
              </a:ext>
            </a:extLst>
          </p:cNvPr>
          <p:cNvSpPr>
            <a:spLocks noGrp="1"/>
          </p:cNvSpPr>
          <p:nvPr>
            <p:ph idx="1"/>
          </p:nvPr>
        </p:nvSpPr>
        <p:spPr/>
        <p:txBody>
          <a:bodyPr/>
          <a:lstStyle/>
          <a:p>
            <a:r>
              <a:rPr lang="en-GB" dirty="0"/>
              <a:t>Approve doc. 11-24/0598rX as the PQC SG CSD.</a:t>
            </a:r>
          </a:p>
          <a:p>
            <a:endParaRPr lang="en-GB" dirty="0"/>
          </a:p>
          <a:p>
            <a:r>
              <a:rPr lang="en-GB" dirty="0"/>
              <a:t>Move: </a:t>
            </a:r>
          </a:p>
          <a:p>
            <a:r>
              <a:rPr lang="en-GB" dirty="0"/>
              <a:t>Second:</a:t>
            </a:r>
          </a:p>
          <a:p>
            <a:endParaRPr lang="en-GB" dirty="0"/>
          </a:p>
          <a:p>
            <a:r>
              <a:rPr lang="en-GB" dirty="0"/>
              <a:t>Yes: </a:t>
            </a:r>
          </a:p>
          <a:p>
            <a:r>
              <a:rPr lang="en-GB" dirty="0"/>
              <a:t>No: </a:t>
            </a:r>
          </a:p>
          <a:p>
            <a:r>
              <a:rPr lang="en-GB" dirty="0"/>
              <a:t>Abstain: </a:t>
            </a:r>
          </a:p>
        </p:txBody>
      </p:sp>
      <p:sp>
        <p:nvSpPr>
          <p:cNvPr id="4" name="Slide Number Placeholder 3">
            <a:extLst>
              <a:ext uri="{FF2B5EF4-FFF2-40B4-BE49-F238E27FC236}">
                <a16:creationId xmlns:a16="http://schemas.microsoft.com/office/drawing/2014/main" id="{E108B2A9-46C9-DCBE-E12E-3A11996B246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6" name="Date Placeholder 5">
            <a:extLst>
              <a:ext uri="{FF2B5EF4-FFF2-40B4-BE49-F238E27FC236}">
                <a16:creationId xmlns:a16="http://schemas.microsoft.com/office/drawing/2014/main" id="{EFC5C01D-1ACC-F97E-72DF-A6E6C0941B09}"/>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Tree>
    <p:extLst>
      <p:ext uri="{BB962C8B-B14F-4D97-AF65-F5344CB8AC3E}">
        <p14:creationId xmlns:p14="http://schemas.microsoft.com/office/powerpoint/2010/main" val="3506453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Post Quantum Crypto SG, May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E3A6031-7A7A-A746-9210-1D2AD3372A27}"/>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TextBox 3">
            <a:extLst>
              <a:ext uri="{FF2B5EF4-FFF2-40B4-BE49-F238E27FC236}">
                <a16:creationId xmlns:a16="http://schemas.microsoft.com/office/drawing/2014/main" id="{C2E088E6-BA48-895A-E75C-E2C4BCC02B07}"/>
              </a:ext>
            </a:extLst>
          </p:cNvPr>
          <p:cNvSpPr txBox="1"/>
          <p:nvPr/>
        </p:nvSpPr>
        <p:spPr>
          <a:xfrm>
            <a:off x="5029200" y="3200400"/>
            <a:ext cx="1200970" cy="461665"/>
          </a:xfrm>
          <a:prstGeom prst="rect">
            <a:avLst/>
          </a:prstGeom>
          <a:noFill/>
        </p:spPr>
        <p:txBody>
          <a:bodyPr wrap="none" rtlCol="0">
            <a:spAutoFit/>
          </a:bodyPr>
          <a:lstStyle/>
          <a:p>
            <a:r>
              <a:rPr lang="en-US" dirty="0">
                <a:solidFill>
                  <a:schemeClr val="tx1"/>
                </a:solidFill>
              </a:rPr>
              <a:t>Back up</a:t>
            </a:r>
          </a:p>
        </p:txBody>
      </p:sp>
    </p:spTree>
    <p:extLst>
      <p:ext uri="{BB962C8B-B14F-4D97-AF65-F5344CB8AC3E}">
        <p14:creationId xmlns:p14="http://schemas.microsoft.com/office/powerpoint/2010/main" val="3412287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PQC SG Background and Kickoff</a:t>
            </a:r>
            <a:endParaRPr lang="zh-CN" altLang="en-US" sz="2800" dirty="0"/>
          </a:p>
        </p:txBody>
      </p:sp>
      <p:sp>
        <p:nvSpPr>
          <p:cNvPr id="3" name="内容占位符 2"/>
          <p:cNvSpPr>
            <a:spLocks noGrp="1"/>
          </p:cNvSpPr>
          <p:nvPr>
            <p:ph idx="1"/>
          </p:nvPr>
        </p:nvSpPr>
        <p:spPr>
          <a:xfrm>
            <a:off x="457200" y="1828842"/>
            <a:ext cx="10818813" cy="4675189"/>
          </a:xfrm>
        </p:spPr>
        <p:txBody>
          <a:bodyPr>
            <a:normAutofit fontScale="62500" lnSpcReduction="20000"/>
          </a:bodyPr>
          <a:lstStyle/>
          <a:p>
            <a:r>
              <a:rPr lang="en-US" altLang="zh-CN" sz="2800" dirty="0">
                <a:sym typeface="+mn-ea"/>
              </a:rPr>
              <a:t>Background</a:t>
            </a:r>
          </a:p>
          <a:p>
            <a:pPr marL="857250" lvl="1" indent="-457200">
              <a:buFont typeface="Arial" panose="020B0604020202020204" pitchFamily="34" charset="0"/>
              <a:buChar char="•"/>
            </a:pPr>
            <a:r>
              <a:rPr lang="en-US" altLang="zh-CN" sz="2900" dirty="0">
                <a:sym typeface="+mn-ea"/>
              </a:rPr>
              <a:t>Two Post Quantum Presentations were given during the March 11 Plenary WNG SC session: </a:t>
            </a:r>
            <a:endParaRPr lang="en-US" sz="2900" dirty="0">
              <a:solidFill>
                <a:srgbClr val="222222"/>
              </a:solidFill>
              <a:highlight>
                <a:srgbClr val="FFFFFF"/>
              </a:highlight>
              <a:cs typeface="Arial" panose="020B0604020202020204" pitchFamily="34" charset="0"/>
              <a:sym typeface="+mn-ea"/>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802.11”, Dan Harkins (HPE) (</a:t>
            </a:r>
            <a:r>
              <a:rPr lang="en-US" altLang="zh-CN" sz="2600" dirty="0">
                <a:sym typeface="+mn-ea"/>
                <a:hlinkClick r:id="rId2"/>
              </a:rPr>
              <a:t>11-24/1103r1</a:t>
            </a:r>
            <a:r>
              <a:rPr lang="en-US" altLang="zh-CN" sz="2600" dirty="0">
                <a:sym typeface="+mn-ea"/>
              </a:rPr>
              <a:t>)</a:t>
            </a:r>
            <a:endParaRPr lang="en-US" sz="2600" b="0" i="0" dirty="0">
              <a:solidFill>
                <a:srgbClr val="222222"/>
              </a:solidFill>
              <a:effectLst/>
              <a:highlight>
                <a:srgbClr val="FFFFFF"/>
              </a:highlight>
              <a:cs typeface="Arial" panose="020B0604020202020204" pitchFamily="34" charset="0"/>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Opportunistic Wireless Encryption (OWE)”, Alex Lungu (Samsung) (</a:t>
            </a:r>
            <a:r>
              <a:rPr lang="en-US" altLang="zh-CN" sz="2600" dirty="0">
                <a:sym typeface="+mn-ea"/>
                <a:hlinkClick r:id="rId3"/>
              </a:rPr>
              <a:t>11-25/0218r2</a:t>
            </a:r>
            <a:r>
              <a:rPr lang="en-US" altLang="zh-CN" sz="2600" dirty="0">
                <a:sym typeface="+mn-ea"/>
              </a:rPr>
              <a:t>)</a:t>
            </a:r>
            <a:endParaRPr lang="en-US" sz="2600" dirty="0">
              <a:solidFill>
                <a:srgbClr val="222222"/>
              </a:solidFill>
              <a:highlight>
                <a:srgbClr val="FFFFFF"/>
              </a:highlight>
              <a:cs typeface="Arial" panose="020B0604020202020204" pitchFamily="34" charset="0"/>
            </a:endParaRPr>
          </a:p>
          <a:p>
            <a:pPr marL="800100" lvl="1" indent="-457200">
              <a:buFont typeface="Arial" panose="020B0604020202020204" pitchFamily="34" charset="0"/>
              <a:buChar char="•"/>
            </a:pPr>
            <a:r>
              <a:rPr lang="en-US" altLang="zh-CN" sz="2900" dirty="0">
                <a:sym typeface="+mn-ea"/>
              </a:rPr>
              <a:t>Three presentations were given during the mid-week Plenary</a:t>
            </a:r>
          </a:p>
          <a:p>
            <a:pPr marL="1200150" lvl="2" indent="-457200">
              <a:buFont typeface="Arial" panose="020B0604020202020204" pitchFamily="34" charset="0"/>
              <a:buChar char="•"/>
            </a:pPr>
            <a:r>
              <a:rPr lang="en-US" altLang="zh-CN" sz="2600" dirty="0">
                <a:sym typeface="+mn-ea"/>
              </a:rPr>
              <a:t>Post Quantum Crypto Project submission, Mike Montemurro (Huawei) (</a:t>
            </a:r>
            <a:r>
              <a:rPr lang="en-US" altLang="zh-CN" sz="2600" dirty="0">
                <a:sym typeface="+mn-ea"/>
                <a:hlinkClick r:id="rId4"/>
              </a:rPr>
              <a:t>11-25/0462r2</a:t>
            </a:r>
            <a:r>
              <a:rPr lang="en-US" altLang="zh-CN" sz="2600" dirty="0">
                <a:sym typeface="+mn-ea"/>
              </a:rPr>
              <a:t>)</a:t>
            </a:r>
          </a:p>
          <a:p>
            <a:pPr marL="1200150" lvl="2" indent="-457200">
              <a:buFont typeface="Arial" panose="020B0604020202020204" pitchFamily="34" charset="0"/>
              <a:buChar char="•"/>
            </a:pPr>
            <a:r>
              <a:rPr lang="en-US" altLang="zh-CN" sz="2600" dirty="0">
                <a:sym typeface="+mn-ea"/>
              </a:rPr>
              <a:t>PQC Draft proposed PAR, Juan Carlos Zuniga (Cisco) </a:t>
            </a:r>
            <a:r>
              <a:rPr lang="en-GB" sz="2600" dirty="0"/>
              <a:t>(</a:t>
            </a:r>
            <a:r>
              <a:rPr lang="en-GB" sz="2600" dirty="0">
                <a:hlinkClick r:id="rId5"/>
              </a:rPr>
              <a:t>11-25/0471r2</a:t>
            </a:r>
            <a:r>
              <a:rPr lang="en-GB" sz="2600" dirty="0"/>
              <a:t>)</a:t>
            </a:r>
            <a:endParaRPr lang="en-US" altLang="zh-CN" sz="2600" dirty="0">
              <a:sym typeface="+mn-ea"/>
            </a:endParaRPr>
          </a:p>
          <a:p>
            <a:pPr marL="1200150" lvl="2" indent="-457200">
              <a:buFont typeface="Arial" panose="020B0604020202020204" pitchFamily="34" charset="0"/>
              <a:buChar char="•"/>
            </a:pPr>
            <a:r>
              <a:rPr lang="en-US" altLang="zh-CN" sz="2600" dirty="0">
                <a:sym typeface="+mn-ea"/>
              </a:rPr>
              <a:t>PQC Draft Proposed CSD, Juan Carlos Zuniga (Cisco) </a:t>
            </a:r>
            <a:r>
              <a:rPr lang="en-GB" sz="2600" dirty="0"/>
              <a:t>(</a:t>
            </a:r>
            <a:r>
              <a:rPr lang="en-GB" sz="2600" dirty="0">
                <a:hlinkClick r:id="rId6"/>
              </a:rPr>
              <a:t>11-25/0472r2</a:t>
            </a:r>
            <a:r>
              <a:rPr lang="en-GB" sz="2600" dirty="0"/>
              <a:t>)</a:t>
            </a:r>
            <a:endParaRPr lang="en-US" altLang="zh-CN" sz="2600" dirty="0">
              <a:sym typeface="+mn-ea"/>
            </a:endParaRPr>
          </a:p>
          <a:p>
            <a:pPr marL="800100" lvl="1" indent="-457200">
              <a:buFont typeface="Arial" panose="020B0604020202020204" pitchFamily="34" charset="0"/>
              <a:buChar char="•"/>
            </a:pPr>
            <a:r>
              <a:rPr lang="en-US" altLang="zh-CN" sz="2900" dirty="0">
                <a:sym typeface="+mn-ea"/>
              </a:rPr>
              <a:t>The formation of PQC SG was approved at the 2025 March session, see slide 16 (Motion #10) in </a:t>
            </a:r>
            <a:r>
              <a:rPr lang="en-US" altLang="zh-CN" sz="2900" dirty="0">
                <a:hlinkClick r:id="rId7"/>
              </a:rPr>
              <a:t>https://mentor.ieee.org/802.11/dcn/25/11-25-0217-04-0000-march-2025-working-group-motions.pptx</a:t>
            </a:r>
            <a:r>
              <a:rPr lang="en-US" altLang="zh-CN" sz="2900" dirty="0"/>
              <a:t> </a:t>
            </a:r>
          </a:p>
          <a:p>
            <a:pPr marL="800100" lvl="1" indent="-457200">
              <a:buFont typeface="Arial" panose="020B0604020202020204" pitchFamily="34" charset="0"/>
              <a:buChar char="•"/>
            </a:pPr>
            <a:r>
              <a:rPr lang="en-US" altLang="zh-CN" sz="2900" dirty="0">
                <a:sym typeface="+mn-ea"/>
              </a:rPr>
              <a:t>Stephen Orr was appointed as the chair of PQC SG</a:t>
            </a:r>
          </a:p>
          <a:p>
            <a:pPr marL="685800" lvl="1" indent="-342900">
              <a:buFontTx/>
              <a:buChar char="-"/>
            </a:pPr>
            <a:endParaRPr lang="en-US" altLang="zh-CN" sz="2500" dirty="0">
              <a:sym typeface="+mn-ea"/>
            </a:endParaRPr>
          </a:p>
          <a:p>
            <a:r>
              <a:rPr lang="en-US" altLang="zh-CN" sz="2800" dirty="0">
                <a:sym typeface="+mn-ea"/>
              </a:rPr>
              <a:t>Scope: </a:t>
            </a:r>
            <a:endParaRPr lang="en-US" altLang="zh-CN" sz="2800" b="0" dirty="0">
              <a:sym typeface="+mn-ea"/>
            </a:endParaRPr>
          </a:p>
          <a:p>
            <a:pPr marL="685800" lvl="1" indent="-342900">
              <a:buFontTx/>
              <a:buChar char="-"/>
            </a:pPr>
            <a:r>
              <a:rPr lang="en-US" sz="2900" dirty="0">
                <a:solidFill>
                  <a:schemeClr val="tx1"/>
                </a:solidFill>
              </a:rPr>
              <a:t>Post-Quantum Cryptography (PQC) Study Group: Enhance 802.11 WLAN security with post-quantum cryptography </a:t>
            </a:r>
          </a:p>
          <a:p>
            <a:endParaRPr lang="en-US" altLang="zh-CN" sz="2800" dirty="0">
              <a:sym typeface="+mn-ea"/>
            </a:endParaRPr>
          </a:p>
          <a:p>
            <a:r>
              <a:rPr lang="en-US" altLang="zh-CN" sz="2800" dirty="0">
                <a:sym typeface="+mn-ea"/>
              </a:rPr>
              <a:t>Outp</a:t>
            </a:r>
            <a:r>
              <a:rPr lang="en-US" altLang="zh-CN" sz="2700" dirty="0">
                <a:sym typeface="+mn-ea"/>
              </a:rPr>
              <a:t>ut: </a:t>
            </a:r>
            <a:r>
              <a:rPr lang="en-US" altLang="zh-CN" sz="2900" b="0" dirty="0">
                <a:sym typeface="+mn-ea"/>
              </a:rPr>
              <a:t>C</a:t>
            </a:r>
            <a:r>
              <a:rPr lang="en-US" altLang="zh-CN" sz="2900" b="0" dirty="0"/>
              <a:t>omplete a PAR and CSD at or before the May 2025 Interim session</a:t>
            </a:r>
            <a:endParaRPr lang="en-US" altLang="zh-CN" sz="2900" b="0" dirty="0">
              <a:sym typeface="+mn-ea"/>
            </a:endParaRPr>
          </a:p>
          <a:p>
            <a:endParaRPr lang="en-US" altLang="zh-CN" sz="2800" b="0" dirty="0">
              <a:sym typeface="+mn-ea"/>
            </a:endParaRPr>
          </a:p>
        </p:txBody>
      </p:sp>
      <p:sp>
        <p:nvSpPr>
          <p:cNvPr id="4" name="灯片编号占位符 3"/>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defPPr>
              <a:defRPr lang="en-US"/>
            </a:defPPr>
            <a:lvl1pPr marL="0" lvl="0" indent="0" algn="ct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Arial Unicode MS" pitchFamily="34" charset="-122"/>
                <a:cs typeface="Arial Unicode MS" pitchFamily="34" charset="-122"/>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lang="en-US" altLang="en-US"/>
              <a:t>Slide </a:t>
            </a:r>
            <a:fld id="{E9C15F85-DFAF-4F66-8E7C-7A26E2644AD3}" type="slidenum">
              <a:rPr lang="en-US" altLang="en-US" smtClean="0"/>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030228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10187-6415-78FE-2DFC-E225A2C8B513}"/>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45A9407E-E544-8016-A88D-EFAC408F4C90}"/>
              </a:ext>
            </a:extLst>
          </p:cNvPr>
          <p:cNvSpPr>
            <a:spLocks noGrp="1"/>
          </p:cNvSpPr>
          <p:nvPr>
            <p:ph idx="1"/>
          </p:nvPr>
        </p:nvSpPr>
        <p:spPr/>
        <p:txBody>
          <a:bodyPr/>
          <a:lstStyle/>
          <a:p>
            <a:pPr marL="57150" indent="0">
              <a:lnSpc>
                <a:spcPct val="110000"/>
              </a:lnSpc>
              <a:spcBef>
                <a:spcPts val="0"/>
              </a:spcBef>
              <a:defRPr/>
            </a:pPr>
            <a:r>
              <a:rPr lang="en-US" sz="1400" b="0" dirty="0">
                <a:solidFill>
                  <a:srgbClr val="222222"/>
                </a:solidFill>
                <a:highlight>
                  <a:srgbClr val="FFFFFF"/>
                </a:highlight>
                <a:cs typeface="Arial" panose="020B0604020202020204" pitchFamily="34" charset="0"/>
              </a:rPr>
              <a:t>Post-Quantum 802.11, Dan Harkins (HPE) (</a:t>
            </a:r>
            <a:r>
              <a:rPr lang="en-US" altLang="zh-CN" sz="1400" b="0" dirty="0">
                <a:sym typeface="+mn-ea"/>
                <a:hlinkClick r:id="rId2"/>
              </a:rPr>
              <a:t>11-24/1103r1</a:t>
            </a:r>
            <a:r>
              <a:rPr lang="en-US" altLang="zh-CN" sz="1400" b="0" dirty="0">
                <a:sym typeface="+mn-ea"/>
              </a:rPr>
              <a:t>)</a:t>
            </a:r>
            <a:endParaRPr lang="en-US" sz="1400" b="0" i="0" dirty="0">
              <a:solidFill>
                <a:srgbClr val="222222"/>
              </a:solidFill>
              <a:effectLst/>
              <a:highlight>
                <a:srgbClr val="FFFFFF"/>
              </a:highlight>
              <a:cs typeface="Arial" panose="020B0604020202020204" pitchFamily="34" charset="0"/>
            </a:endParaRPr>
          </a:p>
          <a:p>
            <a:pPr marL="57150" indent="0">
              <a:lnSpc>
                <a:spcPct val="110000"/>
              </a:lnSpc>
              <a:spcBef>
                <a:spcPts val="0"/>
              </a:spcBef>
              <a:defRPr/>
            </a:pPr>
            <a:r>
              <a:rPr lang="en-US" sz="1400" b="0" dirty="0">
                <a:solidFill>
                  <a:srgbClr val="222222"/>
                </a:solidFill>
                <a:highlight>
                  <a:srgbClr val="FFFFFF"/>
                </a:highlight>
                <a:cs typeface="Arial" panose="020B0604020202020204" pitchFamily="34" charset="0"/>
              </a:rPr>
              <a:t>Post-Quantum Opportunistic Wireless Encryption (OWE), Alex Lungu (Samsung) (</a:t>
            </a:r>
            <a:r>
              <a:rPr lang="en-US" altLang="zh-CN" sz="1400" b="0" dirty="0">
                <a:sym typeface="+mn-ea"/>
                <a:hlinkClick r:id="rId3"/>
              </a:rPr>
              <a:t>11-25/0218r2</a:t>
            </a:r>
            <a:r>
              <a:rPr lang="en-US" altLang="zh-CN" sz="1400" b="0" dirty="0">
                <a:sym typeface="+mn-ea"/>
              </a:rPr>
              <a:t>)</a:t>
            </a:r>
          </a:p>
          <a:p>
            <a:pPr marL="57150" indent="0">
              <a:lnSpc>
                <a:spcPct val="110000"/>
              </a:lnSpc>
              <a:spcBef>
                <a:spcPts val="0"/>
              </a:spcBef>
              <a:defRPr/>
            </a:pPr>
            <a:r>
              <a:rPr lang="en-US" altLang="zh-CN" sz="1400" b="0" dirty="0">
                <a:sym typeface="+mn-ea"/>
              </a:rPr>
              <a:t>Post Quantum Crypto Project submission, Mike Montemurro (Huawei) (</a:t>
            </a:r>
            <a:r>
              <a:rPr lang="en-US" altLang="zh-CN" sz="1400" b="0" dirty="0">
                <a:sym typeface="+mn-ea"/>
                <a:hlinkClick r:id="rId4"/>
              </a:rPr>
              <a:t>11-25/0462r2</a:t>
            </a:r>
            <a:r>
              <a:rPr lang="en-US" altLang="zh-CN" sz="1400" b="0" dirty="0">
                <a:sym typeface="+mn-ea"/>
              </a:rPr>
              <a:t>)</a:t>
            </a:r>
          </a:p>
          <a:p>
            <a:pPr marL="0" indent="0"/>
            <a:r>
              <a:rPr lang="en-US" altLang="zh-CN" sz="1400" b="0" dirty="0">
                <a:sym typeface="+mn-ea"/>
              </a:rPr>
              <a:t>PQC Draft proposed PAR, Juan Carlos Zuniga (Cisco) </a:t>
            </a:r>
            <a:r>
              <a:rPr lang="en-GB" sz="1400" b="0" dirty="0"/>
              <a:t>(</a:t>
            </a:r>
            <a:r>
              <a:rPr lang="en-GB" sz="1400" b="0" dirty="0">
                <a:hlinkClick r:id="rId5"/>
              </a:rPr>
              <a:t>11-25/0471r2</a:t>
            </a:r>
            <a:r>
              <a:rPr lang="en-GB" sz="1400" b="0" dirty="0"/>
              <a:t>)</a:t>
            </a:r>
            <a:endParaRPr lang="en-US" altLang="zh-CN" sz="1400" b="0" dirty="0">
              <a:sym typeface="+mn-ea"/>
            </a:endParaRPr>
          </a:p>
          <a:p>
            <a:pPr marL="0" indent="0"/>
            <a:r>
              <a:rPr lang="en-US" altLang="zh-CN" sz="1400" b="0" dirty="0">
                <a:sym typeface="+mn-ea"/>
              </a:rPr>
              <a:t>PQC Draft Proposed CSD, Juan Carlos Zuniga (Cisco) </a:t>
            </a:r>
            <a:r>
              <a:rPr lang="en-GB" sz="1400" b="0" dirty="0"/>
              <a:t>(</a:t>
            </a:r>
            <a:r>
              <a:rPr lang="en-GB" sz="1400" b="0" dirty="0">
                <a:hlinkClick r:id="rId6"/>
              </a:rPr>
              <a:t>11-25/0472r2</a:t>
            </a:r>
            <a:r>
              <a:rPr lang="en-GB" sz="1400" b="0" dirty="0"/>
              <a:t>)</a:t>
            </a:r>
            <a:endParaRPr lang="en-US" sz="1400" b="0" dirty="0">
              <a:solidFill>
                <a:srgbClr val="222222"/>
              </a:solidFill>
              <a:highlight>
                <a:srgbClr val="FFFFFF"/>
              </a:highlight>
              <a:cs typeface="Arial" panose="020B0604020202020204" pitchFamily="34" charset="0"/>
            </a:endParaRPr>
          </a:p>
          <a:p>
            <a:pPr marL="0" indent="0"/>
            <a:r>
              <a:rPr lang="en-US" altLang="zh-CN" sz="1400" b="0" dirty="0">
                <a:solidFill>
                  <a:srgbClr val="222222"/>
                </a:solidFill>
                <a:highlight>
                  <a:srgbClr val="FFFFFF"/>
                </a:highlight>
                <a:cs typeface="Arial" panose="020B0604020202020204" pitchFamily="34" charset="0"/>
                <a:sym typeface="+mn-ea"/>
              </a:rPr>
              <a:t>”View on PQC” Jay Yang (ZTE) (</a:t>
            </a:r>
            <a:r>
              <a:rPr lang="en-US" altLang="zh-CN" sz="1400" b="0" dirty="0">
                <a:solidFill>
                  <a:srgbClr val="222222"/>
                </a:solidFill>
                <a:highlight>
                  <a:srgbClr val="FFFFFF"/>
                </a:highlight>
                <a:cs typeface="Arial" panose="020B0604020202020204" pitchFamily="34" charset="0"/>
                <a:sym typeface="+mn-ea"/>
                <a:hlinkClick r:id="rId7"/>
              </a:rPr>
              <a:t>11-25/0528r0</a:t>
            </a:r>
            <a:r>
              <a:rPr lang="en-US" altLang="zh-CN" sz="1400" b="0" dirty="0">
                <a:solidFill>
                  <a:srgbClr val="222222"/>
                </a:solidFill>
                <a:highlight>
                  <a:srgbClr val="FFFFFF"/>
                </a:highlight>
                <a:cs typeface="Arial" panose="020B0604020202020204" pitchFamily="34" charset="0"/>
                <a:sym typeface="+mn-ea"/>
              </a:rPr>
              <a:t>)</a:t>
            </a:r>
          </a:p>
          <a:p>
            <a:pPr marL="0" indent="0"/>
            <a:r>
              <a:rPr lang="en-GB" sz="1400" b="0" dirty="0"/>
              <a:t>ML-KEM in 802.11, Jay Yang (ZTE) (</a:t>
            </a:r>
            <a:r>
              <a:rPr lang="en-GB" sz="1400" b="0" dirty="0">
                <a:hlinkClick r:id="rId8"/>
              </a:rPr>
              <a:t>11-25/0722r0</a:t>
            </a:r>
            <a:r>
              <a:rPr lang="en-GB" sz="1400" b="0" dirty="0"/>
              <a:t>)</a:t>
            </a:r>
          </a:p>
          <a:p>
            <a:pPr marL="0" indent="0"/>
            <a:r>
              <a:rPr lang="en-GB" sz="1400" b="0" dirty="0"/>
              <a:t>A PQC PAKE, Dan Harkins (HPE) (</a:t>
            </a:r>
            <a:r>
              <a:rPr lang="en-GB" sz="1400" b="0" dirty="0">
                <a:hlinkClick r:id="rId8"/>
              </a:rPr>
              <a:t>11-25/0770r1</a:t>
            </a:r>
            <a:r>
              <a:rPr lang="en-GB" sz="1400" b="0" dirty="0"/>
              <a:t>)</a:t>
            </a:r>
          </a:p>
          <a:p>
            <a:pPr marL="0" indent="0"/>
            <a:endParaRPr lang="en-US" altLang="zh-CN" sz="1400" b="0" dirty="0">
              <a:sym typeface="+mn-ea"/>
            </a:endParaRPr>
          </a:p>
        </p:txBody>
      </p:sp>
      <p:sp>
        <p:nvSpPr>
          <p:cNvPr id="4" name="Slide Number Placeholder 3">
            <a:extLst>
              <a:ext uri="{FF2B5EF4-FFF2-40B4-BE49-F238E27FC236}">
                <a16:creationId xmlns:a16="http://schemas.microsoft.com/office/drawing/2014/main" id="{4CBE3672-85F2-9689-FBDE-AE190109CCE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77188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DE659-E28A-6266-3687-2F4C07AAF848}"/>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CF40945-3DDA-753E-9D1C-9D72DC7CA1C2}"/>
              </a:ext>
            </a:extLst>
          </p:cNvPr>
          <p:cNvSpPr>
            <a:spLocks noGrp="1"/>
          </p:cNvSpPr>
          <p:nvPr>
            <p:ph idx="1"/>
          </p:nvPr>
        </p:nvSpPr>
        <p:spPr/>
        <p:txBody>
          <a:bodyPr/>
          <a:lstStyle/>
          <a:p>
            <a:r>
              <a:rPr lang="en-US" b="0" i="0" u="none" strike="noStrike" dirty="0">
                <a:effectLst/>
                <a:latin typeface="Momentum"/>
                <a:hlinkClick r:id="rId2"/>
              </a:rPr>
              <a:t>https://www.etsi.org/deliver/etsi_ts/104000_104099/104015/01.01.01_60/ts_104015v010101p.pdf</a:t>
            </a:r>
            <a:endParaRPr lang="en-US" dirty="0"/>
          </a:p>
        </p:txBody>
      </p:sp>
      <p:sp>
        <p:nvSpPr>
          <p:cNvPr id="4" name="Slide Number Placeholder 3">
            <a:extLst>
              <a:ext uri="{FF2B5EF4-FFF2-40B4-BE49-F238E27FC236}">
                <a16:creationId xmlns:a16="http://schemas.microsoft.com/office/drawing/2014/main" id="{85624A07-3384-4740-E20F-47D1322CB120}"/>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280066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2130426"/>
            <a:ext cx="10744200" cy="1470025"/>
          </a:xfrm>
        </p:spPr>
        <p:txBody>
          <a:bodyPr/>
          <a:lstStyle/>
          <a:p>
            <a:r>
              <a:rPr lang="en-US" altLang="en-US" dirty="0"/>
              <a:t>IEEE 802.11 Post Quantum Crypto Study Group</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3429000"/>
            <a:ext cx="8534400" cy="1752600"/>
          </a:xfrm>
        </p:spPr>
        <p:txBody>
          <a:bodyPr/>
          <a:lstStyle/>
          <a:p>
            <a:r>
              <a:rPr lang="en-US" altLang="en-US" dirty="0"/>
              <a:t>Agenda</a:t>
            </a:r>
          </a:p>
          <a:p>
            <a:r>
              <a:rPr lang="en-US" altLang="en-US" dirty="0"/>
              <a:t>May Interim</a:t>
            </a:r>
          </a:p>
          <a:p>
            <a:endParaRPr lang="en-US" altLang="en-US" dirty="0"/>
          </a:p>
          <a:p>
            <a:r>
              <a:rPr lang="en-US" altLang="en-US" dirty="0"/>
              <a:t>Chair: Stephen Orr (Cisco)</a:t>
            </a:r>
          </a:p>
          <a:p>
            <a:r>
              <a:rPr lang="en-US" altLang="en-US" dirty="0"/>
              <a:t>Vice Chair: Mark Hamilton (Ruckus/CommScope)</a:t>
            </a:r>
          </a:p>
          <a:p>
            <a:r>
              <a:rPr lang="en-US" altLang="en-US" dirty="0"/>
              <a:t>Secretary: </a:t>
            </a:r>
            <a:r>
              <a:rPr lang="en-US" sz="2400" dirty="0"/>
              <a:t>Alex Lungu (Samsung)</a:t>
            </a:r>
          </a:p>
          <a:p>
            <a:r>
              <a:rPr lang="en-US" altLang="en-US" dirty="0"/>
              <a:t> </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a:t>
            </a:r>
            <a:r>
              <a:rPr lang="en-US" altLang="en-US" b="0"/>
              <a:t>802 interim </a:t>
            </a:r>
            <a:r>
              <a:rPr lang="en-US" altLang="en-US" b="0" dirty="0"/>
              <a:t>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b="1" dirty="0"/>
          </a:p>
          <a:p>
            <a:pPr marL="285750" lvl="1" indent="-285750"/>
            <a:r>
              <a:rPr lang="en-US" altLang="en-US" sz="2000" b="1" dirty="0"/>
              <a:t>Please announce your affiliation when you first address the group during a meeting slot</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481923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113084</TotalTime>
  <Words>2270</Words>
  <Application>Microsoft Macintosh PowerPoint</Application>
  <PresentationFormat>Widescreen</PresentationFormat>
  <Paragraphs>240</Paragraphs>
  <Slides>23</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Helvetica</vt:lpstr>
      <vt:lpstr>Momentum</vt:lpstr>
      <vt:lpstr>Monotype Sorts</vt:lpstr>
      <vt:lpstr>Times New Roman</vt:lpstr>
      <vt:lpstr>Office Theme</vt:lpstr>
      <vt:lpstr>Microsoft Word 97 - 2004 Document</vt:lpstr>
      <vt:lpstr>Post Quantum Crypto Study Group May Interim Session Agenda</vt:lpstr>
      <vt:lpstr>Abstract</vt:lpstr>
      <vt:lpstr>IEEE 802.11 Post Quantum Crypto Study Group</vt:lpstr>
      <vt:lpstr>Registration for the May IEEE 802 interim session</vt:lpstr>
      <vt:lpstr>Attendance, etc.</vt:lpstr>
      <vt:lpstr>Successful Hybrid Meeting Protocols</vt:lpstr>
      <vt:lpstr>Essential Patent Claims</vt:lpstr>
      <vt:lpstr>Inform IEEE of Essential Patent Claims</vt:lpstr>
      <vt:lpstr>Patent-related information</vt:lpstr>
      <vt:lpstr>Other guidelines for IEEE WG meetings</vt:lpstr>
      <vt:lpstr>Participants in the IEEE-SA “individual process” shall act independently of others, including employers</vt:lpstr>
      <vt:lpstr>IEEE-SA standards activities shall allow the fair &amp; equitable consideration of all viewpoints</vt:lpstr>
      <vt:lpstr>IEEE SA Policy and Rules Documents</vt:lpstr>
      <vt:lpstr>IEEE SA Copyright Policy</vt:lpstr>
      <vt:lpstr>IEEE SA Copyright Policy</vt:lpstr>
      <vt:lpstr>Documentation</vt:lpstr>
      <vt:lpstr>Agenda items for the meeting</vt:lpstr>
      <vt:lpstr>Motion</vt:lpstr>
      <vt:lpstr>Motion</vt:lpstr>
      <vt:lpstr>PowerPoint Presentation</vt:lpstr>
      <vt:lpstr>PQC SG Background and Kickoff</vt:lpstr>
      <vt:lpstr>Contributions</vt:lpstr>
      <vt:lpstr>References</vt:lpstr>
    </vt:vector>
  </TitlesOfParts>
  <Manager/>
  <Company>Cisco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Orr, Stephen</dc:creator>
  <cp:keywords/>
  <dc:description/>
  <cp:lastModifiedBy>Stephen Orr</cp:lastModifiedBy>
  <cp:revision>597</cp:revision>
  <cp:lastPrinted>1601-01-01T00:00:00Z</cp:lastPrinted>
  <dcterms:created xsi:type="dcterms:W3CDTF">2021-01-26T19:12:38Z</dcterms:created>
  <dcterms:modified xsi:type="dcterms:W3CDTF">2025-05-09T17:38:21Z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89e4fd-a2fa-47bf-9b21-17f706ee2968_Enabled">
    <vt:lpwstr>true</vt:lpwstr>
  </property>
  <property fmtid="{D5CDD505-2E9C-101B-9397-08002B2CF9AE}" pid="3" name="MSIP_Label_a189e4fd-a2fa-47bf-9b21-17f706ee2968_SetDate">
    <vt:lpwstr>2025-03-23T01:39:58Z</vt:lpwstr>
  </property>
  <property fmtid="{D5CDD505-2E9C-101B-9397-08002B2CF9AE}" pid="4" name="MSIP_Label_a189e4fd-a2fa-47bf-9b21-17f706ee2968_Method">
    <vt:lpwstr>Privileged</vt:lpwstr>
  </property>
  <property fmtid="{D5CDD505-2E9C-101B-9397-08002B2CF9AE}" pid="5" name="MSIP_Label_a189e4fd-a2fa-47bf-9b21-17f706ee2968_Name">
    <vt:lpwstr>Cisco Public Label</vt:lpwstr>
  </property>
  <property fmtid="{D5CDD505-2E9C-101B-9397-08002B2CF9AE}" pid="6" name="MSIP_Label_a189e4fd-a2fa-47bf-9b21-17f706ee2968_SiteId">
    <vt:lpwstr>5ae1af62-9505-4097-a69a-c1553ef7840e</vt:lpwstr>
  </property>
  <property fmtid="{D5CDD505-2E9C-101B-9397-08002B2CF9AE}" pid="7" name="MSIP_Label_a189e4fd-a2fa-47bf-9b21-17f706ee2968_ActionId">
    <vt:lpwstr>129192f6-efed-4068-b777-7469d98daa62</vt:lpwstr>
  </property>
  <property fmtid="{D5CDD505-2E9C-101B-9397-08002B2CF9AE}" pid="8" name="MSIP_Label_a189e4fd-a2fa-47bf-9b21-17f706ee2968_ContentBits">
    <vt:lpwstr>2</vt:lpwstr>
  </property>
  <property fmtid="{D5CDD505-2E9C-101B-9397-08002B2CF9AE}" pid="9" name="MSIP_Label_a189e4fd-a2fa-47bf-9b21-17f706ee2968_Tag">
    <vt:lpwstr>50, 0, 1, 1</vt:lpwstr>
  </property>
  <property fmtid="{D5CDD505-2E9C-101B-9397-08002B2CF9AE}" pid="10" name="ClassificationContentMarkingFooterLocations">
    <vt:lpwstr>Office Theme:3</vt:lpwstr>
  </property>
  <property fmtid="{D5CDD505-2E9C-101B-9397-08002B2CF9AE}" pid="11" name="ClassificationContentMarkingFooterText">
    <vt:lpwstr>-</vt:lpwstr>
  </property>
</Properties>
</file>