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640" r:id="rId3"/>
    <p:sldId id="681" r:id="rId4"/>
    <p:sldId id="641" r:id="rId5"/>
    <p:sldId id="682" r:id="rId6"/>
    <p:sldId id="588" r:id="rId7"/>
    <p:sldId id="666" r:id="rId8"/>
    <p:sldId id="668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3875" autoAdjust="0"/>
  </p:normalViewPr>
  <p:slideViewPr>
    <p:cSldViewPr>
      <p:cViewPr varScale="1">
        <p:scale>
          <a:sx n="114" d="100"/>
          <a:sy n="114" d="100"/>
        </p:scale>
        <p:origin x="154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4425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8324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4784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6922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1860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/>
              <a:t>Thoughts on </a:t>
            </a:r>
            <a:r>
              <a:rPr lang="en-US" altLang="zh-CN" sz="3200" dirty="0"/>
              <a:t>secure </a:t>
            </a:r>
            <a:r>
              <a:rPr lang="en-US" altLang="zh-CN" sz="3200" b="1" dirty="0"/>
              <a:t>AMP operation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2025-05-02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802.11-25/0860r0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altLang="zh-CN" sz="1800" b="1" dirty="0"/>
          </a:p>
        </p:txBody>
      </p:sp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id="{F9ED0835-C5E1-4307-BF1F-CC8288CC7E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779465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hechuanfeng@oppo.com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altLang="zh-CN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57884"/>
            <a:ext cx="7772400" cy="446328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dirty="0">
                <a:cs typeface="Times New Roman" panose="02020603050405020304" pitchFamily="18" charset="0"/>
              </a:rPr>
              <a:t>The motions about secure </a:t>
            </a:r>
            <a:r>
              <a:rPr lang="en-GB" altLang="zh-CN" sz="2000" b="0" dirty="0">
                <a:cs typeface="Times New Roman" panose="02020603050405020304" pitchFamily="18" charset="0"/>
              </a:rPr>
              <a:t>communication</a:t>
            </a:r>
            <a:r>
              <a:rPr lang="en-US" altLang="zh-CN" sz="2000" b="0" dirty="0">
                <a:cs typeface="Times New Roman" panose="02020603050405020304" pitchFamily="18" charset="0"/>
              </a:rPr>
              <a:t> were agreed.[1]</a:t>
            </a:r>
            <a:endParaRPr lang="en-GB" altLang="zh-CN" sz="2000" b="0" dirty="0"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b="1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MM-3: 11bp defines a mechanism to support secure communications for 802.11bp clients.</a:t>
            </a:r>
            <a:endParaRPr lang="zh-CN" altLang="zh-CN" sz="1800" b="1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b="1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MM-5: </a:t>
            </a:r>
            <a:endParaRPr lang="zh-CN" altLang="zh-CN" sz="1800" b="1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b="1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IEEE 802.11bp will specify secure data communication methods that do not require maintaining security associations.</a:t>
            </a:r>
            <a:endParaRPr lang="zh-CN" altLang="zh-CN" sz="1600" b="1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b="1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Note:</a:t>
            </a:r>
            <a:endParaRPr lang="zh-CN" altLang="zh-CN" sz="1600" b="1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3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b="1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methods are based on existing 802.11 security protocols.</a:t>
            </a:r>
            <a:endParaRPr lang="zh-CN" altLang="zh-CN" sz="1400" b="1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3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b="1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security for backscattering AMP devices are TBD.</a:t>
            </a:r>
            <a:endParaRPr lang="zh-CN" altLang="zh-CN" sz="1400" b="1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3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b="1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details are TBD.</a:t>
            </a:r>
            <a:endParaRPr lang="zh-CN" altLang="zh-CN" sz="1400" b="1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zh-CN" altLang="zh-CN" sz="1600" b="1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802.11-25/0860r0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AB4FBCD1-B4BB-4E53-A753-923E310F9DDD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5121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dirty="0"/>
              <a:t>Recap: Lightweight </a:t>
            </a:r>
            <a:r>
              <a:rPr lang="en-US" altLang="zh-CN" sz="2800" dirty="0"/>
              <a:t>secure </a:t>
            </a:r>
            <a:r>
              <a:rPr lang="en-US" altLang="zh-CN" sz="2800" b="1" dirty="0"/>
              <a:t>AMP operation</a:t>
            </a:r>
            <a:r>
              <a:rPr lang="en-US" altLang="zh-CN" sz="2800" dirty="0"/>
              <a:t> 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76200" y="1416498"/>
            <a:ext cx="4038600" cy="272997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800100" lvl="2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In [4][5], it was proposed to have a initial secure setup procedure before protected communication.</a:t>
            </a:r>
          </a:p>
          <a:p>
            <a:pPr marL="1257300" lvl="3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100" dirty="0">
                <a:latin typeface="+mn-lt"/>
                <a:cs typeface="Times New Roman" panose="02020603050405020304" pitchFamily="18" charset="0"/>
              </a:rPr>
              <a:t>In [4], Initial Info Exchange and AMP Operation Mode Information Exchange before Trigger @ UL transmission are proposed.</a:t>
            </a:r>
          </a:p>
          <a:p>
            <a:pPr marL="1257300" lvl="3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1100" dirty="0">
              <a:latin typeface="+mn-lt"/>
              <a:cs typeface="Times New Roman" panose="02020603050405020304" pitchFamily="18" charset="0"/>
            </a:endParaRPr>
          </a:p>
          <a:p>
            <a:pPr marL="1257300" lvl="3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1100" dirty="0">
              <a:latin typeface="+mn-lt"/>
              <a:cs typeface="Times New Roman" panose="02020603050405020304" pitchFamily="18" charset="0"/>
            </a:endParaRPr>
          </a:p>
          <a:p>
            <a:pPr marL="1257300" lvl="3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1100" dirty="0">
              <a:latin typeface="+mn-lt"/>
              <a:cs typeface="Times New Roman" panose="02020603050405020304" pitchFamily="18" charset="0"/>
            </a:endParaRPr>
          </a:p>
          <a:p>
            <a:pPr marL="1257300" lvl="3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1100" dirty="0">
              <a:latin typeface="+mn-lt"/>
              <a:cs typeface="Times New Roman" panose="02020603050405020304" pitchFamily="18" charset="0"/>
            </a:endParaRPr>
          </a:p>
          <a:p>
            <a:pPr marL="1257300" lvl="3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1100" dirty="0">
              <a:latin typeface="+mn-lt"/>
              <a:cs typeface="Times New Roman" panose="02020603050405020304" pitchFamily="18" charset="0"/>
            </a:endParaRPr>
          </a:p>
          <a:p>
            <a:pPr marL="1257300" lvl="3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100" dirty="0">
                <a:latin typeface="+mn-lt"/>
                <a:cs typeface="Times New Roman" panose="02020603050405020304" pitchFamily="18" charset="0"/>
              </a:rPr>
              <a:t>In [5], there are the PMK generation and the PTK generation for initial access, and PTK generation for subsequent access, before protected communication.</a:t>
            </a:r>
            <a:endParaRPr lang="en-US" altLang="zh-CN" sz="16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802.11-25/0860r0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altLang="zh-CN" sz="1800" b="1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5E1A3873-6519-453F-BBE6-7241D50FAA48}"/>
              </a:ext>
            </a:extLst>
          </p:cNvPr>
          <p:cNvSpPr txBox="1"/>
          <p:nvPr/>
        </p:nvSpPr>
        <p:spPr>
          <a:xfrm>
            <a:off x="4717702" y="1415859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2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200" dirty="0">
                <a:latin typeface="+mn-lt"/>
                <a:cs typeface="Times New Roman" panose="02020603050405020304" pitchFamily="18" charset="0"/>
              </a:rPr>
              <a:t>In [3][5], it was also proposed to have a </a:t>
            </a:r>
            <a:r>
              <a:rPr lang="en-US" altLang="zh-CN" dirty="0">
                <a:latin typeface="+mn-lt"/>
                <a:cs typeface="Times New Roman" panose="02020603050405020304" pitchFamily="18" charset="0"/>
              </a:rPr>
              <a:t>integrated procedure for </a:t>
            </a:r>
            <a:r>
              <a:rPr lang="en-US" altLang="zh-CN" sz="1200" dirty="0">
                <a:latin typeface="+mn-lt"/>
                <a:cs typeface="Times New Roman" panose="02020603050405020304" pitchFamily="18" charset="0"/>
              </a:rPr>
              <a:t>key generation and protected data transmission.</a:t>
            </a:r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CA1989A2-C898-4642-AF30-9809A68E63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9254" y="2019503"/>
            <a:ext cx="2749946" cy="1962124"/>
          </a:xfrm>
          <a:prstGeom prst="rect">
            <a:avLst/>
          </a:prstGeom>
        </p:spPr>
      </p:pic>
      <p:pic>
        <p:nvPicPr>
          <p:cNvPr id="14" name="Picture 7">
            <a:extLst>
              <a:ext uri="{FF2B5EF4-FFF2-40B4-BE49-F238E27FC236}">
                <a16:creationId xmlns:a16="http://schemas.microsoft.com/office/drawing/2014/main" id="{AF344674-78C5-49DA-924B-37769D8845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7349" y="4114800"/>
            <a:ext cx="2911851" cy="2221412"/>
          </a:xfrm>
          <a:prstGeom prst="rect">
            <a:avLst/>
          </a:prstGeom>
        </p:spPr>
      </p:pic>
      <p:pic>
        <p:nvPicPr>
          <p:cNvPr id="15" name="pic">
            <a:extLst>
              <a:ext uri="{FF2B5EF4-FFF2-40B4-BE49-F238E27FC236}">
                <a16:creationId xmlns:a16="http://schemas.microsoft.com/office/drawing/2014/main" id="{09C3D551-7750-4F61-B677-AB7870F8504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4114800"/>
            <a:ext cx="4560888" cy="2352924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D8B785EF-5A07-4580-886C-4360B6F4B56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9754" y="2456649"/>
            <a:ext cx="4914900" cy="748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637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dirty="0"/>
              <a:t>Recap: Lightweight </a:t>
            </a:r>
            <a:r>
              <a:rPr lang="en-US" altLang="zh-CN" sz="2800" dirty="0"/>
              <a:t>secure </a:t>
            </a:r>
            <a:r>
              <a:rPr lang="en-US" altLang="zh-CN" sz="2800" b="1" dirty="0"/>
              <a:t>AMP operation</a:t>
            </a:r>
            <a:r>
              <a:rPr lang="en-US" altLang="zh-CN" sz="2800" dirty="0"/>
              <a:t> 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684328" y="1371600"/>
            <a:ext cx="8002471" cy="153272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latin typeface="+mn-lt"/>
                <a:cs typeface="Times New Roman" panose="02020603050405020304" pitchFamily="18" charset="0"/>
              </a:rPr>
              <a:t>In[2], we propose </a:t>
            </a:r>
            <a:r>
              <a:rPr lang="en-US" altLang="zh-CN" sz="1800" i="1" dirty="0">
                <a:latin typeface="+mn-lt"/>
                <a:cs typeface="Times New Roman" panose="02020603050405020304" pitchFamily="18" charset="0"/>
              </a:rPr>
              <a:t>Integrated Security and data transaction for AMP </a:t>
            </a:r>
            <a:r>
              <a:rPr lang="en-US" altLang="zh-CN" sz="1800" dirty="0">
                <a:latin typeface="+mn-lt"/>
                <a:cs typeface="Times New Roman" panose="02020603050405020304" pitchFamily="18" charset="0"/>
              </a:rPr>
              <a:t>to simply the secure data communication procedure for AMP STA. We combine the Key generation and protected data communication in the same procedure. </a:t>
            </a:r>
          </a:p>
          <a:p>
            <a:pPr marL="800100" lvl="2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latin typeface="+mn-lt"/>
                <a:cs typeface="Times New Roman" panose="02020603050405020304" pitchFamily="18" charset="0"/>
              </a:rPr>
              <a:t>It helps to reduce frame exchange during </a:t>
            </a:r>
            <a:r>
              <a:rPr lang="en-US" altLang="zh-CN" sz="1800" dirty="0"/>
              <a:t>secure transaction, to address energy constraints and low latency for logistics like use cases. </a:t>
            </a:r>
            <a:endParaRPr lang="en-US" altLang="zh-CN" sz="18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802.11-25/0860r0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altLang="zh-CN" sz="1800" b="1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BF9E852C-5735-4290-AC40-5AEA943BE9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5389" y="2984624"/>
            <a:ext cx="3283011" cy="344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29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dirty="0"/>
              <a:t>Integrated </a:t>
            </a:r>
            <a:r>
              <a:rPr lang="en-US" altLang="zh-CN" sz="2800" dirty="0"/>
              <a:t>secure </a:t>
            </a:r>
            <a:r>
              <a:rPr lang="en-US" altLang="zh-CN" sz="2800" b="1" dirty="0"/>
              <a:t>AMP operation</a:t>
            </a:r>
            <a:r>
              <a:rPr lang="en-US" altLang="zh-CN" sz="2800" dirty="0"/>
              <a:t> 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684328" y="1371600"/>
            <a:ext cx="8002471" cy="490903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latin typeface="+mn-lt"/>
                <a:cs typeface="Times New Roman" panose="02020603050405020304" pitchFamily="18" charset="0"/>
              </a:rPr>
              <a:t>Motivations</a:t>
            </a:r>
          </a:p>
          <a:p>
            <a:pPr marL="800100" lvl="2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latin typeface="+mn-lt"/>
                <a:cs typeface="Times New Roman" panose="02020603050405020304" pitchFamily="18" charset="0"/>
              </a:rPr>
              <a:t>For logistics use case</a:t>
            </a:r>
          </a:p>
          <a:p>
            <a:pPr marL="1257300" lvl="3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Energy constraints do not allow many frame exchanges for secure setup before protected UL data transmission.</a:t>
            </a:r>
          </a:p>
          <a:p>
            <a:pPr marL="1257300" lvl="3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>
                <a:cs typeface="Times New Roman" panose="02020603050405020304" pitchFamily="18" charset="0"/>
              </a:rPr>
              <a:t>Low latency is required for quick UL data transmission for AMP STA identification.</a:t>
            </a:r>
          </a:p>
          <a:p>
            <a:pPr marL="1257300" lvl="3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>
                <a:cs typeface="Times New Roman" panose="02020603050405020304" pitchFamily="18" charset="0"/>
              </a:rPr>
              <a:t>One shot data communication does not require maintaining security associations.</a:t>
            </a:r>
            <a:endParaRPr lang="en-US" altLang="zh-CN" sz="1400" dirty="0">
              <a:latin typeface="+mn-lt"/>
              <a:cs typeface="Times New Roman" panose="02020603050405020304" pitchFamily="18" charset="0"/>
            </a:endParaRP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latin typeface="+mn-lt"/>
                <a:cs typeface="Times New Roman" panose="02020603050405020304" pitchFamily="18" charset="0"/>
              </a:rPr>
              <a:t>We propose the integrated secure AMP operation, which is a integrated secure procedure for key generation and protected data transmission.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An AP transmits a AMP trigger frame containing an </a:t>
            </a:r>
            <a:r>
              <a:rPr lang="en-US" altLang="zh-CN" sz="1400" dirty="0" err="1">
                <a:latin typeface="+mn-lt"/>
                <a:cs typeface="Times New Roman" panose="02020603050405020304" pitchFamily="18" charset="0"/>
              </a:rPr>
              <a:t>ANonce</a:t>
            </a: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An AMP STA receiving the AMP trigger frame generates an </a:t>
            </a:r>
            <a:r>
              <a:rPr lang="en-US" altLang="zh-CN" sz="1400" dirty="0" err="1">
                <a:latin typeface="+mn-lt"/>
                <a:cs typeface="Times New Roman" panose="02020603050405020304" pitchFamily="18" charset="0"/>
              </a:rPr>
              <a:t>SNonce</a:t>
            </a: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The AMP STA generates a transient key using the </a:t>
            </a:r>
            <a:r>
              <a:rPr lang="en-US" altLang="zh-CN" sz="1400" dirty="0" err="1">
                <a:latin typeface="+mn-lt"/>
                <a:cs typeface="Times New Roman" panose="02020603050405020304" pitchFamily="18" charset="0"/>
              </a:rPr>
              <a:t>ANonce</a:t>
            </a: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, the </a:t>
            </a:r>
            <a:r>
              <a:rPr lang="en-US" altLang="zh-CN" sz="1400" dirty="0" err="1">
                <a:latin typeface="+mn-lt"/>
                <a:cs typeface="Times New Roman" panose="02020603050405020304" pitchFamily="18" charset="0"/>
              </a:rPr>
              <a:t>SNonce</a:t>
            </a: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, and a preestablished Pairwise Master Key (PMK) between the AP and the AMP STA.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The AMP STA transmits an uplink AMP frame that carries the </a:t>
            </a:r>
            <a:r>
              <a:rPr lang="en-US" altLang="zh-CN" sz="1400" dirty="0" err="1">
                <a:latin typeface="+mn-lt"/>
                <a:cs typeface="Times New Roman" panose="02020603050405020304" pitchFamily="18" charset="0"/>
              </a:rPr>
              <a:t>SNonce</a:t>
            </a: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, and MIC along with the encrypted UL data using the generated transient key.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 If the MIC is verified, the AP uses the </a:t>
            </a:r>
            <a:r>
              <a:rPr lang="en-US" altLang="zh-CN" sz="1400" dirty="0" err="1">
                <a:latin typeface="+mn-lt"/>
                <a:cs typeface="Times New Roman" panose="02020603050405020304" pitchFamily="18" charset="0"/>
              </a:rPr>
              <a:t>ANonce</a:t>
            </a: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 it transmitted in the previous AMP trigger frame, the </a:t>
            </a:r>
            <a:r>
              <a:rPr lang="en-US" altLang="zh-CN" sz="1400" dirty="0" err="1">
                <a:latin typeface="+mn-lt"/>
                <a:cs typeface="Times New Roman" panose="02020603050405020304" pitchFamily="18" charset="0"/>
              </a:rPr>
              <a:t>SNonce</a:t>
            </a: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, and the preestablished PMK to generate the transient key.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The AP receiving the uplink AMP frame decrypts the encrypted UL data using the generated transient key.</a:t>
            </a:r>
            <a:endParaRPr lang="en-US" altLang="zh-CN" sz="18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802.11-25/0860r0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1975246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 and Proposal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71500" y="1501301"/>
            <a:ext cx="8001000" cy="452431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+mn-lt"/>
                <a:cs typeface="Times New Roman" panose="02020603050405020304" pitchFamily="18" charset="0"/>
              </a:rPr>
              <a:t>Integrated secure procedure for key generation and protected data transmission can address the e</a:t>
            </a:r>
            <a:r>
              <a:rPr lang="en-US" altLang="zh-CN" sz="1800" dirty="0"/>
              <a:t>nergy constraints, </a:t>
            </a:r>
            <a:r>
              <a:rPr lang="en-US" altLang="zh-CN" sz="1800" dirty="0">
                <a:cs typeface="Times New Roman" panose="02020603050405020304" pitchFamily="18" charset="0"/>
              </a:rPr>
              <a:t>low latency requirement, and one shot data communication for logistics like use cases. </a:t>
            </a:r>
            <a:r>
              <a:rPr lang="en-US" altLang="zh-CN" sz="1800" dirty="0"/>
              <a:t> </a:t>
            </a:r>
            <a:endParaRPr lang="en-US" altLang="zh-CN" sz="1800" dirty="0">
              <a:latin typeface="+mn-lt"/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+mn-lt"/>
                <a:cs typeface="Times New Roman" panose="02020603050405020304" pitchFamily="18" charset="0"/>
              </a:rPr>
              <a:t>Proposal: 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+mn-lt"/>
                <a:cs typeface="Times New Roman" panose="02020603050405020304" pitchFamily="18" charset="0"/>
              </a:rPr>
              <a:t>11bp supports integrated secure procedure for key generation and protected data transmission.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An AP transmits a AMP trigger frame containing an </a:t>
            </a:r>
            <a:r>
              <a:rPr lang="en-US" altLang="zh-CN" sz="1400" dirty="0" err="1">
                <a:latin typeface="+mn-lt"/>
                <a:cs typeface="Times New Roman" panose="02020603050405020304" pitchFamily="18" charset="0"/>
              </a:rPr>
              <a:t>ANonce</a:t>
            </a: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An AMP STA receiving the AMP trigger frame generates an </a:t>
            </a:r>
            <a:r>
              <a:rPr lang="en-US" altLang="zh-CN" sz="1400" dirty="0" err="1">
                <a:latin typeface="+mn-lt"/>
                <a:cs typeface="Times New Roman" panose="02020603050405020304" pitchFamily="18" charset="0"/>
              </a:rPr>
              <a:t>SNonce</a:t>
            </a: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The AMP STA generates a transient key using the </a:t>
            </a:r>
            <a:r>
              <a:rPr lang="en-US" altLang="zh-CN" sz="1400" dirty="0" err="1">
                <a:latin typeface="+mn-lt"/>
                <a:cs typeface="Times New Roman" panose="02020603050405020304" pitchFamily="18" charset="0"/>
              </a:rPr>
              <a:t>ANonce</a:t>
            </a: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, the </a:t>
            </a:r>
            <a:r>
              <a:rPr lang="en-US" altLang="zh-CN" sz="1400" dirty="0" err="1">
                <a:latin typeface="+mn-lt"/>
                <a:cs typeface="Times New Roman" panose="02020603050405020304" pitchFamily="18" charset="0"/>
              </a:rPr>
              <a:t>SNonce</a:t>
            </a: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, and a preestablished Pairwise Master Key (PMK) between the AP and the AMP STA.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The AMP STA transmits an uplink AMP frame that carries the </a:t>
            </a:r>
            <a:r>
              <a:rPr lang="en-US" altLang="zh-CN" sz="1400" dirty="0" err="1">
                <a:latin typeface="+mn-lt"/>
                <a:cs typeface="Times New Roman" panose="02020603050405020304" pitchFamily="18" charset="0"/>
              </a:rPr>
              <a:t>SNonce</a:t>
            </a: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, and MIC along with the encrypted UL data using the generated transient key.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 If the MIC is verified, the AP uses the </a:t>
            </a:r>
            <a:r>
              <a:rPr lang="en-US" altLang="zh-CN" sz="1400" dirty="0" err="1">
                <a:latin typeface="+mn-lt"/>
                <a:cs typeface="Times New Roman" panose="02020603050405020304" pitchFamily="18" charset="0"/>
              </a:rPr>
              <a:t>ANonce</a:t>
            </a: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 it transmitted in the previous AMP trigger frame, the </a:t>
            </a:r>
            <a:r>
              <a:rPr lang="en-US" altLang="zh-CN" sz="1400" dirty="0" err="1">
                <a:latin typeface="+mn-lt"/>
                <a:cs typeface="Times New Roman" panose="02020603050405020304" pitchFamily="18" charset="0"/>
              </a:rPr>
              <a:t>SNonce</a:t>
            </a: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, and the preestablished PMK to generate the transient key.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The AP receiving the uplink AMP frame decrypts the encrypted UL data using the generated transient key.</a:t>
            </a:r>
            <a:endParaRPr lang="en-US" altLang="zh-CN" sz="2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802.11-25/0860r0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802.11-25/0860r0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533400" y="1347134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802.11bp defines a secure data communication method, which includes: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An AP transmits a AMP trigger frame containing an </a:t>
            </a:r>
            <a:r>
              <a:rPr lang="en-US" altLang="zh-CN" sz="1400" dirty="0" err="1">
                <a:latin typeface="+mn-lt"/>
                <a:cs typeface="Times New Roman" panose="02020603050405020304" pitchFamily="18" charset="0"/>
              </a:rPr>
              <a:t>ANonce</a:t>
            </a: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An AMP STA receiving the AMP trigger frame generates an </a:t>
            </a:r>
            <a:r>
              <a:rPr lang="en-US" altLang="zh-CN" sz="1400" dirty="0" err="1">
                <a:latin typeface="+mn-lt"/>
                <a:cs typeface="Times New Roman" panose="02020603050405020304" pitchFamily="18" charset="0"/>
              </a:rPr>
              <a:t>SNonce</a:t>
            </a: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The AMP STA generates a transient key using the </a:t>
            </a:r>
            <a:r>
              <a:rPr lang="en-US" altLang="zh-CN" sz="1400" dirty="0" err="1">
                <a:latin typeface="+mn-lt"/>
                <a:cs typeface="Times New Roman" panose="02020603050405020304" pitchFamily="18" charset="0"/>
              </a:rPr>
              <a:t>ANonce</a:t>
            </a: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, the </a:t>
            </a:r>
            <a:r>
              <a:rPr lang="en-US" altLang="zh-CN" sz="1400" dirty="0" err="1">
                <a:latin typeface="+mn-lt"/>
                <a:cs typeface="Times New Roman" panose="02020603050405020304" pitchFamily="18" charset="0"/>
              </a:rPr>
              <a:t>SNonce</a:t>
            </a: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, and a preestablished Pairwise Master Key (PMK) between the AP and the AMP STA.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The AMP STA transmits an uplink AMP frame that carries the </a:t>
            </a:r>
            <a:r>
              <a:rPr lang="en-US" altLang="zh-CN" sz="1400" dirty="0" err="1">
                <a:latin typeface="+mn-lt"/>
                <a:cs typeface="Times New Roman" panose="02020603050405020304" pitchFamily="18" charset="0"/>
              </a:rPr>
              <a:t>SNonce</a:t>
            </a: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, and MIC along with the encrypted UL data using the generated transient key.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 If the MIC is verified, the AP uses the </a:t>
            </a:r>
            <a:r>
              <a:rPr lang="en-US" altLang="zh-CN" sz="1400" dirty="0" err="1">
                <a:latin typeface="+mn-lt"/>
                <a:cs typeface="Times New Roman" panose="02020603050405020304" pitchFamily="18" charset="0"/>
              </a:rPr>
              <a:t>ANonce</a:t>
            </a: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 it transmitted in the previous AMP trigger frame, the </a:t>
            </a:r>
            <a:r>
              <a:rPr lang="en-US" altLang="zh-CN" sz="1400" dirty="0" err="1">
                <a:latin typeface="+mn-lt"/>
                <a:cs typeface="Times New Roman" panose="02020603050405020304" pitchFamily="18" charset="0"/>
              </a:rPr>
              <a:t>SNonce</a:t>
            </a: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, and the preestablished PMK to generate the transient key.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The AP receiving the uplink AMP frame decrypts the encrypted UL data using the generated transient key.</a:t>
            </a:r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3971888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29432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r>
              <a:rPr lang="en-SG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11-24/1613</a:t>
            </a:r>
            <a:r>
              <a:rPr lang="en-SG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r7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Specification framework for </a:t>
            </a:r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tgbp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SG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802.11-24/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1203r0, Authentication and Security transaction for AMP, OPPO</a:t>
            </a:r>
          </a:p>
          <a:p>
            <a:pPr marL="457200" indent="-457200">
              <a:buFont typeface="+mj-lt"/>
              <a:buAutoNum type="arabicPeriod"/>
            </a:pPr>
            <a:r>
              <a:rPr lang="en-SG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802.11-24/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1998r1, S</a:t>
            </a:r>
            <a:r>
              <a:rPr lang="en-GB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ecure transaction methods with low computation complexity for AMP, Infineon</a:t>
            </a:r>
          </a:p>
          <a:p>
            <a:pPr marL="457200" indent="-457200">
              <a:buFont typeface="+mj-lt"/>
              <a:buAutoNum type="arabicPeriod"/>
            </a:pPr>
            <a:r>
              <a:rPr lang="en-SG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802.11-24/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2112r0, Secure E2E Operation for AMP,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Qualcomm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802.11-24/1548r2, Thoughts on security for AMP, Huawei</a:t>
            </a:r>
          </a:p>
          <a:p>
            <a:pPr marL="457200" indent="-457200">
              <a:buFont typeface="+mj-lt"/>
              <a:buAutoNum type="arabicPeriod"/>
            </a:pP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802.11-25/0860r0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altLang="zh-CN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8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43260</TotalTime>
  <Words>1023</Words>
  <Application>Microsoft Office PowerPoint</Application>
  <PresentationFormat>全屏显示(4:3)</PresentationFormat>
  <Paragraphs>129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ACcord Submission Template</vt:lpstr>
      <vt:lpstr>Thoughts on secure AMP operation</vt:lpstr>
      <vt:lpstr>Background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贺传峰(Chuanfeng HE)</cp:lastModifiedBy>
  <cp:revision>2744</cp:revision>
  <cp:lastPrinted>1998-02-10T13:28:00Z</cp:lastPrinted>
  <dcterms:created xsi:type="dcterms:W3CDTF">2009-12-02T19:05:00Z</dcterms:created>
  <dcterms:modified xsi:type="dcterms:W3CDTF">2025-05-10T07:46:39Z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