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p:sldMasterIdLst>
    <p:sldMasterId id="2147483648" r:id="rId1"/>
  </p:sldMasterIdLst>
  <p:notesMasterIdLst>
    <p:notesMasterId r:id="rId11"/>
  </p:notesMasterIdLst>
  <p:handoutMasterIdLst>
    <p:handoutMasterId r:id="rId12"/>
  </p:handoutMasterIdLst>
  <p:sldIdLst>
    <p:sldId id="269" r:id="rId2"/>
    <p:sldId id="640" r:id="rId3"/>
    <p:sldId id="641" r:id="rId4"/>
    <p:sldId id="679" r:id="rId5"/>
    <p:sldId id="678" r:id="rId6"/>
    <p:sldId id="588" r:id="rId7"/>
    <p:sldId id="666" r:id="rId8"/>
    <p:sldId id="680" r:id="rId9"/>
    <p:sldId id="668"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iou, Laurent" initials="CL" lastIdx="1" clrIdx="0"/>
  <p:cmAuthor id="2" name="Hanxiao (Tony, CT Lab)" initials="H(CL" lastIdx="3" clrIdx="1"/>
  <p:cmAuthor id="3" name="weijie" initials="weijie" lastIdx="1" clrIdx="2"/>
  <p:cmAuthor id="4" name="Qi Yinan" initials="QY" lastIdx="1" clrIdx="3">
    <p:extLst>
      <p:ext uri="{19B8F6BF-5375-455C-9EA6-DF929625EA0E}">
        <p15:presenceInfo xmlns:p15="http://schemas.microsoft.com/office/powerpoint/2012/main" userId="28a9accb1e34224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56" autoAdjust="0"/>
    <p:restoredTop sz="93875" autoAdjust="0"/>
  </p:normalViewPr>
  <p:slideViewPr>
    <p:cSldViewPr>
      <p:cViewPr varScale="1">
        <p:scale>
          <a:sx n="114" d="100"/>
          <a:sy n="114" d="100"/>
        </p:scale>
        <p:origin x="154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ln>
          <a:effectLst/>
        </p:spPr>
        <p:txBody>
          <a:bodyPr vert="horz" wrap="none" lIns="0" tIns="0" rIns="0" bIns="0" numCol="1" anchor="b" anchorCtr="0" compatLnSpc="1">
            <a:spAutoFit/>
          </a:bodyPr>
          <a:lstStyle>
            <a:lvl1pPr algn="r" defTabSz="933450">
              <a:defRPr sz="1400" b="1" smtClean="0"/>
            </a:lvl1pPr>
          </a:lstStyle>
          <a:p>
            <a:pPr>
              <a:defRPr/>
            </a:pPr>
            <a:r>
              <a:rPr lang="en-US"/>
              <a:t>Doc Title</a:t>
            </a:r>
            <a:endParaRPr lang="en-US" dirty="0"/>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a:defRPr sz="1400" b="1" smtClean="0"/>
            </a:lvl1pPr>
          </a:lstStyle>
          <a:p>
            <a:pPr>
              <a:defRPr/>
            </a:pPr>
            <a:r>
              <a:rPr lang="en-US" dirty="0"/>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ln>
          <a:effectLst/>
        </p:spPr>
        <p:txBody>
          <a:bodyPr vert="horz" wrap="none" lIns="0" tIns="0" rIns="0" bIns="0" numCol="1" anchor="t" anchorCtr="0" compatLnSpc="1">
            <a:spAutoFit/>
          </a:bodyPr>
          <a:lstStyle>
            <a:lvl1pPr algn="r" defTabSz="933450">
              <a:defRPr smtClean="0"/>
            </a:lvl1pPr>
          </a:lstStyle>
          <a:p>
            <a:pPr>
              <a:defRPr/>
            </a:pPr>
            <a:r>
              <a:rPr lang="en-US" dirty="0"/>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a:defRPr smtClean="0"/>
            </a:lvl1pPr>
          </a:lstStyle>
          <a:p>
            <a:pPr>
              <a:defRPr/>
            </a:pPr>
            <a:r>
              <a:rPr lang="en-US" dirty="0"/>
              <a:t>Page </a:t>
            </a:r>
            <a:fld id="{3F99EF29-387F-42BB-8A81-132E16DF8442}" type="slidenum">
              <a:rPr lang="en-US" dirty="0"/>
              <a:t>‹#›</a:t>
            </a:fld>
            <a:endParaRPr 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ln>
          <a:effectLst/>
        </p:spPr>
        <p:txBody>
          <a:bodyPr wrap="none" lIns="0" tIns="0" rIns="0" bIns="0">
            <a:spAutoFit/>
          </a:bodyPr>
          <a:lstStyle/>
          <a:p>
            <a:pPr defTabSz="933450">
              <a:defRPr/>
            </a:pPr>
            <a:r>
              <a:rPr lang="en-US"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ln>
          <a:effectLst/>
        </p:spPr>
        <p:txBody>
          <a:bodyPr vert="horz" wrap="none" lIns="0" tIns="0" rIns="0" bIns="0" numCol="1" anchor="b" anchorCtr="0" compatLnSpc="1">
            <a:spAutoFit/>
          </a:bodyPr>
          <a:lstStyle>
            <a:lvl1pPr algn="r" defTabSz="933450">
              <a:defRPr sz="1400" b="1" smtClean="0"/>
            </a:lvl1pPr>
          </a:lstStyle>
          <a:p>
            <a:pPr>
              <a:defRPr/>
            </a:pPr>
            <a:r>
              <a:rPr lang="en-US"/>
              <a:t>Doc Title</a:t>
            </a:r>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a:defRPr sz="1400" b="1" smtClean="0"/>
            </a:lvl1pPr>
          </a:lstStyle>
          <a:p>
            <a:pPr>
              <a:defRPr/>
            </a:pPr>
            <a:r>
              <a:rPr lang="en-US" dirty="0"/>
              <a:t>Month Year</a:t>
            </a:r>
          </a:p>
        </p:txBody>
      </p:sp>
      <p:sp>
        <p:nvSpPr>
          <p:cNvPr id="922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ln>
          <a:effectLst/>
        </p:spPr>
        <p:txBody>
          <a:bodyPr vert="horz" wrap="square" lIns="93662" tIns="46038" rIns="93662" bIns="46038" numCol="1" anchor="t" anchorCtr="0" compatLnSpc="1"/>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a:defRPr smtClean="0"/>
            </a:lvl5pPr>
          </a:lstStyle>
          <a:p>
            <a:pPr lvl="4">
              <a:defRPr/>
            </a:pPr>
            <a:r>
              <a:rPr lang="en-US" dirty="0"/>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a:defRPr smtClean="0"/>
            </a:lvl1pPr>
          </a:lstStyle>
          <a:p>
            <a:pPr>
              <a:defRPr/>
            </a:pPr>
            <a:r>
              <a:rPr lang="en-US" dirty="0"/>
              <a:t>Page </a:t>
            </a:r>
            <a:fld id="{870C1BA4-1CEE-4CD8-8532-343A8D2B3155}" type="slidenum">
              <a:rPr lang="en-US" dirty="0"/>
              <a:t>‹#›</a:t>
            </a:fld>
            <a:endParaRPr lang="en-US"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ln>
          <a:effectLst/>
        </p:spPr>
        <p:txBody>
          <a:bodyPr wrap="none" lIns="0" tIns="0" rIns="0" bIns="0">
            <a:spAutoFit/>
          </a:bodyPr>
          <a:lstStyle/>
          <a:p>
            <a:pPr>
              <a:defRPr/>
            </a:pPr>
            <a:r>
              <a:rPr 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r>
              <a:rPr lang="en-US"/>
              <a:t>Doc Title</a:t>
            </a:r>
            <a:endParaRPr lang="en-US" dirty="0"/>
          </a:p>
        </p:txBody>
      </p:sp>
      <p:sp>
        <p:nvSpPr>
          <p:cNvPr id="10243" name="Rectangle 3"/>
          <p:cNvSpPr>
            <a:spLocks noGrp="1" noChangeArrowheads="1"/>
          </p:cNvSpPr>
          <p:nvPr>
            <p:ph type="dt" sz="quarter" idx="1"/>
          </p:nvPr>
        </p:nvSpPr>
        <p:spPr>
          <a:noFill/>
        </p:spPr>
        <p:txBody>
          <a:bodyPr/>
          <a:lstStyle/>
          <a:p>
            <a:r>
              <a:rPr lang="en-US" dirty="0"/>
              <a:t>Month Year</a:t>
            </a:r>
          </a:p>
        </p:txBody>
      </p:sp>
      <p:sp>
        <p:nvSpPr>
          <p:cNvPr id="10244" name="Rectangle 6"/>
          <p:cNvSpPr>
            <a:spLocks noGrp="1" noChangeArrowheads="1"/>
          </p:cNvSpPr>
          <p:nvPr>
            <p:ph type="ftr" sz="quarter" idx="4"/>
          </p:nvPr>
        </p:nvSpPr>
        <p:spPr>
          <a:noFill/>
        </p:spPr>
        <p:txBody>
          <a:bodyPr/>
          <a:lstStyle/>
          <a:p>
            <a:pPr lvl="4"/>
            <a:r>
              <a:rPr lang="en-US" dirty="0"/>
              <a:t>John Doe, Some Company</a:t>
            </a:r>
          </a:p>
        </p:txBody>
      </p:sp>
      <p:sp>
        <p:nvSpPr>
          <p:cNvPr id="10245" name="Rectangle 7"/>
          <p:cNvSpPr>
            <a:spLocks noGrp="1" noChangeArrowheads="1"/>
          </p:cNvSpPr>
          <p:nvPr>
            <p:ph type="sldNum" sz="quarter" idx="5"/>
          </p:nvPr>
        </p:nvSpPr>
        <p:spPr>
          <a:noFill/>
        </p:spPr>
        <p:txBody>
          <a:bodyPr/>
          <a:lstStyle/>
          <a:p>
            <a:r>
              <a:rPr lang="en-US" dirty="0"/>
              <a:t>Page </a:t>
            </a:r>
            <a:fld id="{9A6FF2A5-3843-4034-80EC-B86A7C49C539}" type="slidenum">
              <a:rPr lang="en-US" dirty="0"/>
              <a:t>1</a:t>
            </a:fld>
            <a:endParaRPr lang="en-US" dirty="0"/>
          </a:p>
        </p:txBody>
      </p:sp>
      <p:sp>
        <p:nvSpPr>
          <p:cNvPr id="10246" name="Rectangle 2"/>
          <p:cNvSpPr>
            <a:spLocks noGrp="1" noRot="1" noChangeAspect="1" noChangeArrowheads="1" noTextEdit="1"/>
          </p:cNvSpPr>
          <p:nvPr>
            <p:ph type="sldImg"/>
          </p:nvPr>
        </p:nvSpPr>
        <p:spPr>
          <a:xfrm>
            <a:off x="1154113" y="701675"/>
            <a:ext cx="4625975" cy="3468688"/>
          </a:xfrm>
        </p:spPr>
      </p:sp>
      <p:sp>
        <p:nvSpPr>
          <p:cNvPr id="10247" name="Rectangle 3"/>
          <p:cNvSpPr>
            <a:spLocks noGrp="1" noChangeArrowheads="1"/>
          </p:cNvSpPr>
          <p:nvPr>
            <p:ph type="body" idx="1"/>
          </p:nvPr>
        </p:nvSpPr>
        <p:spPr>
          <a:noFill/>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9574425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3</a:t>
            </a:fld>
            <a:endParaRPr lang="zh-CN" altLang="en-US"/>
          </a:p>
        </p:txBody>
      </p:sp>
    </p:spTree>
    <p:extLst>
      <p:ext uri="{BB962C8B-B14F-4D97-AF65-F5344CB8AC3E}">
        <p14:creationId xmlns:p14="http://schemas.microsoft.com/office/powerpoint/2010/main" val="12947841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4</a:t>
            </a:fld>
            <a:endParaRPr lang="zh-CN" altLang="en-US"/>
          </a:p>
        </p:txBody>
      </p:sp>
    </p:spTree>
    <p:extLst>
      <p:ext uri="{BB962C8B-B14F-4D97-AF65-F5344CB8AC3E}">
        <p14:creationId xmlns:p14="http://schemas.microsoft.com/office/powerpoint/2010/main" val="11832962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5</a:t>
            </a:fld>
            <a:endParaRPr lang="zh-CN" altLang="en-US"/>
          </a:p>
        </p:txBody>
      </p:sp>
    </p:spTree>
    <p:extLst>
      <p:ext uri="{BB962C8B-B14F-4D97-AF65-F5344CB8AC3E}">
        <p14:creationId xmlns:p14="http://schemas.microsoft.com/office/powerpoint/2010/main" val="15999610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6</a:t>
            </a:fld>
            <a:endParaRPr lang="zh-CN" altLang="en-US"/>
          </a:p>
        </p:txBody>
      </p:sp>
    </p:spTree>
    <p:extLst>
      <p:ext uri="{BB962C8B-B14F-4D97-AF65-F5344CB8AC3E}">
        <p14:creationId xmlns:p14="http://schemas.microsoft.com/office/powerpoint/2010/main" val="12504260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7</a:t>
            </a:fld>
            <a:endParaRPr lang="zh-CN" altLang="en-US"/>
          </a:p>
        </p:txBody>
      </p:sp>
    </p:spTree>
    <p:extLst>
      <p:ext uri="{BB962C8B-B14F-4D97-AF65-F5344CB8AC3E}">
        <p14:creationId xmlns:p14="http://schemas.microsoft.com/office/powerpoint/2010/main" val="28001860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8</a:t>
            </a:fld>
            <a:endParaRPr lang="zh-CN" altLang="en-US"/>
          </a:p>
        </p:txBody>
      </p:sp>
    </p:spTree>
    <p:extLst>
      <p:ext uri="{BB962C8B-B14F-4D97-AF65-F5344CB8AC3E}">
        <p14:creationId xmlns:p14="http://schemas.microsoft.com/office/powerpoint/2010/main" val="9376966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Doc Title</a:t>
            </a:r>
            <a:endParaRPr lang="en-US" dirty="0"/>
          </a:p>
        </p:txBody>
      </p:sp>
      <p:sp>
        <p:nvSpPr>
          <p:cNvPr id="5" name="Date Placeholder 4"/>
          <p:cNvSpPr>
            <a:spLocks noGrp="1"/>
          </p:cNvSpPr>
          <p:nvPr>
            <p:ph type="dt" idx="11"/>
          </p:nvPr>
        </p:nvSpPr>
        <p:spPr/>
        <p:txBody>
          <a:bodyPr/>
          <a:lstStyle/>
          <a:p>
            <a:pPr>
              <a:defRPr/>
            </a:pPr>
            <a:r>
              <a:rPr lang="en-US"/>
              <a:t>Month Year</a:t>
            </a:r>
            <a:endParaRPr lang="en-US" dirty="0"/>
          </a:p>
        </p:txBody>
      </p:sp>
      <p:sp>
        <p:nvSpPr>
          <p:cNvPr id="6" name="Footer Placeholder 5"/>
          <p:cNvSpPr>
            <a:spLocks noGrp="1"/>
          </p:cNvSpPr>
          <p:nvPr>
            <p:ph type="ftr" sz="quarter" idx="12"/>
          </p:nvPr>
        </p:nvSpPr>
        <p:spPr/>
        <p:txBody>
          <a:bodyPr/>
          <a:lstStyle/>
          <a:p>
            <a:pPr lvl="4">
              <a:defRPr/>
            </a:pPr>
            <a:r>
              <a:rPr lang="en-US"/>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a:t>Page </a:t>
            </a:r>
            <a:fld id="{870C1BA4-1CEE-4CD8-8532-343A8D2B3155}" type="slidenum">
              <a:rPr lang="en-US" smtClean="0"/>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6"/>
          <p:cNvSpPr>
            <a:spLocks noGrp="1" noChangeArrowheads="1"/>
          </p:cNvSpPr>
          <p:nvPr>
            <p:ph type="sldNum" sz="quarter" idx="11"/>
          </p:nvPr>
        </p:nvSpPr>
        <p:spPr/>
        <p:txBody>
          <a:bodyPr/>
          <a:lstStyle>
            <a:lvl1pPr>
              <a:defRPr/>
            </a:lvl1pPr>
          </a:lstStyle>
          <a:p>
            <a:pPr>
              <a:defRPr/>
            </a:pPr>
            <a:r>
              <a:rPr lang="en-US" dirty="0"/>
              <a:t>Slide </a:t>
            </a:r>
            <a:fld id="{3099D1E7-2CFE-4362-BB72-AF97192842EA}" type="slidenum">
              <a:rPr lang="en-US" dirty="0"/>
              <a:t>‹#›</a:t>
            </a:fld>
            <a:endParaRPr lang="en-US" dirty="0"/>
          </a:p>
        </p:txBody>
      </p:sp>
      <p:sp>
        <p:nvSpPr>
          <p:cNvPr id="6" name="Footer Placeholder 5"/>
          <p:cNvSpPr>
            <a:spLocks noGrp="1" noChangeArrowheads="1"/>
          </p:cNvSpPr>
          <p:nvPr>
            <p:ph type="ftr" sz="quarter" idx="3"/>
          </p:nvPr>
        </p:nvSpPr>
        <p:spPr bwMode="auto">
          <a:xfrm flipH="1">
            <a:off x="5791199" y="6475413"/>
            <a:ext cx="2752661" cy="184666"/>
          </a:xfrm>
          <a:prstGeom prst="rect">
            <a:avLst/>
          </a:prstGeom>
          <a:noFill/>
          <a:ln w="9525">
            <a:noFill/>
            <a:miter lim="800000"/>
          </a:ln>
          <a:effectLst/>
        </p:spPr>
        <p:txBody>
          <a:bodyPr vert="horz" wrap="square" lIns="0" tIns="0" rIns="0" bIns="0" numCol="1" anchor="t" anchorCtr="0" compatLnSpc="1">
            <a:spAutoFit/>
          </a:bodyPr>
          <a:lstStyle>
            <a:lvl1pPr algn="r">
              <a:defRPr smtClean="0"/>
            </a:lvl1pPr>
          </a:lstStyle>
          <a:p>
            <a:pPr>
              <a:defRPr/>
            </a:pPr>
            <a:r>
              <a:rPr lang="en-GB" dirty="0" err="1"/>
              <a:t>Weijie</a:t>
            </a:r>
            <a:r>
              <a:rPr lang="en-GB" dirty="0"/>
              <a:t> Xu (OPPO)</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标题和内容">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endParaRPr lang="zh-CN" altLang="en-US" dirty="0"/>
          </a:p>
        </p:txBody>
      </p:sp>
      <p:sp>
        <p:nvSpPr>
          <p:cNvPr id="5" name="页脚占位符 4"/>
          <p:cNvSpPr>
            <a:spLocks noGrp="1"/>
          </p:cNvSpPr>
          <p:nvPr>
            <p:ph type="ftr" sz="quarter" idx="11"/>
          </p:nvPr>
        </p:nvSpPr>
        <p:spPr/>
        <p:txBody>
          <a:bodyPr/>
          <a:lstStyle/>
          <a:p>
            <a:endParaRPr lang="zh-CN" altLang="en-US" dirty="0"/>
          </a:p>
        </p:txBody>
      </p:sp>
      <p:sp>
        <p:nvSpPr>
          <p:cNvPr id="6" name="灯片编号占位符 5"/>
          <p:cNvSpPr>
            <a:spLocks noGrp="1"/>
          </p:cNvSpPr>
          <p:nvPr>
            <p:ph type="sldNum" sz="quarter" idx="12"/>
          </p:nvPr>
        </p:nvSpPr>
        <p:spPr>
          <a:xfrm>
            <a:off x="4610068" y="6475413"/>
            <a:ext cx="64" cy="184666"/>
          </a:xfrm>
        </p:spPr>
        <p:txBody>
          <a:bodyPr/>
          <a:lstStyle/>
          <a:p>
            <a:endParaRPr lang="zh-CN" altLang="en-US" dirty="0"/>
          </a:p>
        </p:txBody>
      </p:sp>
    </p:spTree>
    <p:extLst>
      <p:ext uri="{BB962C8B-B14F-4D97-AF65-F5344CB8AC3E}">
        <p14:creationId xmlns:p14="http://schemas.microsoft.com/office/powerpoint/2010/main" val="108472447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685800"/>
            <a:ext cx="7772400" cy="1066800"/>
          </a:xfrm>
          <a:prstGeom prst="rect">
            <a:avLst/>
          </a:prstGeom>
          <a:noFill/>
          <a:ln w="9525">
            <a:noFill/>
            <a:miter lim="800000"/>
          </a:ln>
        </p:spPr>
        <p:txBody>
          <a:bodyPr vert="horz" wrap="square" lIns="92075" tIns="46038" rIns="92075" bIns="46038" numCol="1" anchor="ctr" anchorCtr="0" compatLnSpc="1"/>
          <a:lstStyle/>
          <a:p>
            <a:pPr lvl="0"/>
            <a:r>
              <a:rPr lang="en-US" dirty="0"/>
              <a:t>Click to edit Master title style</a:t>
            </a:r>
          </a:p>
        </p:txBody>
      </p:sp>
      <p:sp>
        <p:nvSpPr>
          <p:cNvPr id="6147" name="Rectangle 3"/>
          <p:cNvSpPr>
            <a:spLocks noGrp="1" noChangeArrowheads="1"/>
          </p:cNvSpPr>
          <p:nvPr>
            <p:ph type="body" idx="1"/>
          </p:nvPr>
        </p:nvSpPr>
        <p:spPr bwMode="auto">
          <a:xfrm>
            <a:off x="685800" y="1981200"/>
            <a:ext cx="7772400" cy="4114800"/>
          </a:xfrm>
          <a:prstGeom prst="rect">
            <a:avLst/>
          </a:prstGeom>
          <a:noFill/>
          <a:ln w="9525">
            <a:noFill/>
            <a:miter lim="800000"/>
          </a:ln>
        </p:spPr>
        <p:txBody>
          <a:bodyPr vert="horz" wrap="square" lIns="92075" tIns="46038" rIns="92075" bIns="46038" numCol="1" anchor="t" anchorCtr="0" compatLnSpc="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9"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ln>
          <a:effectLst/>
        </p:spPr>
        <p:txBody>
          <a:bodyPr vert="horz" wrap="square" lIns="0" tIns="0" rIns="0" bIns="0" numCol="1" anchor="t" anchorCtr="0" compatLnSpc="1">
            <a:spAutoFit/>
          </a:bodyPr>
          <a:lstStyle>
            <a:lvl1pPr algn="r">
              <a:defRPr smtClean="0"/>
            </a:lvl1pPr>
          </a:lstStyle>
          <a:p>
            <a:pPr>
              <a:defRPr/>
            </a:pPr>
            <a:r>
              <a:rPr lang="en-GB" dirty="0" err="1"/>
              <a:t>Zhisong</a:t>
            </a:r>
            <a:r>
              <a:rPr lang="en-GB" dirty="0"/>
              <a:t> </a:t>
            </a:r>
            <a:r>
              <a:rPr lang="en-GB" dirty="0" err="1"/>
              <a:t>Zuo</a:t>
            </a:r>
            <a:r>
              <a:rPr lang="en-GB" dirty="0"/>
              <a:t>(OPPO)</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ln>
          <a:effectLst/>
        </p:spPr>
        <p:txBody>
          <a:bodyPr vert="horz" wrap="none" lIns="0" tIns="0" rIns="0" bIns="0" numCol="1" anchor="t" anchorCtr="0" compatLnSpc="1">
            <a:spAutoFit/>
          </a:bodyPr>
          <a:lstStyle>
            <a:lvl1pPr algn="ctr">
              <a:defRPr smtClean="0"/>
            </a:lvl1pPr>
          </a:lstStyle>
          <a:p>
            <a:pPr>
              <a:defRPr/>
            </a:pPr>
            <a:r>
              <a:rPr lang="en-US" dirty="0"/>
              <a:t>Slide </a:t>
            </a:r>
            <a:fld id="{1020D93E-1000-485A-B4A0-9946B8CFFE0D}" type="slidenum">
              <a:rPr lang="en-US" dirty="0"/>
              <a:t>‹#›</a:t>
            </a:fld>
            <a:endParaRPr lang="en-US"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033" name="Rectangle 9"/>
          <p:cNvSpPr>
            <a:spLocks noChangeArrowheads="1"/>
          </p:cNvSpPr>
          <p:nvPr/>
        </p:nvSpPr>
        <p:spPr bwMode="auto">
          <a:xfrm>
            <a:off x="685800" y="6475413"/>
            <a:ext cx="718145" cy="184666"/>
          </a:xfrm>
          <a:prstGeom prst="rect">
            <a:avLst/>
          </a:prstGeom>
          <a:noFill/>
          <a:ln w="9525">
            <a:noFill/>
            <a:miter lim="800000"/>
          </a:ln>
          <a:effectLst/>
        </p:spPr>
        <p:txBody>
          <a:bodyPr wrap="none" lIns="0" tIns="0" rIns="0" bIns="0">
            <a:spAutoFit/>
          </a:bodyPr>
          <a:lstStyle/>
          <a:p>
            <a:pPr>
              <a:defRPr/>
            </a:pPr>
            <a:r>
              <a:rPr 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a:xfrm>
            <a:off x="0" y="685800"/>
            <a:ext cx="9144000" cy="870323"/>
          </a:xfrm>
          <a:noFill/>
        </p:spPr>
        <p:txBody>
          <a:bodyPr/>
          <a:lstStyle/>
          <a:p>
            <a:r>
              <a:rPr lang="en-US" altLang="zh-CN" dirty="0"/>
              <a:t>UL random access mechanisms for AMP</a:t>
            </a:r>
            <a:endParaRPr lang="en-US" dirty="0">
              <a:solidFill>
                <a:schemeClr val="tx1"/>
              </a:solidFill>
            </a:endParaRPr>
          </a:p>
        </p:txBody>
      </p:sp>
      <p:sp>
        <p:nvSpPr>
          <p:cNvPr id="7173" name="Rectangle 6"/>
          <p:cNvSpPr>
            <a:spLocks noGrp="1" noChangeArrowheads="1"/>
          </p:cNvSpPr>
          <p:nvPr>
            <p:ph idx="1"/>
          </p:nvPr>
        </p:nvSpPr>
        <p:spPr>
          <a:xfrm>
            <a:off x="723900" y="1600200"/>
            <a:ext cx="7772400" cy="4495800"/>
          </a:xfrm>
          <a:noFill/>
        </p:spPr>
        <p:txBody>
          <a:bodyPr/>
          <a:lstStyle/>
          <a:p>
            <a:pPr algn="ctr">
              <a:buFontTx/>
              <a:buNone/>
            </a:pPr>
            <a:r>
              <a:rPr lang="en-US" sz="1800" dirty="0"/>
              <a:t>Date:</a:t>
            </a:r>
            <a:r>
              <a:rPr lang="en-US" sz="1800" b="0" dirty="0"/>
              <a:t> 2025-05-02</a:t>
            </a:r>
          </a:p>
        </p:txBody>
      </p:sp>
      <p:sp>
        <p:nvSpPr>
          <p:cNvPr id="8" name="Rectangle 12"/>
          <p:cNvSpPr>
            <a:spLocks noChangeArrowheads="1"/>
          </p:cNvSpPr>
          <p:nvPr/>
        </p:nvSpPr>
        <p:spPr bwMode="auto">
          <a:xfrm>
            <a:off x="838200" y="2162576"/>
            <a:ext cx="1368339" cy="250021"/>
          </a:xfrm>
          <a:prstGeom prst="rect">
            <a:avLst/>
          </a:prstGeom>
          <a:noFill/>
          <a:ln w="9525">
            <a:noFill/>
            <a:miter lim="800000"/>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Footer Placeholder 2"/>
          <p:cNvSpPr>
            <a:spLocks noGrp="1"/>
          </p:cNvSpPr>
          <p:nvPr>
            <p:ph type="ftr" sz="quarter" idx="3"/>
          </p:nvPr>
        </p:nvSpPr>
        <p:spPr>
          <a:xfrm flipH="1">
            <a:off x="6400800" y="6475413"/>
            <a:ext cx="2143060" cy="184666"/>
          </a:xfrm>
        </p:spPr>
        <p:txBody>
          <a:bodyPr/>
          <a:lstStyle/>
          <a:p>
            <a:pPr>
              <a:defRPr/>
            </a:pPr>
            <a:r>
              <a:rPr lang="en-US" altLang="zh-CN" dirty="0"/>
              <a:t>Chuanfeng He (OPPO)</a:t>
            </a:r>
          </a:p>
        </p:txBody>
      </p:sp>
      <p:sp>
        <p:nvSpPr>
          <p:cNvPr id="4" name="Slide Number Placeholder 3"/>
          <p:cNvSpPr>
            <a:spLocks noGrp="1"/>
          </p:cNvSpPr>
          <p:nvPr>
            <p:ph type="sldNum" sz="quarter" idx="11"/>
          </p:nvPr>
        </p:nvSpPr>
        <p:spPr/>
        <p:txBody>
          <a:bodyPr/>
          <a:lstStyle/>
          <a:p>
            <a:pPr>
              <a:defRPr/>
            </a:pPr>
            <a:r>
              <a:rPr lang="en-US"/>
              <a:t>Slide </a:t>
            </a:r>
            <a:fld id="{3099D1E7-2CFE-4362-BB72-AF97192842EA}" type="slidenum">
              <a:rPr lang="en-US" smtClean="0"/>
              <a:t>1</a:t>
            </a:fld>
            <a:endParaRPr lang="en-US" dirty="0"/>
          </a:p>
        </p:txBody>
      </p:sp>
      <p:sp>
        <p:nvSpPr>
          <p:cNvPr id="11" name="Rectangle 1">
            <a:extLst>
              <a:ext uri="{FF2B5EF4-FFF2-40B4-BE49-F238E27FC236}">
                <a16:creationId xmlns:a16="http://schemas.microsoft.com/office/drawing/2014/main" id="{7418231F-1399-42AA-8C68-122438488FA5}"/>
              </a:ext>
            </a:extLst>
          </p:cNvPr>
          <p:cNvSpPr/>
          <p:nvPr/>
        </p:nvSpPr>
        <p:spPr>
          <a:xfrm>
            <a:off x="5486400" y="285349"/>
            <a:ext cx="3124200" cy="369332"/>
          </a:xfrm>
          <a:prstGeom prst="rect">
            <a:avLst/>
          </a:prstGeom>
        </p:spPr>
        <p:txBody>
          <a:bodyPr wrap="square">
            <a:spAutoFit/>
          </a:bodyPr>
          <a:lstStyle/>
          <a:p>
            <a:r>
              <a:rPr lang="en-SG" altLang="zh-CN" sz="1800" b="1" dirty="0">
                <a:solidFill>
                  <a:srgbClr val="000000"/>
                </a:solidFill>
                <a:latin typeface="+mn-lt"/>
              </a:rPr>
              <a:t>Doc.: IEEE 802.11-25/0858r0</a:t>
            </a:r>
          </a:p>
        </p:txBody>
      </p:sp>
      <p:sp>
        <p:nvSpPr>
          <p:cNvPr id="12" name="Date Placeholder 3">
            <a:extLst>
              <a:ext uri="{FF2B5EF4-FFF2-40B4-BE49-F238E27FC236}">
                <a16:creationId xmlns:a16="http://schemas.microsoft.com/office/drawing/2014/main" id="{0267D32A-FFA2-45AC-BF4C-9CEBFF7D490D}"/>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May 2025</a:t>
            </a:r>
            <a:endParaRPr lang="en-GB" altLang="zh-CN" sz="1800" b="1" dirty="0"/>
          </a:p>
        </p:txBody>
      </p:sp>
      <p:graphicFrame>
        <p:nvGraphicFramePr>
          <p:cNvPr id="10" name="Table 8">
            <a:extLst>
              <a:ext uri="{FF2B5EF4-FFF2-40B4-BE49-F238E27FC236}">
                <a16:creationId xmlns:a16="http://schemas.microsoft.com/office/drawing/2014/main" id="{F9ED0835-C5E1-4307-BF1F-CC8288CC7EC2}"/>
              </a:ext>
            </a:extLst>
          </p:cNvPr>
          <p:cNvGraphicFramePr>
            <a:graphicFrameLocks noGrp="1"/>
          </p:cNvGraphicFramePr>
          <p:nvPr>
            <p:extLst>
              <p:ext uri="{D42A27DB-BD31-4B8C-83A1-F6EECF244321}">
                <p14:modId xmlns:p14="http://schemas.microsoft.com/office/powerpoint/2010/main" val="1985779465"/>
              </p:ext>
            </p:extLst>
          </p:nvPr>
        </p:nvGraphicFramePr>
        <p:xfrm>
          <a:off x="838200" y="2701138"/>
          <a:ext cx="7886702" cy="2479068"/>
        </p:xfrm>
        <a:graphic>
          <a:graphicData uri="http://schemas.openxmlformats.org/drawingml/2006/table">
            <a:tbl>
              <a:tblPr firstRow="1" bandRow="1">
                <a:tableStyleId>{F5AB1C69-6EDB-4FF4-983F-18BD219EF322}</a:tableStyleId>
              </a:tblPr>
              <a:tblGrid>
                <a:gridCol w="1752600">
                  <a:extLst>
                    <a:ext uri="{9D8B030D-6E8A-4147-A177-3AD203B41FA5}">
                      <a16:colId xmlns:a16="http://schemas.microsoft.com/office/drawing/2014/main" val="20000"/>
                    </a:ext>
                  </a:extLst>
                </a:gridCol>
                <a:gridCol w="1425624">
                  <a:extLst>
                    <a:ext uri="{9D8B030D-6E8A-4147-A177-3AD203B41FA5}">
                      <a16:colId xmlns:a16="http://schemas.microsoft.com/office/drawing/2014/main" val="20001"/>
                    </a:ext>
                  </a:extLst>
                </a:gridCol>
                <a:gridCol w="1961866">
                  <a:extLst>
                    <a:ext uri="{9D8B030D-6E8A-4147-A177-3AD203B41FA5}">
                      <a16:colId xmlns:a16="http://schemas.microsoft.com/office/drawing/2014/main" val="20002"/>
                    </a:ext>
                  </a:extLst>
                </a:gridCol>
                <a:gridCol w="754182">
                  <a:extLst>
                    <a:ext uri="{9D8B030D-6E8A-4147-A177-3AD203B41FA5}">
                      <a16:colId xmlns:a16="http://schemas.microsoft.com/office/drawing/2014/main" val="20003"/>
                    </a:ext>
                  </a:extLst>
                </a:gridCol>
                <a:gridCol w="1992430">
                  <a:extLst>
                    <a:ext uri="{9D8B030D-6E8A-4147-A177-3AD203B41FA5}">
                      <a16:colId xmlns:a16="http://schemas.microsoft.com/office/drawing/2014/main" val="20004"/>
                    </a:ext>
                  </a:extLst>
                </a:gridCol>
              </a:tblGrid>
              <a:tr h="275452">
                <a:tc>
                  <a:txBody>
                    <a:bodyPr/>
                    <a:lstStyle/>
                    <a:p>
                      <a:pPr algn="ctr"/>
                      <a:r>
                        <a:rPr lang="en-US" sz="1200" dirty="0">
                          <a:solidFill>
                            <a:schemeClr val="tx1"/>
                          </a:solidFill>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dk1"/>
                          </a:solidFill>
                          <a:latin typeface="Times New Roman" panose="02020603050405020304" pitchFamily="18" charset="0"/>
                          <a:ea typeface="+mn-ea"/>
                          <a:cs typeface="Times New Roman" panose="02020603050405020304" pitchFamily="18" charset="0"/>
                        </a:rPr>
                        <a:t>Chuanfeng He</a:t>
                      </a:r>
                      <a:endParaRPr lang="zh-CN" altLang="en-US" sz="1200" kern="1200" dirty="0">
                        <a:solidFill>
                          <a:schemeClr val="dk1"/>
                        </a:solidFill>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a:spcBef>
                          <a:spcPts val="0"/>
                        </a:spcBef>
                        <a:spcAft>
                          <a:spcPts val="0"/>
                        </a:spcAft>
                      </a:pPr>
                      <a:r>
                        <a:rPr lang="en-US" sz="1200" b="0" dirty="0">
                          <a:solidFill>
                            <a:srgbClr val="000000"/>
                          </a:solidFill>
                          <a:latin typeface="Times New Roman" panose="02020603050405020304" pitchFamily="18" charset="0"/>
                          <a:ea typeface="+mn-ea"/>
                          <a:cs typeface="Times New Roman" panose="02020603050405020304" pitchFamily="18" charset="0"/>
                        </a:rPr>
                        <a:t>OPPO</a:t>
                      </a:r>
                    </a:p>
                    <a:p>
                      <a:pPr marL="0" marR="0" algn="ctr">
                        <a:spcBef>
                          <a:spcPts val="0"/>
                        </a:spcBef>
                        <a:spcAft>
                          <a:spcPts val="0"/>
                        </a:spcAft>
                      </a:pPr>
                      <a:endParaRPr lang="en-US" sz="1200" b="0" i="0" dirty="0">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a:spcBef>
                          <a:spcPts val="0"/>
                        </a:spcBef>
                        <a:spcAft>
                          <a:spcPts val="0"/>
                        </a:spcAft>
                      </a:pPr>
                      <a:endParaRPr lang="en-US" sz="1200" b="0" dirty="0">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a:spcBef>
                          <a:spcPts val="0"/>
                        </a:spcBef>
                        <a:spcAft>
                          <a:spcPts val="0"/>
                        </a:spcAft>
                      </a:pPr>
                      <a:endParaRPr lang="en-US" sz="1200" b="0" dirty="0">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latin typeface="Times New Roman" panose="02020603050405020304" pitchFamily="18" charset="0"/>
                          <a:ea typeface="+mn-ea"/>
                          <a:cs typeface="Times New Roman" panose="02020603050405020304" pitchFamily="18" charset="0"/>
                        </a:rPr>
                        <a:t>hechuanfeng@oppo.com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err="1">
                          <a:latin typeface="Times New Roman" panose="02020603050405020304" pitchFamily="18" charset="0"/>
                          <a:ea typeface="+mn-ea"/>
                          <a:cs typeface="Times New Roman" panose="02020603050405020304" pitchFamily="18" charset="0"/>
                        </a:rPr>
                        <a:t>Weijie</a:t>
                      </a:r>
                      <a:r>
                        <a:rPr lang="en-US" altLang="zh-CN" sz="1200" dirty="0">
                          <a:latin typeface="Times New Roman" panose="02020603050405020304" pitchFamily="18" charset="0"/>
                          <a:ea typeface="+mn-ea"/>
                          <a:cs typeface="Times New Roman" panose="02020603050405020304" pitchFamily="18" charset="0"/>
                        </a:rPr>
                        <a:t> Xu</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latin typeface="Times New Roman" panose="02020603050405020304" pitchFamily="18" charset="0"/>
                          <a:ea typeface="+mn-ea"/>
                          <a:cs typeface="Times New Roman" panose="02020603050405020304" pitchFamily="18" charset="0"/>
                        </a:rPr>
                        <a:t>xuweijie@oppo.com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latin typeface="Times New Roman" panose="02020603050405020304" pitchFamily="18" charset="0"/>
                          <a:ea typeface="+mn-ea"/>
                          <a:cs typeface="Times New Roman" panose="02020603050405020304" pitchFamily="18" charset="0"/>
                        </a:rPr>
                        <a:t>Yinan Qi</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457200" marR="457200" algn="ctr">
                        <a:spcAft>
                          <a:spcPts val="1200"/>
                        </a:spcAft>
                      </a:pPr>
                      <a:endParaRPr lang="en-GB" sz="1200" b="0" dirty="0">
                        <a:effectLst/>
                        <a:latin typeface="Times New Roman" panose="02020603050405020304" pitchFamily="18" charset="0"/>
                        <a:ea typeface="+mn-ea"/>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457200" marR="457200" algn="ctr">
                        <a:spcAft>
                          <a:spcPts val="1200"/>
                        </a:spcAft>
                      </a:pPr>
                      <a:endParaRPr lang="en-GB" sz="1200" b="1" dirty="0">
                        <a:effectLst/>
                        <a:latin typeface="Times New Roman" panose="02020603050405020304" pitchFamily="18" charset="0"/>
                        <a:ea typeface="+mn-ea"/>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457200" marR="457200" algn="ctr">
                        <a:spcAft>
                          <a:spcPts val="1200"/>
                        </a:spcAft>
                      </a:pPr>
                      <a:endParaRPr lang="en-GB" sz="1400" b="1" dirty="0">
                        <a:effectLst/>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latin typeface="Times New Roman" panose="02020603050405020304" pitchFamily="18" charset="0"/>
                          <a:ea typeface="+mn-ea"/>
                          <a:cs typeface="Times New Roman" panose="02020603050405020304" pitchFamily="18" charset="0"/>
                        </a:rPr>
                        <a:t>v-qiyinan@oppo.com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13824858"/>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200" dirty="0">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76550375"/>
                  </a:ext>
                </a:extLst>
              </a:tr>
              <a:tr h="275452">
                <a:tc>
                  <a:txBody>
                    <a:bodyPr/>
                    <a:lstStyle/>
                    <a:p>
                      <a:pPr marL="457200" marR="457200" algn="ctr">
                        <a:spcAft>
                          <a:spcPts val="1200"/>
                        </a:spcAft>
                      </a:pPr>
                      <a:endParaRPr lang="en-GB" sz="1200" b="1" dirty="0">
                        <a:effectLst/>
                        <a:latin typeface="Times New Roman" panose="02020603050405020304" pitchFamily="18" charset="0"/>
                        <a:ea typeface="+mn-ea"/>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457200" algn="ctr">
                        <a:spcAft>
                          <a:spcPts val="1200"/>
                        </a:spcAft>
                      </a:pPr>
                      <a:endParaRPr lang="en-GB" sz="1200" b="1" dirty="0">
                        <a:effectLst/>
                        <a:latin typeface="Times New Roman" panose="02020603050405020304" pitchFamily="18" charset="0"/>
                        <a:ea typeface="+mn-ea"/>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457200" algn="ctr">
                        <a:spcAft>
                          <a:spcPts val="1200"/>
                        </a:spcAft>
                      </a:pPr>
                      <a:endParaRPr lang="en-GB" sz="1200" b="1" dirty="0">
                        <a:effectLst/>
                        <a:latin typeface="Times New Roman" panose="02020603050405020304" pitchFamily="18" charset="0"/>
                        <a:ea typeface="+mn-ea"/>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457200" algn="ctr">
                        <a:spcAft>
                          <a:spcPts val="1200"/>
                        </a:spcAft>
                      </a:pPr>
                      <a:endParaRPr lang="en-GB" sz="1400" b="1" dirty="0">
                        <a:effectLst/>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457200" algn="ctr">
                        <a:spcAft>
                          <a:spcPts val="1200"/>
                        </a:spcAft>
                      </a:pPr>
                      <a:endParaRPr lang="en-GB" sz="1200" b="1" dirty="0">
                        <a:effectLst/>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66089006"/>
                  </a:ext>
                </a:extLst>
              </a:tr>
              <a:tr h="275452">
                <a:tc>
                  <a:txBody>
                    <a:bodyPr/>
                    <a:lstStyle/>
                    <a:p>
                      <a:pPr algn="ctr"/>
                      <a:endParaRPr lang="en-GB" sz="120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20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20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64984899"/>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en-US" altLang="zh-CN" sz="1200" dirty="0">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13074825"/>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en-US" altLang="zh-CN" sz="12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i="0" dirty="0">
                        <a:latin typeface="Times New Roman" panose="02020603050405020304"/>
                        <a:cs typeface="Arial" panose="020B0604020202020204"/>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panose="02020603050405020304"/>
                        <a:ea typeface="Times New Roman" panose="02020603050405020304"/>
                        <a:cs typeface="Arial" panose="020B0604020202020204"/>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panose="02020603050405020304"/>
                        <a:ea typeface="Times New Roman" panose="02020603050405020304"/>
                        <a:cs typeface="Arial" panose="020B0604020202020204"/>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en-US" altLang="zh-CN" sz="1200" dirty="0">
                        <a:latin typeface="+mn-lt"/>
                        <a:ea typeface="Times New Roman" panose="02020603050405020304"/>
                        <a:cs typeface="Arial" panose="020B0604020202020204"/>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57479541"/>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ltLang="zh-CN" sz="1800" b="1" dirty="0"/>
              <a:t>May 2025</a:t>
            </a:r>
            <a:endParaRPr lang="en-GB" altLang="zh-CN" sz="1800" b="1" dirty="0"/>
          </a:p>
        </p:txBody>
      </p:sp>
      <p:sp>
        <p:nvSpPr>
          <p:cNvPr id="6" name="Slide Number Placeholder 5"/>
          <p:cNvSpPr>
            <a:spLocks noGrp="1"/>
          </p:cNvSpPr>
          <p:nvPr>
            <p:ph type="sldNum" idx="12"/>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2</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sz="3200" b="1" dirty="0">
                <a:solidFill>
                  <a:schemeClr val="tx2"/>
                </a:solidFill>
                <a:latin typeface="+mj-lt"/>
                <a:ea typeface="+mj-ea"/>
                <a:cs typeface="+mj-cs"/>
              </a:rPr>
              <a:t>Background</a:t>
            </a:r>
            <a:endParaRPr lang="en-GB" dirty="0"/>
          </a:p>
        </p:txBody>
      </p:sp>
      <p:sp>
        <p:nvSpPr>
          <p:cNvPr id="4098" name="Rectangle 2"/>
          <p:cNvSpPr>
            <a:spLocks noGrp="1" noChangeArrowheads="1"/>
          </p:cNvSpPr>
          <p:nvPr>
            <p:ph type="body" idx="1"/>
          </p:nvPr>
        </p:nvSpPr>
        <p:spPr>
          <a:xfrm>
            <a:off x="685800" y="1657884"/>
            <a:ext cx="7772400" cy="4463283"/>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2000" b="0" dirty="0">
                <a:cs typeface="Times New Roman" panose="02020603050405020304" pitchFamily="18" charset="0"/>
              </a:rPr>
              <a:t>The motions about UL access mechanisms for </a:t>
            </a:r>
            <a:r>
              <a:rPr lang="en-US" altLang="zh-CN" sz="2000" b="0" dirty="0">
                <a:cs typeface="Times New Roman" panose="02020603050405020304" pitchFamily="18" charset="0"/>
                <a:sym typeface="+mn-ea"/>
              </a:rPr>
              <a:t>Active Tx non-AP AMP STAs</a:t>
            </a:r>
            <a:r>
              <a:rPr lang="en-US" altLang="zh-CN" sz="2000" b="0" dirty="0">
                <a:cs typeface="Times New Roman" panose="02020603050405020304" pitchFamily="18" charset="0"/>
              </a:rPr>
              <a:t> were agreed.[1][2]</a:t>
            </a:r>
            <a:endParaRPr lang="en-GB" altLang="zh-CN" sz="2000" b="0" dirty="0">
              <a:cs typeface="Times New Roman" panose="02020603050405020304" pitchFamily="18" charset="0"/>
            </a:endParaRP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600" b="1" i="1" dirty="0">
                <a:latin typeface="Times New Roman" panose="02020603050405020304" pitchFamily="18" charset="0"/>
                <a:ea typeface="宋体" panose="02010600030101010101" pitchFamily="2" charset="-122"/>
                <a:cs typeface="Times New Roman" panose="02020603050405020304" pitchFamily="18" charset="0"/>
              </a:rPr>
              <a:t>MM-10: 802.11bp supports a time-slot based random access mechanism for Active Tx non-AP AMP STAs:</a:t>
            </a:r>
            <a:endParaRPr lang="zh-CN" altLang="zh-CN" sz="1600" b="1" i="1" dirty="0">
              <a:latin typeface="Times New Roman" panose="02020603050405020304" pitchFamily="18" charset="0"/>
              <a:ea typeface="宋体" panose="02010600030101010101" pitchFamily="2" charset="-122"/>
              <a:cs typeface="Times New Roman" panose="02020603050405020304" pitchFamily="18" charset="0"/>
            </a:endParaRP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400" i="1" dirty="0">
                <a:latin typeface="Times New Roman" panose="02020603050405020304" pitchFamily="18" charset="0"/>
                <a:ea typeface="宋体" panose="02010600030101010101" pitchFamily="2" charset="-122"/>
                <a:cs typeface="Times New Roman" panose="02020603050405020304" pitchFamily="18" charset="0"/>
              </a:rPr>
              <a:t>AMP AP transmits an AMP frame that indicates one or more time-slots.</a:t>
            </a:r>
            <a:endParaRPr lang="zh-CN" altLang="zh-CN" sz="1400" i="1" dirty="0">
              <a:latin typeface="Times New Roman" panose="02020603050405020304" pitchFamily="18" charset="0"/>
              <a:ea typeface="宋体" panose="02010600030101010101" pitchFamily="2" charset="-122"/>
              <a:cs typeface="Times New Roman" panose="02020603050405020304" pitchFamily="18" charset="0"/>
            </a:endParaRP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400" i="1" dirty="0">
                <a:latin typeface="Times New Roman" panose="02020603050405020304" pitchFamily="18" charset="0"/>
                <a:ea typeface="宋体" panose="02010600030101010101" pitchFamily="2" charset="-122"/>
                <a:cs typeface="Times New Roman" panose="02020603050405020304" pitchFamily="18" charset="0"/>
              </a:rPr>
              <a:t>Further details (e.g., frame formats, how a STA chooses a random access time-slot etc.) are TBD.</a:t>
            </a:r>
            <a:endParaRPr lang="zh-CN" altLang="zh-CN" sz="1400" i="1" dirty="0">
              <a:latin typeface="Times New Roman" panose="02020603050405020304" pitchFamily="18" charset="0"/>
              <a:ea typeface="宋体" panose="02010600030101010101" pitchFamily="2" charset="-122"/>
              <a:cs typeface="Times New Roman" panose="02020603050405020304" pitchFamily="18" charset="0"/>
            </a:endParaRP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600" b="1" i="1" dirty="0">
                <a:latin typeface="Times New Roman" panose="02020603050405020304" pitchFamily="18" charset="0"/>
                <a:ea typeface="宋体" panose="02010600030101010101" pitchFamily="2" charset="-122"/>
                <a:cs typeface="Times New Roman" panose="02020603050405020304" pitchFamily="18" charset="0"/>
              </a:rPr>
              <a:t>MM-11: 802.11bp supports a time-slot based scheduled access mechanism for Active Tx non-AP AMP STAs:</a:t>
            </a:r>
            <a:endParaRPr lang="zh-CN" altLang="zh-CN" sz="1600" b="1" i="1" dirty="0">
              <a:latin typeface="Times New Roman" panose="02020603050405020304" pitchFamily="18" charset="0"/>
              <a:ea typeface="宋体" panose="02010600030101010101" pitchFamily="2" charset="-122"/>
              <a:cs typeface="Times New Roman" panose="02020603050405020304" pitchFamily="18" charset="0"/>
            </a:endParaRP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400" i="1" dirty="0">
                <a:latin typeface="Times New Roman" panose="02020603050405020304" pitchFamily="18" charset="0"/>
                <a:ea typeface="宋体" panose="02010600030101010101" pitchFamily="2" charset="-122"/>
                <a:cs typeface="Times New Roman" panose="02020603050405020304" pitchFamily="18" charset="0"/>
              </a:rPr>
              <a:t>AMP AP transmits an AMP frame to assign one or more transmission time-slots.</a:t>
            </a:r>
            <a:endParaRPr lang="zh-CN" altLang="zh-CN" sz="1400" i="1" dirty="0">
              <a:latin typeface="Times New Roman" panose="02020603050405020304" pitchFamily="18" charset="0"/>
              <a:ea typeface="宋体" panose="02010600030101010101" pitchFamily="2" charset="-122"/>
              <a:cs typeface="Times New Roman" panose="02020603050405020304" pitchFamily="18" charset="0"/>
            </a:endParaRP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400" i="1" dirty="0">
                <a:latin typeface="Times New Roman" panose="02020603050405020304" pitchFamily="18" charset="0"/>
                <a:ea typeface="宋体" panose="02010600030101010101" pitchFamily="2" charset="-122"/>
                <a:cs typeface="Times New Roman" panose="02020603050405020304" pitchFamily="18" charset="0"/>
              </a:rPr>
              <a:t>Further details (e.g., frame formats, how the time-slots are assigned etc.) are TBD.</a:t>
            </a:r>
            <a:endParaRPr lang="zh-CN" altLang="zh-CN" sz="1400" i="1" dirty="0">
              <a:latin typeface="Times New Roman" panose="02020603050405020304" pitchFamily="18" charset="0"/>
              <a:ea typeface="宋体" panose="02010600030101010101" pitchFamily="2" charset="-122"/>
              <a:cs typeface="Times New Roman" panose="02020603050405020304" pitchFamily="18" charset="0"/>
            </a:endParaRP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altLang="zh-CN" dirty="0"/>
          </a:p>
        </p:txBody>
      </p:sp>
      <p:sp>
        <p:nvSpPr>
          <p:cNvPr id="2" name="Rectangle 1">
            <a:extLst>
              <a:ext uri="{FF2B5EF4-FFF2-40B4-BE49-F238E27FC236}">
                <a16:creationId xmlns:a16="http://schemas.microsoft.com/office/drawing/2014/main" id="{49FBE70F-DB5B-BA51-1F2E-EBE2E9C59CBE}"/>
              </a:ext>
            </a:extLst>
          </p:cNvPr>
          <p:cNvSpPr/>
          <p:nvPr/>
        </p:nvSpPr>
        <p:spPr>
          <a:xfrm>
            <a:off x="5486400" y="285349"/>
            <a:ext cx="3124200" cy="369332"/>
          </a:xfrm>
          <a:prstGeom prst="rect">
            <a:avLst/>
          </a:prstGeom>
        </p:spPr>
        <p:txBody>
          <a:bodyPr wrap="square">
            <a:spAutoFit/>
          </a:bodyPr>
          <a:lstStyle/>
          <a:p>
            <a:r>
              <a:rPr lang="en-SG" altLang="zh-CN" sz="1800" b="1" dirty="0">
                <a:solidFill>
                  <a:srgbClr val="000000"/>
                </a:solidFill>
                <a:latin typeface="+mn-lt"/>
              </a:rPr>
              <a:t>Doc.: IEEE 802.11-25/0858r0</a:t>
            </a:r>
          </a:p>
        </p:txBody>
      </p:sp>
      <p:sp>
        <p:nvSpPr>
          <p:cNvPr id="8" name="Footer Placeholder 2">
            <a:extLst>
              <a:ext uri="{FF2B5EF4-FFF2-40B4-BE49-F238E27FC236}">
                <a16:creationId xmlns:a16="http://schemas.microsoft.com/office/drawing/2014/main" id="{AB4FBCD1-B4BB-4E53-A753-923E310F9DDD}"/>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a:t>Chuanfeng He (OPPO)</a:t>
            </a:r>
            <a:endParaRPr lang="en-US" dirty="0"/>
          </a:p>
        </p:txBody>
      </p:sp>
    </p:spTree>
    <p:extLst>
      <p:ext uri="{BB962C8B-B14F-4D97-AF65-F5344CB8AC3E}">
        <p14:creationId xmlns:p14="http://schemas.microsoft.com/office/powerpoint/2010/main" val="14355121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486054"/>
          </a:xfrm>
          <a:prstGeom prst="rect">
            <a:avLst/>
          </a:prstGeom>
        </p:spPr>
        <p:txBody>
          <a:bodyPr vert="horz" lIns="51435" tIns="25718" rIns="51435" bIns="25718" rtlCol="0" anchor="ctr">
            <a:normAutofit fontScale="97500"/>
          </a:bodyPr>
          <a:lstStyle>
            <a:defPPr>
              <a:defRPr lang="en-US"/>
            </a:defPPr>
            <a:lvl1pPr marL="0" marR="0" indent="0" algn="ctr" defTabSz="412750" latinLnBrk="0">
              <a:lnSpc>
                <a:spcPct val="80000"/>
              </a:lnSpc>
              <a:buClrTx/>
              <a:buSzTx/>
              <a:buFontTx/>
              <a:buNone/>
              <a:defRPr sz="2700" b="1" i="0" u="none" strike="noStrike" cap="none" spc="0" baseline="0">
                <a:ln>
                  <a:noFill/>
                </a:ln>
                <a:solidFill>
                  <a:schemeClr val="tx2"/>
                </a:solidFill>
                <a:uFillTx/>
                <a:latin typeface="+mj-lt"/>
                <a:ea typeface="+mj-ea"/>
                <a:cs typeface="+mj-cs"/>
              </a:defRPr>
            </a:lvl1pPr>
            <a:lvl2pPr marL="0" marR="0" indent="0"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2pPr>
            <a:lvl3pPr marL="0" marR="0" indent="0"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3pPr>
            <a:lvl4pPr marL="0" marR="0" indent="0"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4pPr>
            <a:lvl5pPr marL="0" marR="0" indent="0"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5pPr>
            <a:lvl6pPr marL="0" marR="0" indent="0" defTabSz="41275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6pPr>
            <a:lvl7pPr marL="0" marR="0" indent="0" defTabSz="41275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7pPr>
            <a:lvl8pPr marL="0" marR="0" indent="0" defTabSz="41275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8pPr>
            <a:lvl9pPr marL="0" marR="0" indent="0" defTabSz="41275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9pPr>
          </a:lstStyle>
          <a:p>
            <a:r>
              <a:rPr lang="en-US" altLang="zh-CN" dirty="0"/>
              <a:t>Time-slot based random access mechanism </a:t>
            </a:r>
            <a:endParaRPr lang="zh-CN" altLang="en-US" dirty="0"/>
          </a:p>
        </p:txBody>
      </p:sp>
      <p:sp>
        <p:nvSpPr>
          <p:cNvPr id="18" name="文本框 17"/>
          <p:cNvSpPr txBox="1"/>
          <p:nvPr/>
        </p:nvSpPr>
        <p:spPr>
          <a:xfrm>
            <a:off x="424656" y="1524000"/>
            <a:ext cx="8294688" cy="4822859"/>
          </a:xfrm>
          <a:prstGeom prst="rect">
            <a:avLst/>
          </a:prstGeom>
          <a:noFill/>
          <a:ln w="12700">
            <a:noFill/>
            <a:prstDash val="dash"/>
          </a:ln>
        </p:spPr>
        <p:txBody>
          <a:bodyPr wrap="square" rtlCol="0">
            <a:spAutoFit/>
          </a:bodyPr>
          <a:lstStyle/>
          <a:p>
            <a:pPr marL="342900" lvl="1" indent="-342900">
              <a:spcBef>
                <a:spcPct val="200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2000" dirty="0">
                <a:latin typeface="+mn-lt"/>
                <a:cs typeface="Times New Roman" panose="02020603050405020304" pitchFamily="18" charset="0"/>
              </a:rPr>
              <a:t>AMP AP transmits an AMP frame that indicates one or more time-slots for potential UL PPDU Tx without the request from AMP STAs.</a:t>
            </a:r>
          </a:p>
          <a:p>
            <a:pPr marL="342900" lvl="1" indent="-342900">
              <a:spcBef>
                <a:spcPct val="200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2000" dirty="0">
                <a:latin typeface="+mn-lt"/>
                <a:cs typeface="Times New Roman" panose="02020603050405020304" pitchFamily="18" charset="0"/>
              </a:rPr>
              <a:t>Random access mechanism is applicable to logistics like use cases</a:t>
            </a:r>
          </a:p>
          <a:p>
            <a:pPr marL="800100" lvl="2" indent="-342900">
              <a:spcBef>
                <a:spcPct val="200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800" dirty="0">
                <a:latin typeface="+mn-lt"/>
                <a:cs typeface="Times New Roman" panose="02020603050405020304" pitchFamily="18" charset="0"/>
              </a:rPr>
              <a:t>AP has no knowledge of AMP STA’ ID.</a:t>
            </a:r>
          </a:p>
          <a:p>
            <a:pPr marL="800100" lvl="2" indent="-342900">
              <a:spcBef>
                <a:spcPct val="200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800" dirty="0">
                <a:latin typeface="+mn-lt"/>
                <a:cs typeface="Times New Roman" panose="02020603050405020304" pitchFamily="18" charset="0"/>
              </a:rPr>
              <a:t>Small data is solicited by AP for AMP STA identification.</a:t>
            </a:r>
          </a:p>
          <a:p>
            <a:pPr marL="800100" lvl="2" indent="-342900">
              <a:spcBef>
                <a:spcPct val="200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800" dirty="0">
                <a:latin typeface="+mn-lt"/>
                <a:cs typeface="Times New Roman" panose="02020603050405020304" pitchFamily="18" charset="0"/>
              </a:rPr>
              <a:t>Low latency is expected for fast AMP STA identification.  </a:t>
            </a:r>
          </a:p>
          <a:p>
            <a:pPr marL="800100" lvl="2" indent="-342900">
              <a:spcBef>
                <a:spcPct val="200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800" dirty="0">
                <a:latin typeface="+mn-lt"/>
                <a:cs typeface="Times New Roman" panose="02020603050405020304" pitchFamily="18" charset="0"/>
              </a:rPr>
              <a:t>Association is not required for one shot UL PPDU Tx from AMP STAs.</a:t>
            </a:r>
          </a:p>
          <a:p>
            <a:pPr marL="342900" lvl="1" indent="-342900">
              <a:spcBef>
                <a:spcPct val="200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2000" dirty="0">
                <a:latin typeface="+mn-lt"/>
                <a:cs typeface="Times New Roman" panose="02020603050405020304" pitchFamily="18" charset="0"/>
              </a:rPr>
              <a:t>Unscheduled UL access may lead to mismatch between UL PPDU Tx and solicited time-slots. A time-slot may be either empty with no UL PPDUs or occupied by multiple UL PPDUs.  </a:t>
            </a:r>
          </a:p>
          <a:p>
            <a:pPr marL="342900" lvl="1" indent="-342900" algn="just">
              <a:spcBef>
                <a:spcPts val="0"/>
              </a:spcBef>
              <a:spcAft>
                <a:spcPts val="600"/>
              </a:spcAft>
              <a:buFont typeface="Arial" panose="020B0604020202020204" pitchFamily="34" charset="0"/>
              <a:buChar char="•"/>
            </a:pPr>
            <a:endParaRPr lang="en-US" altLang="zh-CN" sz="2400" dirty="0">
              <a:latin typeface="+mn-lt"/>
              <a:cs typeface="Times New Roman" panose="02020603050405020304" pitchFamily="18" charset="0"/>
            </a:endParaRPr>
          </a:p>
          <a:p>
            <a:pPr marL="800100" lvl="2" indent="-342900" algn="just">
              <a:spcBef>
                <a:spcPts val="0"/>
              </a:spcBef>
              <a:spcAft>
                <a:spcPts val="600"/>
              </a:spcAft>
              <a:buFont typeface="Arial" panose="020B0604020202020204" pitchFamily="34" charset="0"/>
              <a:buChar char="•"/>
            </a:pPr>
            <a:endParaRPr lang="en-US" altLang="zh-CN" sz="1800" kern="0" dirty="0">
              <a:solidFill>
                <a:srgbClr val="000000"/>
              </a:solidFill>
              <a:ea typeface="OPPOSans M" panose="00020600040101010101" pitchFamily="18" charset="-122"/>
            </a:endParaRPr>
          </a:p>
          <a:p>
            <a:pPr marL="800100" lvl="2" indent="-342900" algn="just">
              <a:spcBef>
                <a:spcPts val="0"/>
              </a:spcBef>
              <a:spcAft>
                <a:spcPts val="600"/>
              </a:spcAft>
              <a:buFont typeface="Arial" panose="020B0604020202020204" pitchFamily="34" charset="0"/>
              <a:buChar char="•"/>
            </a:pPr>
            <a:endParaRPr lang="en-US" altLang="zh-CN" sz="1800" kern="0" dirty="0">
              <a:solidFill>
                <a:srgbClr val="000000"/>
              </a:solidFill>
              <a:ea typeface="OPPOSans M" panose="00020600040101010101" pitchFamily="18" charset="-122"/>
            </a:endParaRPr>
          </a:p>
          <a:p>
            <a:pPr marL="800100" lvl="2" indent="-342900" algn="just">
              <a:spcBef>
                <a:spcPts val="0"/>
              </a:spcBef>
              <a:spcAft>
                <a:spcPts val="600"/>
              </a:spcAft>
              <a:buFont typeface="Arial" panose="020B0604020202020204" pitchFamily="34" charset="0"/>
              <a:buChar char="•"/>
            </a:pPr>
            <a:endParaRPr lang="en-US" altLang="zh-CN" sz="1800" kern="0" dirty="0">
              <a:solidFill>
                <a:srgbClr val="000000"/>
              </a:solidFill>
              <a:ea typeface="OPPOSans M" panose="00020600040101010101" pitchFamily="18" charset="-122"/>
            </a:endParaRP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a:t>Chuanfeng He (OPPO)</a:t>
            </a:r>
            <a:endParaRPr lang="en-US" dirty="0"/>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3</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altLang="zh-CN" sz="1800" b="1" dirty="0">
                <a:solidFill>
                  <a:srgbClr val="000000"/>
                </a:solidFill>
                <a:latin typeface="+mn-lt"/>
              </a:rPr>
              <a:t>Doc.: IEEE 802.11-25/0858r0</a:t>
            </a: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May 2025</a:t>
            </a:r>
            <a:endParaRPr lang="en-GB" altLang="zh-CN" sz="1800" b="1" dirty="0"/>
          </a:p>
        </p:txBody>
      </p:sp>
    </p:spTree>
    <p:extLst>
      <p:ext uri="{BB962C8B-B14F-4D97-AF65-F5344CB8AC3E}">
        <p14:creationId xmlns:p14="http://schemas.microsoft.com/office/powerpoint/2010/main" val="751297436"/>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文本框 17"/>
          <p:cNvSpPr txBox="1"/>
          <p:nvPr/>
        </p:nvSpPr>
        <p:spPr>
          <a:xfrm>
            <a:off x="424656" y="1524000"/>
            <a:ext cx="8566944" cy="4635115"/>
          </a:xfrm>
          <a:prstGeom prst="rect">
            <a:avLst/>
          </a:prstGeom>
          <a:noFill/>
          <a:ln w="12700">
            <a:noFill/>
            <a:prstDash val="dash"/>
          </a:ln>
        </p:spPr>
        <p:txBody>
          <a:bodyPr wrap="square" rtlCol="0">
            <a:spAutoFit/>
          </a:bodyPr>
          <a:lstStyle/>
          <a:p>
            <a:pPr marL="342900" lvl="1" indent="-342900">
              <a:spcBef>
                <a:spcPct val="200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2000" dirty="0">
                <a:latin typeface="+mn-lt"/>
                <a:cs typeface="Times New Roman" panose="02020603050405020304" pitchFamily="18" charset="0"/>
              </a:rPr>
              <a:t>Step 1: AMP trigger based random access</a:t>
            </a:r>
          </a:p>
          <a:p>
            <a:pPr marL="800100" lvl="2" indent="-342900">
              <a:spcBef>
                <a:spcPct val="200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800" dirty="0">
                <a:latin typeface="+mn-lt"/>
                <a:cs typeface="Times New Roman" panose="02020603050405020304" pitchFamily="18" charset="0"/>
              </a:rPr>
              <a:t>Random access among AMP triggers</a:t>
            </a:r>
          </a:p>
          <a:p>
            <a:pPr marL="1257300" lvl="3" indent="-342900">
              <a:spcBef>
                <a:spcPct val="200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600" dirty="0">
                <a:latin typeface="+mn-lt"/>
                <a:cs typeface="Times New Roman" panose="02020603050405020304" pitchFamily="18" charset="0"/>
              </a:rPr>
              <a:t>AMP AP tries to solicit potential UL PPDUs through sending AMP triggers. It is not desired to solicit UL PPDUs from all the waiting AMP STAs(e.g. 100) through one AMP trigger(e.g. 4 time-slots indicated), which will lead to serious collision. </a:t>
            </a:r>
          </a:p>
          <a:p>
            <a:pPr marL="1257300" lvl="3" indent="-342900">
              <a:spcBef>
                <a:spcPct val="200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600" dirty="0">
                <a:latin typeface="+mn-lt"/>
                <a:cs typeface="Times New Roman" panose="02020603050405020304" pitchFamily="18" charset="0"/>
              </a:rPr>
              <a:t>An AMP STA can select one target AMP trigger among AMP triggers based on AMP trigger based random access mechanism. </a:t>
            </a:r>
          </a:p>
          <a:p>
            <a:pPr marL="1257300" lvl="3" indent="-342900">
              <a:spcBef>
                <a:spcPct val="200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600" dirty="0">
                <a:latin typeface="+mn-lt"/>
                <a:cs typeface="Times New Roman" panose="02020603050405020304" pitchFamily="18" charset="0"/>
              </a:rPr>
              <a:t>The random access among AMP triggers helps to spread the </a:t>
            </a:r>
            <a:r>
              <a:rPr lang="en-US" altLang="zh-CN" sz="1600" dirty="0">
                <a:latin typeface="+mj-lt"/>
                <a:cs typeface="Times New Roman" panose="02020603050405020304" pitchFamily="18" charset="0"/>
              </a:rPr>
              <a:t>access of AMP STAs among multiple trigger sessions to reduce collision. </a:t>
            </a:r>
          </a:p>
          <a:p>
            <a:pPr marL="342900" lvl="1" indent="-342900">
              <a:spcBef>
                <a:spcPct val="200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2000" dirty="0">
                <a:latin typeface="+mn-lt"/>
                <a:cs typeface="Times New Roman" panose="02020603050405020304" pitchFamily="18" charset="0"/>
              </a:rPr>
              <a:t>Step 2: Time-slot based random access[3]</a:t>
            </a:r>
          </a:p>
          <a:p>
            <a:pPr marL="800100" lvl="2" indent="-342900">
              <a:spcBef>
                <a:spcPct val="200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800" dirty="0">
                <a:latin typeface="+mn-lt"/>
                <a:cs typeface="Times New Roman" panose="02020603050405020304" pitchFamily="18" charset="0"/>
              </a:rPr>
              <a:t>Random access among time-slots indicated by the selected AMP trigger</a:t>
            </a:r>
          </a:p>
          <a:p>
            <a:pPr marL="1257300" lvl="3" indent="-342900">
              <a:spcBef>
                <a:spcPct val="200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600" dirty="0">
                <a:latin typeface="+mn-lt"/>
                <a:cs typeface="Times New Roman" panose="02020603050405020304" pitchFamily="18" charset="0"/>
              </a:rPr>
              <a:t>When AMP STA selects one target AMP trigger through AMP trigger based random  access, it responds to the target trigger by transmitting UL PPDU using a time-slot indicated by the trigger. </a:t>
            </a:r>
          </a:p>
          <a:p>
            <a:pPr marL="1257300" lvl="3" indent="-342900">
              <a:spcBef>
                <a:spcPct val="200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600" dirty="0">
                <a:latin typeface="+mn-lt"/>
                <a:cs typeface="Times New Roman" panose="02020603050405020304" pitchFamily="18" charset="0"/>
              </a:rPr>
              <a:t>An AMP STA can select one target time-slot among time-slots indicated by the trigger based on time-slot based random access mechanism. </a:t>
            </a:r>
            <a:endParaRPr lang="en-US" altLang="zh-CN" sz="1800" kern="0" dirty="0">
              <a:solidFill>
                <a:srgbClr val="000000"/>
              </a:solidFill>
              <a:ea typeface="OPPOSans M" panose="00020600040101010101" pitchFamily="18" charset="-122"/>
            </a:endParaRP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a:t>Chuanfeng He (OPPO)</a:t>
            </a:r>
            <a:endParaRPr lang="en-US" dirty="0"/>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4</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altLang="zh-CN" sz="1800" b="1" dirty="0">
                <a:solidFill>
                  <a:srgbClr val="000000"/>
                </a:solidFill>
                <a:latin typeface="+mn-lt"/>
              </a:rPr>
              <a:t>Doc.: IEEE 802.11-25/0858r0</a:t>
            </a: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May 2025</a:t>
            </a:r>
            <a:endParaRPr lang="en-GB" altLang="zh-CN" sz="1800" b="1" dirty="0"/>
          </a:p>
        </p:txBody>
      </p:sp>
      <p:sp>
        <p:nvSpPr>
          <p:cNvPr id="10" name="标题 1">
            <a:extLst>
              <a:ext uri="{FF2B5EF4-FFF2-40B4-BE49-F238E27FC236}">
                <a16:creationId xmlns:a16="http://schemas.microsoft.com/office/drawing/2014/main" id="{6C9B51BA-A43B-4D75-928C-377CCB37012E}"/>
              </a:ext>
            </a:extLst>
          </p:cNvPr>
          <p:cNvSpPr txBox="1"/>
          <p:nvPr/>
        </p:nvSpPr>
        <p:spPr>
          <a:xfrm>
            <a:off x="381000" y="685800"/>
            <a:ext cx="8153400" cy="486054"/>
          </a:xfrm>
          <a:prstGeom prst="rect">
            <a:avLst/>
          </a:prstGeom>
        </p:spPr>
        <p:txBody>
          <a:bodyPr vert="horz" lIns="51435" tIns="25718" rIns="51435" bIns="25718" rtlCol="0" anchor="ctr">
            <a:normAutofit fontScale="97500"/>
          </a:bodyPr>
          <a:lstStyle>
            <a:defPPr>
              <a:defRPr lang="en-US"/>
            </a:defPPr>
            <a:lvl1pPr marL="0" marR="0" indent="0" algn="ctr" defTabSz="412750" latinLnBrk="0">
              <a:lnSpc>
                <a:spcPct val="80000"/>
              </a:lnSpc>
              <a:buClrTx/>
              <a:buSzTx/>
              <a:buFontTx/>
              <a:buNone/>
              <a:defRPr sz="2700" b="1" i="0" u="none" strike="noStrike" cap="none" spc="0" baseline="0">
                <a:ln>
                  <a:noFill/>
                </a:ln>
                <a:solidFill>
                  <a:schemeClr val="tx2"/>
                </a:solidFill>
                <a:uFillTx/>
                <a:latin typeface="+mj-lt"/>
                <a:ea typeface="+mj-ea"/>
                <a:cs typeface="+mj-cs"/>
              </a:defRPr>
            </a:lvl1pPr>
            <a:lvl2pPr marL="0" marR="0" indent="0"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2pPr>
            <a:lvl3pPr marL="0" marR="0" indent="0"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3pPr>
            <a:lvl4pPr marL="0" marR="0" indent="0"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4pPr>
            <a:lvl5pPr marL="0" marR="0" indent="0"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5pPr>
            <a:lvl6pPr marL="0" marR="0" indent="0" defTabSz="41275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6pPr>
            <a:lvl7pPr marL="0" marR="0" indent="0" defTabSz="41275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7pPr>
            <a:lvl8pPr marL="0" marR="0" indent="0" defTabSz="41275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8pPr>
            <a:lvl9pPr marL="0" marR="0" indent="0" defTabSz="41275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9pPr>
          </a:lstStyle>
          <a:p>
            <a:r>
              <a:rPr lang="en-US" altLang="zh-CN" dirty="0"/>
              <a:t>Two steps of random access</a:t>
            </a:r>
            <a:endParaRPr lang="zh-CN" altLang="en-US" dirty="0"/>
          </a:p>
        </p:txBody>
      </p:sp>
    </p:spTree>
    <p:extLst>
      <p:ext uri="{BB962C8B-B14F-4D97-AF65-F5344CB8AC3E}">
        <p14:creationId xmlns:p14="http://schemas.microsoft.com/office/powerpoint/2010/main" val="1320484993"/>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文本框 17"/>
          <p:cNvSpPr txBox="1"/>
          <p:nvPr/>
        </p:nvSpPr>
        <p:spPr>
          <a:xfrm>
            <a:off x="5149093" y="1981767"/>
            <a:ext cx="3913114" cy="3761030"/>
          </a:xfrm>
          <a:prstGeom prst="rect">
            <a:avLst/>
          </a:prstGeom>
          <a:noFill/>
          <a:ln w="12700">
            <a:noFill/>
            <a:prstDash val="dash"/>
          </a:ln>
        </p:spPr>
        <p:txBody>
          <a:bodyPr wrap="square" rtlCol="0">
            <a:spAutoFit/>
          </a:bodyPr>
          <a:lstStyle/>
          <a:p>
            <a:pPr marL="342900" lvl="1" indent="-342900">
              <a:spcBef>
                <a:spcPct val="200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800" dirty="0">
                <a:latin typeface="+mn-lt"/>
                <a:cs typeface="Times New Roman" panose="02020603050405020304" pitchFamily="18" charset="0"/>
              </a:rPr>
              <a:t>AMP trigger based random access</a:t>
            </a:r>
          </a:p>
          <a:p>
            <a:pPr marL="800100" lvl="2" indent="-342900">
              <a:spcBef>
                <a:spcPct val="200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400" dirty="0">
                <a:latin typeface="+mn-lt"/>
                <a:cs typeface="Times New Roman" panose="02020603050405020304" pitchFamily="18" charset="0"/>
              </a:rPr>
              <a:t>Through AMP trigger based random access</a:t>
            </a:r>
          </a:p>
          <a:p>
            <a:pPr marL="1257300" lvl="3" indent="-342900">
              <a:spcBef>
                <a:spcPct val="200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400" dirty="0">
                <a:latin typeface="+mn-lt"/>
                <a:cs typeface="Times New Roman" panose="02020603050405020304" pitchFamily="18" charset="0"/>
              </a:rPr>
              <a:t>AMP STA#1 and #2  select AMP trigger #2</a:t>
            </a:r>
          </a:p>
          <a:p>
            <a:pPr marL="1257300" lvl="3" indent="-342900">
              <a:spcBef>
                <a:spcPct val="200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400" dirty="0">
                <a:latin typeface="+mn-lt"/>
                <a:cs typeface="Times New Roman" panose="02020603050405020304" pitchFamily="18" charset="0"/>
              </a:rPr>
              <a:t>AMP STA#3 and #4  select AMP trigger #1</a:t>
            </a:r>
          </a:p>
          <a:p>
            <a:pPr marL="342900" lvl="1" indent="-342900">
              <a:spcBef>
                <a:spcPct val="200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800" dirty="0">
                <a:latin typeface="+mn-lt"/>
                <a:cs typeface="Times New Roman" panose="02020603050405020304" pitchFamily="18" charset="0"/>
              </a:rPr>
              <a:t>Time-slot based random access</a:t>
            </a:r>
            <a:endParaRPr lang="en-US" altLang="zh-CN" sz="1400" dirty="0">
              <a:latin typeface="+mn-lt"/>
              <a:cs typeface="Times New Roman" panose="02020603050405020304" pitchFamily="18" charset="0"/>
            </a:endParaRPr>
          </a:p>
          <a:p>
            <a:pPr marL="800100" lvl="2" indent="-342900">
              <a:spcBef>
                <a:spcPct val="200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400" dirty="0">
                <a:latin typeface="+mn-lt"/>
                <a:cs typeface="Times New Roman" panose="02020603050405020304" pitchFamily="18" charset="0"/>
              </a:rPr>
              <a:t>Through time-slot based random access </a:t>
            </a:r>
          </a:p>
          <a:p>
            <a:pPr marL="1257300" lvl="3" indent="-342900">
              <a:spcBef>
                <a:spcPct val="200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400" dirty="0">
                <a:latin typeface="+mn-lt"/>
                <a:cs typeface="Times New Roman" panose="02020603050405020304" pitchFamily="18" charset="0"/>
              </a:rPr>
              <a:t>AMP STA#1 and #2  select 2</a:t>
            </a:r>
            <a:r>
              <a:rPr lang="en-US" altLang="zh-CN" sz="1400" baseline="30000" dirty="0">
                <a:latin typeface="+mn-lt"/>
                <a:cs typeface="Times New Roman" panose="02020603050405020304" pitchFamily="18" charset="0"/>
              </a:rPr>
              <a:t>nd</a:t>
            </a:r>
            <a:r>
              <a:rPr lang="en-US" altLang="zh-CN" sz="1400" dirty="0">
                <a:latin typeface="+mn-lt"/>
                <a:cs typeface="Times New Roman" panose="02020603050405020304" pitchFamily="18" charset="0"/>
              </a:rPr>
              <a:t> and 3</a:t>
            </a:r>
            <a:r>
              <a:rPr lang="en-US" altLang="zh-CN" sz="1400" baseline="30000" dirty="0">
                <a:latin typeface="+mn-lt"/>
                <a:cs typeface="Times New Roman" panose="02020603050405020304" pitchFamily="18" charset="0"/>
              </a:rPr>
              <a:t>rd</a:t>
            </a:r>
            <a:r>
              <a:rPr lang="en-US" altLang="zh-CN" sz="1400" dirty="0">
                <a:latin typeface="+mn-lt"/>
                <a:cs typeface="Times New Roman" panose="02020603050405020304" pitchFamily="18" charset="0"/>
              </a:rPr>
              <a:t> time-slot indicated by AMP trigger #2, respectively</a:t>
            </a:r>
          </a:p>
          <a:p>
            <a:pPr marL="1257300" lvl="3" indent="-342900">
              <a:spcBef>
                <a:spcPct val="200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400" dirty="0">
                <a:latin typeface="+mn-lt"/>
                <a:cs typeface="Times New Roman" panose="02020603050405020304" pitchFamily="18" charset="0"/>
              </a:rPr>
              <a:t>AMP STA#3 and #4  select 3</a:t>
            </a:r>
            <a:r>
              <a:rPr lang="en-US" altLang="zh-CN" sz="1400" baseline="30000" dirty="0">
                <a:latin typeface="+mn-lt"/>
                <a:cs typeface="Times New Roman" panose="02020603050405020304" pitchFamily="18" charset="0"/>
              </a:rPr>
              <a:t>rd</a:t>
            </a:r>
            <a:r>
              <a:rPr lang="en-US" altLang="zh-CN" sz="1400" dirty="0">
                <a:latin typeface="+mn-lt"/>
                <a:cs typeface="Times New Roman" panose="02020603050405020304" pitchFamily="18" charset="0"/>
              </a:rPr>
              <a:t> and 2</a:t>
            </a:r>
            <a:r>
              <a:rPr lang="en-US" altLang="zh-CN" sz="1400" baseline="30000" dirty="0">
                <a:latin typeface="+mn-lt"/>
                <a:cs typeface="Times New Roman" panose="02020603050405020304" pitchFamily="18" charset="0"/>
              </a:rPr>
              <a:t>nd </a:t>
            </a:r>
            <a:r>
              <a:rPr lang="en-US" altLang="zh-CN" sz="1400" dirty="0">
                <a:latin typeface="+mn-lt"/>
                <a:cs typeface="Times New Roman" panose="02020603050405020304" pitchFamily="18" charset="0"/>
              </a:rPr>
              <a:t>time-slot indicated by AMP trigger #1, respectively</a:t>
            </a:r>
            <a:endParaRPr lang="en-US" altLang="zh-CN" sz="1800" kern="0" dirty="0">
              <a:solidFill>
                <a:srgbClr val="000000"/>
              </a:solidFill>
              <a:ea typeface="OPPOSans M" panose="00020600040101010101" pitchFamily="18" charset="-122"/>
            </a:endParaRP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a:t>Chuanfeng He (OPPO)</a:t>
            </a:r>
            <a:endParaRPr lang="en-US" dirty="0"/>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5</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altLang="zh-CN" sz="1800" b="1" dirty="0">
                <a:solidFill>
                  <a:srgbClr val="000000"/>
                </a:solidFill>
                <a:latin typeface="+mn-lt"/>
              </a:rPr>
              <a:t>Doc.: IEEE 802.11-25/0858r0</a:t>
            </a: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May 2025</a:t>
            </a:r>
            <a:endParaRPr lang="en-GB" altLang="zh-CN" sz="1800" b="1" dirty="0"/>
          </a:p>
        </p:txBody>
      </p:sp>
      <p:pic>
        <p:nvPicPr>
          <p:cNvPr id="3" name="图片 2">
            <a:extLst>
              <a:ext uri="{FF2B5EF4-FFF2-40B4-BE49-F238E27FC236}">
                <a16:creationId xmlns:a16="http://schemas.microsoft.com/office/drawing/2014/main" id="{231B7E5C-6DEE-4424-9E0C-CC41593F5D50}"/>
              </a:ext>
            </a:extLst>
          </p:cNvPr>
          <p:cNvPicPr>
            <a:picLocks noChangeAspect="1"/>
          </p:cNvPicPr>
          <p:nvPr/>
        </p:nvPicPr>
        <p:blipFill>
          <a:blip r:embed="rId3"/>
          <a:stretch>
            <a:fillRect/>
          </a:stretch>
        </p:blipFill>
        <p:spPr>
          <a:xfrm>
            <a:off x="81793" y="2181896"/>
            <a:ext cx="5067300" cy="3375247"/>
          </a:xfrm>
          <a:prstGeom prst="rect">
            <a:avLst/>
          </a:prstGeom>
        </p:spPr>
      </p:pic>
      <p:sp>
        <p:nvSpPr>
          <p:cNvPr id="12" name="标题 1">
            <a:extLst>
              <a:ext uri="{FF2B5EF4-FFF2-40B4-BE49-F238E27FC236}">
                <a16:creationId xmlns:a16="http://schemas.microsoft.com/office/drawing/2014/main" id="{D939ABBF-60AE-4296-8823-0FA5330009D4}"/>
              </a:ext>
            </a:extLst>
          </p:cNvPr>
          <p:cNvSpPr txBox="1"/>
          <p:nvPr/>
        </p:nvSpPr>
        <p:spPr>
          <a:xfrm>
            <a:off x="381000" y="685800"/>
            <a:ext cx="8153400" cy="486054"/>
          </a:xfrm>
          <a:prstGeom prst="rect">
            <a:avLst/>
          </a:prstGeom>
        </p:spPr>
        <p:txBody>
          <a:bodyPr vert="horz" lIns="51435" tIns="25718" rIns="51435" bIns="25718" rtlCol="0" anchor="ctr">
            <a:normAutofit fontScale="97500"/>
          </a:bodyPr>
          <a:lstStyle>
            <a:defPPr>
              <a:defRPr lang="en-US"/>
            </a:defPPr>
            <a:lvl1pPr marL="0" marR="0" indent="0" algn="ctr" defTabSz="412750" latinLnBrk="0">
              <a:lnSpc>
                <a:spcPct val="80000"/>
              </a:lnSpc>
              <a:buClrTx/>
              <a:buSzTx/>
              <a:buFontTx/>
              <a:buNone/>
              <a:defRPr sz="2700" b="1" i="0" u="none" strike="noStrike" cap="none" spc="0" baseline="0">
                <a:ln>
                  <a:noFill/>
                </a:ln>
                <a:solidFill>
                  <a:schemeClr val="tx2"/>
                </a:solidFill>
                <a:uFillTx/>
                <a:latin typeface="+mj-lt"/>
                <a:ea typeface="+mj-ea"/>
                <a:cs typeface="+mj-cs"/>
              </a:defRPr>
            </a:lvl1pPr>
            <a:lvl2pPr marL="0" marR="0" indent="0"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2pPr>
            <a:lvl3pPr marL="0" marR="0" indent="0"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3pPr>
            <a:lvl4pPr marL="0" marR="0" indent="0"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4pPr>
            <a:lvl5pPr marL="0" marR="0" indent="0"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5pPr>
            <a:lvl6pPr marL="0" marR="0" indent="0" defTabSz="41275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6pPr>
            <a:lvl7pPr marL="0" marR="0" indent="0" defTabSz="41275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7pPr>
            <a:lvl8pPr marL="0" marR="0" indent="0" defTabSz="41275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8pPr>
            <a:lvl9pPr marL="0" marR="0" indent="0" defTabSz="41275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9pPr>
          </a:lstStyle>
          <a:p>
            <a:r>
              <a:rPr lang="en-US" altLang="zh-CN" dirty="0"/>
              <a:t>Random access procedure </a:t>
            </a:r>
            <a:endParaRPr lang="zh-CN" altLang="en-US" dirty="0"/>
          </a:p>
        </p:txBody>
      </p:sp>
    </p:spTree>
    <p:extLst>
      <p:ext uri="{BB962C8B-B14F-4D97-AF65-F5344CB8AC3E}">
        <p14:creationId xmlns:p14="http://schemas.microsoft.com/office/powerpoint/2010/main" val="3112226174"/>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GB" altLang="zh-CN" sz="2700" b="1" dirty="0">
                <a:solidFill>
                  <a:schemeClr val="tx2"/>
                </a:solidFill>
                <a:latin typeface="+mj-lt"/>
                <a:ea typeface="+mj-ea"/>
                <a:cs typeface="+mj-cs"/>
              </a:rPr>
              <a:t>Summary and Proposal</a:t>
            </a:r>
            <a:endParaRPr lang="zh-CN" altLang="en-US" sz="2700" b="1" dirty="0">
              <a:solidFill>
                <a:schemeClr val="tx2"/>
              </a:solidFill>
              <a:latin typeface="+mj-lt"/>
              <a:ea typeface="+mj-ea"/>
              <a:cs typeface="+mj-cs"/>
            </a:endParaRPr>
          </a:p>
        </p:txBody>
      </p:sp>
      <p:sp>
        <p:nvSpPr>
          <p:cNvPr id="18" name="文本框 17"/>
          <p:cNvSpPr txBox="1"/>
          <p:nvPr/>
        </p:nvSpPr>
        <p:spPr>
          <a:xfrm>
            <a:off x="609600" y="1676400"/>
            <a:ext cx="7934260" cy="3323987"/>
          </a:xfrm>
          <a:prstGeom prst="rect">
            <a:avLst/>
          </a:prstGeom>
          <a:noFill/>
          <a:ln w="12700">
            <a:noFill/>
            <a:prstDash val="dash"/>
          </a:ln>
        </p:spPr>
        <p:txBody>
          <a:bodyPr wrap="square" rtlCol="0">
            <a:spAutoFit/>
          </a:bodyPr>
          <a:lstStyle/>
          <a:p>
            <a:pPr marL="342900" lvl="1" indent="-342900" algn="just">
              <a:spcBef>
                <a:spcPts val="0"/>
              </a:spcBef>
              <a:spcAft>
                <a:spcPts val="600"/>
              </a:spcAft>
              <a:buFont typeface="Wingdings" panose="05000000000000000000" pitchFamily="2" charset="2"/>
              <a:buChar char="p"/>
            </a:pPr>
            <a:r>
              <a:rPr lang="en-GB" altLang="zh-CN" sz="2000" kern="0" dirty="0">
                <a:solidFill>
                  <a:srgbClr val="000000"/>
                </a:solidFill>
                <a:ea typeface="OPPOSans M" panose="00020600040101010101" pitchFamily="18" charset="-122"/>
              </a:rPr>
              <a:t>11bp supports the following random access mechanism</a:t>
            </a:r>
          </a:p>
          <a:p>
            <a:pPr marL="800100" lvl="2" indent="-342900" algn="just">
              <a:spcBef>
                <a:spcPts val="0"/>
              </a:spcBef>
              <a:spcAft>
                <a:spcPts val="600"/>
              </a:spcAft>
              <a:buFont typeface="Arial" panose="020B0604020202020204" pitchFamily="34" charset="0"/>
              <a:buChar char="•"/>
            </a:pPr>
            <a:r>
              <a:rPr lang="en-US" altLang="zh-CN" sz="1800" dirty="0">
                <a:latin typeface="+mn-lt"/>
                <a:cs typeface="Times New Roman" panose="02020603050405020304" pitchFamily="18" charset="0"/>
              </a:rPr>
              <a:t>AMP trigger based random access</a:t>
            </a:r>
          </a:p>
          <a:p>
            <a:pPr marL="1257300" lvl="3" indent="-342900" algn="just">
              <a:spcBef>
                <a:spcPts val="0"/>
              </a:spcBef>
              <a:spcAft>
                <a:spcPts val="600"/>
              </a:spcAft>
              <a:buFont typeface="Arial" panose="020B0604020202020204" pitchFamily="34" charset="0"/>
              <a:buChar char="•"/>
            </a:pPr>
            <a:r>
              <a:rPr lang="en-US" altLang="zh-CN" sz="1600" dirty="0">
                <a:latin typeface="+mn-lt"/>
                <a:cs typeface="Times New Roman" panose="02020603050405020304" pitchFamily="18" charset="0"/>
              </a:rPr>
              <a:t>AMP STA selects an AMP trigger based on AMP trigger based random access mechanism.</a:t>
            </a:r>
          </a:p>
          <a:p>
            <a:pPr marL="800100" lvl="2" indent="-342900" algn="just">
              <a:spcBef>
                <a:spcPts val="0"/>
              </a:spcBef>
              <a:spcAft>
                <a:spcPts val="600"/>
              </a:spcAft>
              <a:buFont typeface="Arial" panose="020B0604020202020204" pitchFamily="34" charset="0"/>
              <a:buChar char="•"/>
            </a:pPr>
            <a:r>
              <a:rPr lang="en-US" altLang="zh-CN" sz="1800" dirty="0">
                <a:latin typeface="+mn-lt"/>
                <a:cs typeface="Times New Roman" panose="02020603050405020304" pitchFamily="18" charset="0"/>
              </a:rPr>
              <a:t>Time-slot based random access[3]</a:t>
            </a:r>
          </a:p>
          <a:p>
            <a:pPr marL="1257300" lvl="3" indent="-342900" algn="just">
              <a:spcBef>
                <a:spcPts val="0"/>
              </a:spcBef>
              <a:spcAft>
                <a:spcPts val="600"/>
              </a:spcAft>
              <a:buFont typeface="Arial" panose="020B0604020202020204" pitchFamily="34" charset="0"/>
              <a:buChar char="•"/>
            </a:pPr>
            <a:r>
              <a:rPr lang="en-US" altLang="zh-CN" sz="1600" dirty="0">
                <a:latin typeface="+mn-lt"/>
                <a:cs typeface="Times New Roman" panose="02020603050405020304" pitchFamily="18" charset="0"/>
              </a:rPr>
              <a:t>AMP STA randomly selects a time-slot among time-slots indicated by the  AMP trigger </a:t>
            </a:r>
            <a:r>
              <a:rPr lang="en-US" altLang="zh-CN" sz="1600" dirty="0">
                <a:cs typeface="Times New Roman" panose="02020603050405020304" pitchFamily="18" charset="0"/>
              </a:rPr>
              <a:t>soliciting UL PPDU transmission from the AMP STA</a:t>
            </a:r>
            <a:r>
              <a:rPr lang="en-US" altLang="zh-CN" sz="1600" dirty="0">
                <a:latin typeface="+mn-lt"/>
                <a:cs typeface="Times New Roman" panose="02020603050405020304" pitchFamily="18" charset="0"/>
              </a:rPr>
              <a:t>.</a:t>
            </a:r>
          </a:p>
          <a:p>
            <a:pPr marL="800100" lvl="2" indent="-342900" algn="just">
              <a:spcBef>
                <a:spcPts val="0"/>
              </a:spcBef>
              <a:spcAft>
                <a:spcPts val="600"/>
              </a:spcAft>
              <a:buFont typeface="Arial" panose="020B0604020202020204" pitchFamily="34" charset="0"/>
              <a:buChar char="•"/>
            </a:pPr>
            <a:r>
              <a:rPr lang="en-US" altLang="zh-CN" sz="1800" dirty="0"/>
              <a:t>The detailed </a:t>
            </a:r>
            <a:r>
              <a:rPr lang="en-US" altLang="zh-CN" sz="1800" dirty="0">
                <a:latin typeface="+mn-lt"/>
                <a:cs typeface="Times New Roman" panose="02020603050405020304" pitchFamily="18" charset="0"/>
              </a:rPr>
              <a:t>random access mechanisms are TBD(e.g. random selection among AMP triggers or time-slots)</a:t>
            </a:r>
            <a:endParaRPr lang="en-US" altLang="zh-CN" sz="1800" dirty="0"/>
          </a:p>
          <a:p>
            <a:pPr marL="342900" lvl="1" indent="-342900" algn="just">
              <a:spcBef>
                <a:spcPts val="0"/>
              </a:spcBef>
              <a:spcAft>
                <a:spcPts val="600"/>
              </a:spcAft>
              <a:buFont typeface="Wingdings" panose="05000000000000000000" pitchFamily="2" charset="2"/>
              <a:buChar char="p"/>
            </a:pPr>
            <a:endParaRPr lang="en-US" altLang="zh-CN" sz="2400" dirty="0">
              <a:cs typeface="Times New Roman" panose="02020603050405020304" pitchFamily="18" charset="0"/>
            </a:endParaRP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a:t>Chuanfeng He (OPPO)</a:t>
            </a:r>
            <a:endParaRPr lang="en-US" dirty="0"/>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6</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altLang="zh-CN" sz="1800" b="1" dirty="0">
                <a:solidFill>
                  <a:srgbClr val="000000"/>
                </a:solidFill>
                <a:latin typeface="+mn-lt"/>
              </a:rPr>
              <a:t>Doc.: IEEE 802.11-25/0858r0</a:t>
            </a: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May 2025</a:t>
            </a:r>
            <a:endParaRPr lang="en-GB" altLang="zh-CN" sz="1800" b="1" dirty="0"/>
          </a:p>
        </p:txBody>
      </p:sp>
    </p:spTree>
    <p:extLst>
      <p:ext uri="{BB962C8B-B14F-4D97-AF65-F5344CB8AC3E}">
        <p14:creationId xmlns:p14="http://schemas.microsoft.com/office/powerpoint/2010/main" val="4004937787"/>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US" altLang="zh-CN" sz="2600" b="1" dirty="0">
                <a:solidFill>
                  <a:schemeClr val="tx2"/>
                </a:solidFill>
                <a:latin typeface="+mj-lt"/>
                <a:ea typeface="+mj-ea"/>
                <a:cs typeface="+mj-cs"/>
              </a:rPr>
              <a:t>Straw Poll #1</a:t>
            </a:r>
            <a:endParaRPr lang="zh-CN" altLang="en-US" sz="2600" b="1" dirty="0">
              <a:solidFill>
                <a:schemeClr val="tx2"/>
              </a:solidFill>
              <a:latin typeface="+mj-lt"/>
              <a:ea typeface="+mj-ea"/>
              <a:cs typeface="+mj-cs"/>
            </a:endParaRP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a:t>Chuanfeng He (OPPO)</a:t>
            </a:r>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7</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altLang="zh-CN" sz="1800" b="1" dirty="0">
                <a:solidFill>
                  <a:srgbClr val="000000"/>
                </a:solidFill>
                <a:latin typeface="+mn-lt"/>
              </a:rPr>
              <a:t>Doc.: IEEE 802.11-25/0858r0</a:t>
            </a: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May 2025</a:t>
            </a:r>
            <a:endParaRPr lang="en-GB" altLang="zh-CN" sz="1800" b="1" dirty="0"/>
          </a:p>
        </p:txBody>
      </p:sp>
      <p:sp>
        <p:nvSpPr>
          <p:cNvPr id="12" name="Content Placeholder 2">
            <a:extLst>
              <a:ext uri="{FF2B5EF4-FFF2-40B4-BE49-F238E27FC236}">
                <a16:creationId xmlns:a16="http://schemas.microsoft.com/office/drawing/2014/main" id="{499B6E8E-88D7-4229-95E3-6CAB69EA2999}"/>
              </a:ext>
            </a:extLst>
          </p:cNvPr>
          <p:cNvSpPr txBox="1">
            <a:spLocks/>
          </p:cNvSpPr>
          <p:nvPr/>
        </p:nvSpPr>
        <p:spPr>
          <a:xfrm>
            <a:off x="609600" y="1676400"/>
            <a:ext cx="8382000" cy="4952998"/>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kern="0" dirty="0"/>
              <a:t>Do you agree with the following text:</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b="1" dirty="0">
                <a:latin typeface="Times New Roman" panose="02020603050405020304" pitchFamily="18" charset="0"/>
                <a:ea typeface="宋体" panose="02010600030101010101" pitchFamily="2" charset="-122"/>
                <a:cs typeface="Times New Roman" panose="02020603050405020304" pitchFamily="18" charset="0"/>
              </a:rPr>
              <a:t>802.11bp supports a random access mechanism, which includes:</a:t>
            </a:r>
            <a:endParaRPr lang="zh-CN" altLang="zh-CN" b="1" dirty="0">
              <a:latin typeface="Times New Roman" panose="02020603050405020304" pitchFamily="18" charset="0"/>
              <a:ea typeface="宋体" panose="02010600030101010101" pitchFamily="2" charset="-122"/>
              <a:cs typeface="Times New Roman" panose="02020603050405020304" pitchFamily="18" charset="0"/>
            </a:endParaRP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800" dirty="0">
                <a:cs typeface="Times New Roman" panose="02020603050405020304" pitchFamily="18" charset="0"/>
              </a:rPr>
              <a:t>AMP STA selects an AMP trigger for solicited UL PPDU transmission based on AMP trigger based random access mechanism.</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800" dirty="0">
                <a:latin typeface="+mn-lt"/>
                <a:cs typeface="Times New Roman" panose="02020603050405020304" pitchFamily="18" charset="0"/>
              </a:rPr>
              <a:t>The details of AMP trigger based random access mechanisms are TBD.</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altLang="zh-CN" sz="1800" dirty="0">
              <a:latin typeface="Times New Roman" panose="02020603050405020304" pitchFamily="18" charset="0"/>
              <a:ea typeface="宋体" panose="02010600030101010101" pitchFamily="2" charset="-122"/>
              <a:cs typeface="Times New Roman" panose="02020603050405020304" pitchFamily="18" charset="0"/>
            </a:endParaRP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kern="0" dirty="0"/>
          </a:p>
          <a:p>
            <a:r>
              <a:rPr lang="en-US" kern="0" dirty="0"/>
              <a:t>Yes</a:t>
            </a:r>
          </a:p>
          <a:p>
            <a:r>
              <a:rPr lang="en-US" kern="0" dirty="0"/>
              <a:t>No</a:t>
            </a:r>
          </a:p>
          <a:p>
            <a:r>
              <a:rPr lang="en-US" kern="0" dirty="0"/>
              <a:t>Abstain</a:t>
            </a:r>
          </a:p>
        </p:txBody>
      </p:sp>
    </p:spTree>
    <p:extLst>
      <p:ext uri="{BB962C8B-B14F-4D97-AF65-F5344CB8AC3E}">
        <p14:creationId xmlns:p14="http://schemas.microsoft.com/office/powerpoint/2010/main" val="3971888417"/>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US" altLang="zh-CN" sz="2600" b="1" dirty="0">
                <a:solidFill>
                  <a:schemeClr val="tx2"/>
                </a:solidFill>
                <a:latin typeface="+mj-lt"/>
                <a:ea typeface="+mj-ea"/>
                <a:cs typeface="+mj-cs"/>
              </a:rPr>
              <a:t>Straw Poll #2</a:t>
            </a:r>
            <a:endParaRPr lang="zh-CN" altLang="en-US" sz="2600" b="1" dirty="0">
              <a:solidFill>
                <a:schemeClr val="tx2"/>
              </a:solidFill>
              <a:latin typeface="+mj-lt"/>
              <a:ea typeface="+mj-ea"/>
              <a:cs typeface="+mj-cs"/>
            </a:endParaRP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a:t>Chuanfeng He (OPPO)</a:t>
            </a:r>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8</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altLang="zh-CN" sz="1800" b="1" dirty="0">
                <a:solidFill>
                  <a:srgbClr val="000000"/>
                </a:solidFill>
                <a:latin typeface="+mn-lt"/>
              </a:rPr>
              <a:t>Doc.: IEEE 802.11-25/0858r0</a:t>
            </a: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May 2025</a:t>
            </a:r>
            <a:endParaRPr lang="en-GB" altLang="zh-CN" sz="1800" b="1" dirty="0"/>
          </a:p>
        </p:txBody>
      </p:sp>
      <p:sp>
        <p:nvSpPr>
          <p:cNvPr id="12" name="Content Placeholder 2">
            <a:extLst>
              <a:ext uri="{FF2B5EF4-FFF2-40B4-BE49-F238E27FC236}">
                <a16:creationId xmlns:a16="http://schemas.microsoft.com/office/drawing/2014/main" id="{499B6E8E-88D7-4229-95E3-6CAB69EA2999}"/>
              </a:ext>
            </a:extLst>
          </p:cNvPr>
          <p:cNvSpPr txBox="1">
            <a:spLocks/>
          </p:cNvSpPr>
          <p:nvPr/>
        </p:nvSpPr>
        <p:spPr>
          <a:xfrm>
            <a:off x="609600" y="1676400"/>
            <a:ext cx="8382000" cy="4952998"/>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kern="0" dirty="0"/>
              <a:t>Do you agree with the following text:</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b="1" dirty="0">
                <a:latin typeface="Times New Roman" panose="02020603050405020304" pitchFamily="18" charset="0"/>
                <a:ea typeface="宋体" panose="02010600030101010101" pitchFamily="2" charset="-122"/>
                <a:cs typeface="Times New Roman" panose="02020603050405020304" pitchFamily="18" charset="0"/>
              </a:rPr>
              <a:t>802.11bp supports a random access mechanism, which includes:</a:t>
            </a:r>
            <a:endParaRPr lang="zh-CN" altLang="zh-CN" b="1" dirty="0">
              <a:latin typeface="Times New Roman" panose="02020603050405020304" pitchFamily="18" charset="0"/>
              <a:ea typeface="宋体" panose="02010600030101010101" pitchFamily="2" charset="-122"/>
              <a:cs typeface="Times New Roman" panose="02020603050405020304" pitchFamily="18" charset="0"/>
            </a:endParaRP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800" dirty="0">
                <a:latin typeface="+mn-lt"/>
                <a:cs typeface="Times New Roman" panose="02020603050405020304" pitchFamily="18" charset="0"/>
              </a:rPr>
              <a:t>AMP STA randomly </a:t>
            </a:r>
            <a:r>
              <a:rPr lang="en-US" altLang="zh-CN" sz="1800" dirty="0">
                <a:cs typeface="Times New Roman" panose="02020603050405020304" pitchFamily="18" charset="0"/>
              </a:rPr>
              <a:t>selects </a:t>
            </a:r>
            <a:r>
              <a:rPr lang="en-US" altLang="zh-CN" sz="1800" dirty="0">
                <a:latin typeface="+mn-lt"/>
                <a:cs typeface="Times New Roman" panose="02020603050405020304" pitchFamily="18" charset="0"/>
              </a:rPr>
              <a:t>a time-slot among time-slots indicated by an AMP trigger soliciting UL PPDU transmission from the AMP STA.</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altLang="zh-CN" sz="1800" dirty="0">
              <a:latin typeface="+mn-lt"/>
              <a:cs typeface="Times New Roman" panose="02020603050405020304" pitchFamily="18" charset="0"/>
            </a:endParaRP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altLang="zh-CN" sz="1800" dirty="0">
              <a:latin typeface="Times New Roman" panose="02020603050405020304" pitchFamily="18" charset="0"/>
              <a:ea typeface="宋体" panose="02010600030101010101" pitchFamily="2" charset="-122"/>
              <a:cs typeface="Times New Roman" panose="02020603050405020304" pitchFamily="18" charset="0"/>
            </a:endParaRP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kern="0" dirty="0"/>
          </a:p>
          <a:p>
            <a:r>
              <a:rPr lang="en-US" kern="0" dirty="0"/>
              <a:t>Yes</a:t>
            </a:r>
          </a:p>
          <a:p>
            <a:r>
              <a:rPr lang="en-US" kern="0" dirty="0"/>
              <a:t>No</a:t>
            </a:r>
          </a:p>
          <a:p>
            <a:r>
              <a:rPr lang="en-US" kern="0" dirty="0"/>
              <a:t>Abstain</a:t>
            </a:r>
          </a:p>
        </p:txBody>
      </p:sp>
    </p:spTree>
    <p:extLst>
      <p:ext uri="{BB962C8B-B14F-4D97-AF65-F5344CB8AC3E}">
        <p14:creationId xmlns:p14="http://schemas.microsoft.com/office/powerpoint/2010/main" val="2376994022"/>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p:cNvSpPr>
            <a:spLocks noGrp="1"/>
          </p:cNvSpPr>
          <p:nvPr>
            <p:ph type="title"/>
          </p:nvPr>
        </p:nvSpPr>
        <p:spPr>
          <a:xfrm>
            <a:off x="696912" y="543806"/>
            <a:ext cx="7772400" cy="1066800"/>
          </a:xfrm>
        </p:spPr>
        <p:txBody>
          <a:bodyPr/>
          <a:lstStyle/>
          <a:p>
            <a:pPr algn="ctr">
              <a:spcBef>
                <a:spcPct val="0"/>
              </a:spcBef>
              <a:defRPr/>
            </a:pPr>
            <a:r>
              <a:rPr lang="en-US" dirty="0"/>
              <a:t>Reference</a:t>
            </a:r>
            <a:endParaRPr lang="en-GB" altLang="zh-CN" sz="3200" dirty="0">
              <a:solidFill>
                <a:schemeClr val="tx2"/>
              </a:solidFill>
              <a:latin typeface="+mj-lt"/>
              <a:ea typeface="+mj-ea"/>
              <a:cs typeface="+mj-cs"/>
            </a:endParaRPr>
          </a:p>
        </p:txBody>
      </p:sp>
      <p:sp>
        <p:nvSpPr>
          <p:cNvPr id="10" name="Content Placeholder 2"/>
          <p:cNvSpPr txBox="1">
            <a:spLocks noChangeArrowheads="1"/>
          </p:cNvSpPr>
          <p:nvPr/>
        </p:nvSpPr>
        <p:spPr bwMode="auto">
          <a:xfrm>
            <a:off x="529432" y="1610606"/>
            <a:ext cx="7631112" cy="40715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defRPr>
                <a:solidFill>
                  <a:schemeClr val="tx1"/>
                </a:solidFill>
                <a:latin typeface="Calibri" panose="020F0502020204030204" pitchFamily="34" charset="0"/>
                <a:ea typeface="宋体" panose="02010600030101010101" pitchFamily="2" charset="-122"/>
              </a:defRPr>
            </a:lvl1pPr>
            <a:lvl2pPr marL="685800" indent="-22860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buFont typeface="+mj-lt"/>
              <a:buAutoNum type="arabicPeriod"/>
            </a:pPr>
            <a:endParaRPr lang="zh-CN" altLang="zh-CN" sz="1600" dirty="0"/>
          </a:p>
          <a:p>
            <a:pPr marL="457200" indent="-457200">
              <a:buFont typeface="+mj-lt"/>
              <a:buAutoNum type="arabicPeriod"/>
            </a:pPr>
            <a:r>
              <a:rPr lang="en-SG" altLang="zh-CN" sz="1600" dirty="0">
                <a:latin typeface="Times New Roman" panose="02020603050405020304" pitchFamily="18" charset="0"/>
                <a:cs typeface="Times New Roman" panose="02020603050405020304" pitchFamily="18" charset="0"/>
              </a:rPr>
              <a:t>IEEE 802.</a:t>
            </a:r>
            <a:r>
              <a:rPr lang="en-US" altLang="zh-CN" sz="1600" dirty="0">
                <a:latin typeface="Times New Roman" panose="02020603050405020304" pitchFamily="18" charset="0"/>
                <a:cs typeface="Times New Roman" panose="02020603050405020304" pitchFamily="18" charset="0"/>
              </a:rPr>
              <a:t>11-24/1613</a:t>
            </a:r>
            <a:r>
              <a:rPr lang="en-SG" altLang="zh-CN" sz="1600" dirty="0">
                <a:latin typeface="Times New Roman" panose="02020603050405020304" pitchFamily="18" charset="0"/>
                <a:cs typeface="Times New Roman" panose="02020603050405020304" pitchFamily="18" charset="0"/>
              </a:rPr>
              <a:t>r7</a:t>
            </a:r>
            <a:r>
              <a:rPr lang="en-US" altLang="zh-CN" sz="1600" dirty="0">
                <a:latin typeface="Times New Roman" panose="02020603050405020304" pitchFamily="18" charset="0"/>
                <a:cs typeface="Times New Roman" panose="02020603050405020304" pitchFamily="18" charset="0"/>
              </a:rPr>
              <a:t>, Specification framework for </a:t>
            </a:r>
            <a:r>
              <a:rPr lang="en-US" altLang="zh-CN" sz="1600" dirty="0" err="1">
                <a:latin typeface="Times New Roman" panose="02020603050405020304" pitchFamily="18" charset="0"/>
                <a:cs typeface="Times New Roman" panose="02020603050405020304" pitchFamily="18" charset="0"/>
              </a:rPr>
              <a:t>tgbp</a:t>
            </a:r>
            <a:endParaRPr lang="en-US" altLang="zh-CN" sz="1600" dirty="0">
              <a:latin typeface="Times New Roman" panose="02020603050405020304" pitchFamily="18" charset="0"/>
              <a:cs typeface="Times New Roman" panose="02020603050405020304" pitchFamily="18" charset="0"/>
            </a:endParaRPr>
          </a:p>
          <a:p>
            <a:pPr marL="457200" indent="-457200">
              <a:buFont typeface="+mj-lt"/>
              <a:buAutoNum type="arabicPeriod"/>
            </a:pPr>
            <a:r>
              <a:rPr lang="en-US" altLang="zh-CN" sz="1600" dirty="0">
                <a:latin typeface="Times New Roman" panose="02020603050405020304" pitchFamily="18" charset="0"/>
                <a:cs typeface="Times New Roman" panose="02020603050405020304" pitchFamily="18" charset="0"/>
              </a:rPr>
              <a:t>IEEE 802.11-25/0334r1,</a:t>
            </a:r>
            <a:r>
              <a:rPr kumimoji="0" lang="en-US" altLang="zh-CN" sz="1600" b="1" i="0" u="none" strike="noStrike" kern="0" cap="none" spc="0" normalizeH="0" baseline="0" noProof="0" dirty="0">
                <a:ln>
                  <a:noFill/>
                </a:ln>
                <a:solidFill>
                  <a:srgbClr val="000000"/>
                </a:solidFill>
                <a:effectLst/>
                <a:uLnTx/>
                <a:uFillTx/>
                <a:latin typeface="Times New Roman"/>
                <a:ea typeface="+mj-ea"/>
                <a:cs typeface="+mj-cs"/>
              </a:rPr>
              <a:t> </a:t>
            </a:r>
            <a:r>
              <a:rPr lang="en-US" altLang="zh-CN" sz="1600" kern="0" dirty="0">
                <a:solidFill>
                  <a:srgbClr val="000000"/>
                </a:solidFill>
                <a:latin typeface="Times New Roman"/>
              </a:rPr>
              <a:t>Channel access for Active Tx non-AP AMP STAs – follow up, Huawei</a:t>
            </a:r>
          </a:p>
          <a:p>
            <a:pPr marL="457200" indent="-457200">
              <a:buFont typeface="+mj-lt"/>
              <a:buAutoNum type="arabicPeriod"/>
            </a:pPr>
            <a:r>
              <a:rPr lang="en-US" altLang="zh-CN" sz="1600" dirty="0">
                <a:latin typeface="Times New Roman" panose="02020603050405020304" pitchFamily="18" charset="0"/>
                <a:cs typeface="Times New Roman" panose="02020603050405020304" pitchFamily="18" charset="0"/>
              </a:rPr>
              <a:t>IEEE 802.11-25/0340r0, Trigger based TDM multiple access, OPPO</a:t>
            </a:r>
          </a:p>
          <a:p>
            <a:pPr marL="457200" indent="-457200">
              <a:buFont typeface="+mj-lt"/>
              <a:buAutoNum type="arabicPeriod"/>
            </a:pPr>
            <a:endParaRPr lang="en-US" altLang="zh-CN" sz="1800" dirty="0">
              <a:latin typeface="Times New Roman" panose="02020603050405020304" pitchFamily="18" charset="0"/>
              <a:cs typeface="Times New Roman" panose="02020603050405020304" pitchFamily="18" charset="0"/>
            </a:endParaRPr>
          </a:p>
          <a:p>
            <a:pPr marL="457200" indent="-457200">
              <a:buFont typeface="+mj-lt"/>
              <a:buAutoNum type="arabicPeriod"/>
            </a:pPr>
            <a:endParaRPr lang="en-US" altLang="zh-CN" sz="1800" dirty="0">
              <a:latin typeface="Times New Roman" panose="02020603050405020304" pitchFamily="18" charset="0"/>
              <a:cs typeface="Times New Roman" panose="02020603050405020304" pitchFamily="18" charset="0"/>
            </a:endParaRPr>
          </a:p>
          <a:p>
            <a:pPr marL="457200" indent="-457200">
              <a:buFont typeface="+mj-lt"/>
              <a:buAutoNum type="arabicPeriod"/>
            </a:pPr>
            <a:endParaRPr lang="en-US" altLang="zh-CN" sz="1800" dirty="0">
              <a:latin typeface="Times New Roman" panose="02020603050405020304" pitchFamily="18" charset="0"/>
              <a:cs typeface="Times New Roman" panose="02020603050405020304" pitchFamily="18" charset="0"/>
            </a:endParaRPr>
          </a:p>
        </p:txBody>
      </p:sp>
      <p:sp>
        <p:nvSpPr>
          <p:cNvPr id="11" name="Rectangle 1">
            <a:extLst>
              <a:ext uri="{FF2B5EF4-FFF2-40B4-BE49-F238E27FC236}">
                <a16:creationId xmlns:a16="http://schemas.microsoft.com/office/drawing/2014/main" id="{35AED617-1508-4CA3-BBA7-B480F0DB1DDD}"/>
              </a:ext>
            </a:extLst>
          </p:cNvPr>
          <p:cNvSpPr/>
          <p:nvPr/>
        </p:nvSpPr>
        <p:spPr>
          <a:xfrm>
            <a:off x="5486400" y="285349"/>
            <a:ext cx="3124200" cy="369332"/>
          </a:xfrm>
          <a:prstGeom prst="rect">
            <a:avLst/>
          </a:prstGeom>
        </p:spPr>
        <p:txBody>
          <a:bodyPr wrap="square">
            <a:spAutoFit/>
          </a:bodyPr>
          <a:lstStyle/>
          <a:p>
            <a:r>
              <a:rPr lang="en-SG" altLang="zh-CN" sz="1800" b="1" dirty="0">
                <a:solidFill>
                  <a:srgbClr val="000000"/>
                </a:solidFill>
                <a:latin typeface="+mn-lt"/>
              </a:rPr>
              <a:t>Doc.: IEEE 802.11-25/0858r0</a:t>
            </a:r>
          </a:p>
        </p:txBody>
      </p:sp>
      <p:sp>
        <p:nvSpPr>
          <p:cNvPr id="12" name="Date Placeholder 3">
            <a:extLst>
              <a:ext uri="{FF2B5EF4-FFF2-40B4-BE49-F238E27FC236}">
                <a16:creationId xmlns:a16="http://schemas.microsoft.com/office/drawing/2014/main" id="{A742132A-8352-4C94-BCF2-2243115A4C42}"/>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May 2025</a:t>
            </a:r>
            <a:endParaRPr lang="en-GB" altLang="zh-CN" sz="1800" b="1" dirty="0"/>
          </a:p>
        </p:txBody>
      </p:sp>
      <p:sp>
        <p:nvSpPr>
          <p:cNvPr id="13" name="Footer Placeholder 2">
            <a:extLst>
              <a:ext uri="{FF2B5EF4-FFF2-40B4-BE49-F238E27FC236}">
                <a16:creationId xmlns:a16="http://schemas.microsoft.com/office/drawing/2014/main" id="{7CC9EA03-77B8-48E7-8DAD-1C09F53482C3}"/>
              </a:ext>
            </a:extLst>
          </p:cNvPr>
          <p:cNvSpPr>
            <a:spLocks noGrp="1"/>
          </p:cNvSpPr>
          <p:nvPr>
            <p:ph type="ftr" sz="quarter" idx="3"/>
          </p:nvPr>
        </p:nvSpPr>
        <p:spPr>
          <a:xfrm flipH="1">
            <a:off x="6400800" y="6475413"/>
            <a:ext cx="2143060" cy="184666"/>
          </a:xfrm>
        </p:spPr>
        <p:txBody>
          <a:bodyPr/>
          <a:lstStyle/>
          <a:p>
            <a:pPr>
              <a:defRPr/>
            </a:pPr>
            <a:r>
              <a:rPr lang="en-US" altLang="zh-CN" dirty="0"/>
              <a:t>Chuanfeng He (OPPO)</a:t>
            </a:r>
            <a:endParaRPr lang="en-US" dirty="0"/>
          </a:p>
        </p:txBody>
      </p:sp>
      <p:sp>
        <p:nvSpPr>
          <p:cNvPr id="17" name="Slide Number Placeholder 3">
            <a:extLst>
              <a:ext uri="{FF2B5EF4-FFF2-40B4-BE49-F238E27FC236}">
                <a16:creationId xmlns:a16="http://schemas.microsoft.com/office/drawing/2014/main" id="{DA2641B5-0949-49A8-9A22-591D990BEF15}"/>
              </a:ext>
            </a:extLst>
          </p:cNvPr>
          <p:cNvSpPr>
            <a:spLocks noGrp="1"/>
          </p:cNvSpPr>
          <p:nvPr>
            <p:ph type="sldNum" sz="quarter" idx="11"/>
          </p:nvPr>
        </p:nvSpPr>
        <p:spPr>
          <a:xfrm>
            <a:off x="4344988" y="6475413"/>
            <a:ext cx="530225" cy="182562"/>
          </a:xfrm>
        </p:spPr>
        <p:txBody>
          <a:bodyPr/>
          <a:lstStyle/>
          <a:p>
            <a:pPr>
              <a:defRPr/>
            </a:pPr>
            <a:r>
              <a:rPr lang="en-US"/>
              <a:t>Slide </a:t>
            </a:r>
            <a:fld id="{3099D1E7-2CFE-4362-BB72-AF97192842EA}" type="slidenum">
              <a:rPr lang="en-US" smtClean="0"/>
              <a:t>9</a:t>
            </a:fld>
            <a:endParaRPr lang="en-US" dirty="0"/>
          </a:p>
        </p:txBody>
      </p:sp>
    </p:spTree>
  </p:cSld>
  <p:clrMapOvr>
    <a:masterClrMapping/>
  </p:clrMapOvr>
</p:sld>
</file>

<file path=ppt/theme/theme1.xml><?xml version="1.0" encoding="utf-8"?>
<a:theme xmlns:a="http://schemas.openxmlformats.org/drawingml/2006/main" name="ACcor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 Submissio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ACcord Submission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 Submissio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 Submission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 Submission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 Submission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 Submission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 Submission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ACcord Submission Template</Template>
  <TotalTime>42830</TotalTime>
  <Words>934</Words>
  <Application>Microsoft Office PowerPoint</Application>
  <PresentationFormat>全屏显示(4:3)</PresentationFormat>
  <Paragraphs>139</Paragraphs>
  <Slides>9</Slides>
  <Notes>9</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9</vt:i4>
      </vt:variant>
    </vt:vector>
  </HeadingPairs>
  <TitlesOfParts>
    <vt:vector size="14" baseType="lpstr">
      <vt:lpstr>Arial</vt:lpstr>
      <vt:lpstr>Calibri</vt:lpstr>
      <vt:lpstr>Times New Roman</vt:lpstr>
      <vt:lpstr>Wingdings</vt:lpstr>
      <vt:lpstr>ACcord Submission Template</vt:lpstr>
      <vt:lpstr>UL random access mechanisms for AMP</vt:lpstr>
      <vt:lpstr>Background</vt:lpstr>
      <vt:lpstr>PowerPoint 演示文稿</vt:lpstr>
      <vt:lpstr>PowerPoint 演示文稿</vt:lpstr>
      <vt:lpstr>PowerPoint 演示文稿</vt:lpstr>
      <vt:lpstr>PowerPoint 演示文稿</vt:lpstr>
      <vt:lpstr>PowerPoint 演示文稿</vt:lpstr>
      <vt:lpstr>PowerPoint 演示文稿</vt:lpstr>
      <vt:lpstr>Reference</vt:lpstr>
    </vt:vector>
  </TitlesOfParts>
  <Company>&lt;Company Name&gt;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&lt;Document Title&gt;</dc:title>
  <dc:creator>robert.stacey@intel.com</dc:creator>
  <cp:keywords>CTPClassification=:VisualMarkings=, CTPClassification=CTP_IC:VisualMarkings=, CTPClassification=CTP_IC</cp:keywords>
  <cp:lastModifiedBy>贺传峰(Chuanfeng HE)</cp:lastModifiedBy>
  <cp:revision>2685</cp:revision>
  <cp:lastPrinted>1998-02-10T13:28:00Z</cp:lastPrinted>
  <dcterms:created xsi:type="dcterms:W3CDTF">2009-12-02T19:05:00Z</dcterms:created>
  <dcterms:modified xsi:type="dcterms:W3CDTF">2025-05-12T07:13:34Z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5c159031-6120-4243-bbd1-ee5f1f2e96d1</vt:lpwstr>
  </property>
  <property fmtid="{D5CDD505-2E9C-101B-9397-08002B2CF9AE}" pid="4" name="CTP_BU">
    <vt:lpwstr>NEXT GEN AND STANDARDS GROUP</vt:lpwstr>
  </property>
  <property fmtid="{D5CDD505-2E9C-101B-9397-08002B2CF9AE}" pid="5" name="CTP_TimeStamp">
    <vt:lpwstr>2018-05-10 07:13:18Z</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CTP_IC</vt:lpwstr>
  </property>
  <property fmtid="{D5CDD505-2E9C-101B-9397-08002B2CF9AE}" pid="9" name="_2015_ms_pID_725343">
    <vt:lpwstr>(3)dYjZlIMPNS1j1dqB6YP+lC/h/B/2pNPp3QOMNi78JruWsJCWfvOX7qOfqVmWapw5nAmNox2d
CepUHOcpyRPGxOrCF4f6Vm+bQd0a6PmeqnduPJBgJlDghSxD1avTFZ63x0RG46RNanxgx9xE
F6b37psHyh5fuVUFporEZMqQXqHBEypactmiYjvUeMxRaF03XE7S31+KHEROZafgT1HavpUh
nCZB99KB4/WSNUWkv0</vt:lpwstr>
  </property>
  <property fmtid="{D5CDD505-2E9C-101B-9397-08002B2CF9AE}" pid="10" name="_2015_ms_pID_7253431">
    <vt:lpwstr>0SXraQUmKnChBZ8aCVQGJMK6QJb2T9gmWfYivL7LSAq+XNuG8X7Xnk
ZVdgv1R/107n0QMg2bwSVk0XjgjCmTESK20xX3TJA65etUbDDk6Z9gBOACmis1hcjMZatQXm
Xng7Mb/2nLdPeqQsInuUJp7DZbD6Ozsn0e3xI0jgh97KDr5s7e/CgLe2gOTO+Gz7rGwQ7tvf
I1PSBBdCPI4H0IJPnwUWjQPraoJGijURx6me</vt:lpwstr>
  </property>
  <property fmtid="{D5CDD505-2E9C-101B-9397-08002B2CF9AE}" pid="11" name="_readonly">
    <vt:lpwstr/>
  </property>
  <property fmtid="{D5CDD505-2E9C-101B-9397-08002B2CF9AE}" pid="12" name="_change">
    <vt:lpwstr/>
  </property>
  <property fmtid="{D5CDD505-2E9C-101B-9397-08002B2CF9AE}" pid="13" name="_full-control">
    <vt:lpwstr/>
  </property>
  <property fmtid="{D5CDD505-2E9C-101B-9397-08002B2CF9AE}" pid="14" name="sflag">
    <vt:lpwstr>1561287843</vt:lpwstr>
  </property>
  <property fmtid="{D5CDD505-2E9C-101B-9397-08002B2CF9AE}" pid="15" name="_2015_ms_pID_7253432">
    <vt:lpwstr>srCqHiAMW9tZQpMu87my+bQ=</vt:lpwstr>
  </property>
  <property fmtid="{D5CDD505-2E9C-101B-9397-08002B2CF9AE}" pid="16" name="KSOProductBuildVer">
    <vt:lpwstr>2052-10.1.0.6395</vt:lpwstr>
  </property>
</Properties>
</file>