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1"/>
  </p:notesMasterIdLst>
  <p:handoutMasterIdLst>
    <p:handoutMasterId r:id="rId12"/>
  </p:handoutMasterIdLst>
  <p:sldIdLst>
    <p:sldId id="269" r:id="rId2"/>
    <p:sldId id="640" r:id="rId3"/>
    <p:sldId id="641" r:id="rId4"/>
    <p:sldId id="679" r:id="rId5"/>
    <p:sldId id="678" r:id="rId6"/>
    <p:sldId id="588" r:id="rId7"/>
    <p:sldId id="666" r:id="rId8"/>
    <p:sldId id="680" r:id="rId9"/>
    <p:sldId id="668"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56" autoAdjust="0"/>
    <p:restoredTop sz="93875" autoAdjust="0"/>
  </p:normalViewPr>
  <p:slideViewPr>
    <p:cSldViewPr>
      <p:cViewPr varScale="1">
        <p:scale>
          <a:sx n="114" d="100"/>
          <a:sy n="114" d="100"/>
        </p:scale>
        <p:origin x="154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57442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1294784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1183296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1599961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1250426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2800186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937696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Weijie</a:t>
            </a:r>
            <a:r>
              <a:rPr lang="en-GB" dirty="0"/>
              <a:t> Xu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t>UL random access mechanisms for AMP</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2025-05-02</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Chuanfeng He (OPPO)</a:t>
            </a:r>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802.11-25/0858r0</a:t>
            </a: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graphicFrame>
        <p:nvGraphicFramePr>
          <p:cNvPr id="10" name="Table 8">
            <a:extLst>
              <a:ext uri="{FF2B5EF4-FFF2-40B4-BE49-F238E27FC236}">
                <a16:creationId xmlns:a16="http://schemas.microsoft.com/office/drawing/2014/main" id="{F9ED0835-C5E1-4307-BF1F-CC8288CC7EC2}"/>
              </a:ext>
            </a:extLst>
          </p:cNvPr>
          <p:cNvGraphicFramePr>
            <a:graphicFrameLocks noGrp="1"/>
          </p:cNvGraphicFramePr>
          <p:nvPr>
            <p:extLst>
              <p:ext uri="{D42A27DB-BD31-4B8C-83A1-F6EECF244321}">
                <p14:modId xmlns:p14="http://schemas.microsoft.com/office/powerpoint/2010/main" val="1985779465"/>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Times New Roman" panose="02020603050405020304" pitchFamily="18" charset="0"/>
                          <a:ea typeface="+mn-ea"/>
                          <a:cs typeface="Times New Roman" panose="02020603050405020304" pitchFamily="18" charset="0"/>
                        </a:rPr>
                        <a:t>Chuanfeng He</a:t>
                      </a:r>
                      <a:endParaRPr lang="zh-CN" altLang="en-US" sz="120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hechuanfeng@oppo.com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b="1" dirty="0">
                <a:solidFill>
                  <a:schemeClr val="tx2"/>
                </a:solidFill>
                <a:latin typeface="+mj-lt"/>
                <a:ea typeface="+mj-ea"/>
                <a:cs typeface="+mj-cs"/>
              </a:rPr>
              <a:t>Background</a:t>
            </a:r>
            <a:endParaRPr lang="en-GB" dirty="0"/>
          </a:p>
        </p:txBody>
      </p:sp>
      <p:sp>
        <p:nvSpPr>
          <p:cNvPr id="4098" name="Rectangle 2"/>
          <p:cNvSpPr>
            <a:spLocks noGrp="1" noChangeArrowheads="1"/>
          </p:cNvSpPr>
          <p:nvPr>
            <p:ph type="body" idx="1"/>
          </p:nvPr>
        </p:nvSpPr>
        <p:spPr>
          <a:xfrm>
            <a:off x="685800" y="1657884"/>
            <a:ext cx="7772400" cy="446328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b="0" dirty="0">
                <a:cs typeface="Times New Roman" panose="02020603050405020304" pitchFamily="18" charset="0"/>
              </a:rPr>
              <a:t>The motions about UL access mechanisms for </a:t>
            </a:r>
            <a:r>
              <a:rPr lang="en-US" altLang="zh-CN" sz="2000" b="0" dirty="0">
                <a:cs typeface="Times New Roman" panose="02020603050405020304" pitchFamily="18" charset="0"/>
                <a:sym typeface="+mn-ea"/>
              </a:rPr>
              <a:t>Active Tx non-AP AMP STAs</a:t>
            </a:r>
            <a:r>
              <a:rPr lang="en-US" altLang="zh-CN" sz="2000" b="0" dirty="0">
                <a:cs typeface="Times New Roman" panose="02020603050405020304" pitchFamily="18" charset="0"/>
              </a:rPr>
              <a:t> were agreed.[1][2]</a:t>
            </a:r>
            <a:endParaRPr lang="en-GB" altLang="zh-CN" sz="2000" b="0" dirty="0">
              <a:cs typeface="Times New Roman" panose="02020603050405020304" pitchFamily="18"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latin typeface="Times New Roman" panose="02020603050405020304" pitchFamily="18" charset="0"/>
                <a:ea typeface="宋体" panose="02010600030101010101" pitchFamily="2" charset="-122"/>
                <a:cs typeface="Times New Roman" panose="02020603050405020304" pitchFamily="18" charset="0"/>
              </a:rPr>
              <a:t>MM-10: 802.11bp supports a time-slot based random access mechanism for Active Tx non-AP AMP STAs:</a:t>
            </a:r>
            <a:endParaRPr lang="zh-CN" altLang="zh-CN" sz="1600" b="1" i="1" dirty="0">
              <a:latin typeface="Times New Roman" panose="02020603050405020304" pitchFamily="18" charset="0"/>
              <a:ea typeface="宋体" panose="02010600030101010101" pitchFamily="2" charset="-122"/>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AMP AP transmits an AMP frame that indicates one or more time-slots.</a:t>
            </a:r>
            <a:endParaRPr lang="zh-CN" altLang="zh-CN" sz="1400" i="1" dirty="0">
              <a:latin typeface="Times New Roman" panose="02020603050405020304" pitchFamily="18" charset="0"/>
              <a:ea typeface="宋体" panose="02010600030101010101" pitchFamily="2" charset="-122"/>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Further details (e.g., frame formats, how a STA chooses a random access time-slot etc.) are TBD.</a:t>
            </a:r>
            <a:endParaRPr lang="zh-CN" altLang="zh-CN" sz="1400" i="1" dirty="0">
              <a:latin typeface="Times New Roman" panose="02020603050405020304" pitchFamily="18" charset="0"/>
              <a:ea typeface="宋体" panose="02010600030101010101" pitchFamily="2" charset="-122"/>
              <a:cs typeface="Times New Roman" panose="02020603050405020304" pitchFamily="18"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latin typeface="Times New Roman" panose="02020603050405020304" pitchFamily="18" charset="0"/>
                <a:ea typeface="宋体" panose="02010600030101010101" pitchFamily="2" charset="-122"/>
                <a:cs typeface="Times New Roman" panose="02020603050405020304" pitchFamily="18" charset="0"/>
              </a:rPr>
              <a:t>MM-11: 802.11bp supports a time-slot based scheduled access mechanism for Active Tx non-AP AMP STAs:</a:t>
            </a:r>
            <a:endParaRPr lang="zh-CN" altLang="zh-CN" sz="1600" b="1" i="1" dirty="0">
              <a:latin typeface="Times New Roman" panose="02020603050405020304" pitchFamily="18" charset="0"/>
              <a:ea typeface="宋体" panose="02010600030101010101" pitchFamily="2" charset="-122"/>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AMP AP transmits an AMP frame to assign one or more transmission time-slots.</a:t>
            </a:r>
            <a:endParaRPr lang="zh-CN" altLang="zh-CN" sz="1400" i="1" dirty="0">
              <a:latin typeface="Times New Roman" panose="02020603050405020304" pitchFamily="18" charset="0"/>
              <a:ea typeface="宋体" panose="02010600030101010101" pitchFamily="2" charset="-122"/>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Further details (e.g., frame formats, how the time-slots are assigned etc.) are TBD.</a:t>
            </a:r>
            <a:endParaRPr lang="zh-CN" altLang="zh-CN" sz="1400" i="1"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802.11-25/0858r0</a:t>
            </a:r>
          </a:p>
        </p:txBody>
      </p:sp>
      <p:sp>
        <p:nvSpPr>
          <p:cNvPr id="8" name="Footer Placeholder 2">
            <a:extLst>
              <a:ext uri="{FF2B5EF4-FFF2-40B4-BE49-F238E27FC236}">
                <a16:creationId xmlns:a16="http://schemas.microsoft.com/office/drawing/2014/main" id="{AB4FBCD1-B4BB-4E53-A753-923E310F9DDD}"/>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Tree>
    <p:extLst>
      <p:ext uri="{BB962C8B-B14F-4D97-AF65-F5344CB8AC3E}">
        <p14:creationId xmlns:p14="http://schemas.microsoft.com/office/powerpoint/2010/main" val="14355121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Time-slot based random access mechanism </a:t>
            </a:r>
            <a:endParaRPr lang="zh-CN" altLang="en-US" dirty="0"/>
          </a:p>
        </p:txBody>
      </p:sp>
      <p:sp>
        <p:nvSpPr>
          <p:cNvPr id="18" name="文本框 17"/>
          <p:cNvSpPr txBox="1"/>
          <p:nvPr/>
        </p:nvSpPr>
        <p:spPr>
          <a:xfrm>
            <a:off x="424656" y="1524000"/>
            <a:ext cx="8294688" cy="4822859"/>
          </a:xfrm>
          <a:prstGeom prst="rect">
            <a:avLst/>
          </a:prstGeom>
          <a:noFill/>
          <a:ln w="12700">
            <a:noFill/>
            <a:prstDash val="dash"/>
          </a:ln>
        </p:spPr>
        <p:txBody>
          <a:bodyPr wrap="square" rtlCol="0">
            <a:spAutoFit/>
          </a:body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latin typeface="+mn-lt"/>
                <a:cs typeface="Times New Roman" panose="02020603050405020304" pitchFamily="18" charset="0"/>
              </a:rPr>
              <a:t>AMP AP transmits an AMP frame that indicates one or more time-slots for potential UL PPDU Tx without the request from AMP STAs.</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latin typeface="+mn-lt"/>
                <a:cs typeface="Times New Roman" panose="02020603050405020304" pitchFamily="18" charset="0"/>
              </a:rPr>
              <a:t>Random access mechanism is applicable to logistics like use cases</a:t>
            </a:r>
          </a:p>
          <a:p>
            <a:pPr marL="80010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latin typeface="+mn-lt"/>
                <a:cs typeface="Times New Roman" panose="02020603050405020304" pitchFamily="18" charset="0"/>
              </a:rPr>
              <a:t>AP has no knowledge of AMP STA’ ID.</a:t>
            </a:r>
          </a:p>
          <a:p>
            <a:pPr marL="80010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latin typeface="+mn-lt"/>
                <a:cs typeface="Times New Roman" panose="02020603050405020304" pitchFamily="18" charset="0"/>
              </a:rPr>
              <a:t>Small data is solicited by AP for AMP STA identification.</a:t>
            </a:r>
          </a:p>
          <a:p>
            <a:pPr marL="80010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latin typeface="+mn-lt"/>
                <a:cs typeface="Times New Roman" panose="02020603050405020304" pitchFamily="18" charset="0"/>
              </a:rPr>
              <a:t>Low latency is expected for fast AMP STA identification.  </a:t>
            </a:r>
          </a:p>
          <a:p>
            <a:pPr marL="80010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latin typeface="+mn-lt"/>
                <a:cs typeface="Times New Roman" panose="02020603050405020304" pitchFamily="18" charset="0"/>
              </a:rPr>
              <a:t>Association is not required for one shot UL PPDU Tx from AMP STAs.</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latin typeface="+mn-lt"/>
                <a:cs typeface="Times New Roman" panose="02020603050405020304" pitchFamily="18" charset="0"/>
              </a:rPr>
              <a:t>Unscheduled UL access may lead to mismatch between UL PPDU Tx and solicited time-slots. A time-slot may be either empty with no UL PPDUs or occupied by multiple UL PPDUs.  </a:t>
            </a:r>
          </a:p>
          <a:p>
            <a:pPr marL="342900" lvl="1" indent="-342900" algn="just">
              <a:spcBef>
                <a:spcPts val="0"/>
              </a:spcBef>
              <a:spcAft>
                <a:spcPts val="600"/>
              </a:spcAft>
              <a:buFont typeface="Arial" panose="020B0604020202020204" pitchFamily="34" charset="0"/>
              <a:buChar char="•"/>
            </a:pPr>
            <a:endParaRPr lang="en-US" altLang="zh-CN" sz="2400" dirty="0">
              <a:latin typeface="+mn-lt"/>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18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endParaRPr lang="en-US" altLang="zh-CN" sz="18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endParaRPr lang="en-US" altLang="zh-CN" sz="18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802.11-25/0858r0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75129743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424656" y="1524000"/>
            <a:ext cx="8566944" cy="4635115"/>
          </a:xfrm>
          <a:prstGeom prst="rect">
            <a:avLst/>
          </a:prstGeom>
          <a:noFill/>
          <a:ln w="12700">
            <a:noFill/>
            <a:prstDash val="dash"/>
          </a:ln>
        </p:spPr>
        <p:txBody>
          <a:bodyPr wrap="square" rtlCol="0">
            <a:spAutoFit/>
          </a:body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latin typeface="+mn-lt"/>
                <a:cs typeface="Times New Roman" panose="02020603050405020304" pitchFamily="18" charset="0"/>
              </a:rPr>
              <a:t>Step 1: AMP trigger based random access</a:t>
            </a:r>
          </a:p>
          <a:p>
            <a:pPr marL="80010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latin typeface="+mn-lt"/>
                <a:cs typeface="Times New Roman" panose="02020603050405020304" pitchFamily="18" charset="0"/>
              </a:rPr>
              <a:t>Random access among AMP triggers</a:t>
            </a:r>
          </a:p>
          <a:p>
            <a:pPr marL="1257300" lvl="3"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n-lt"/>
                <a:cs typeface="Times New Roman" panose="02020603050405020304" pitchFamily="18" charset="0"/>
              </a:rPr>
              <a:t>AMP AP tries to solicit potential UL PPDUs through sending AMP triggers. It is not desired to solicit UL PPDUs from all the waiting AMP STAs(e.g. 100) through one AMP trigger(e.g. 4 time-slots indicated), which will lead to serious collision. </a:t>
            </a:r>
          </a:p>
          <a:p>
            <a:pPr marL="1257300" lvl="3"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n-lt"/>
                <a:cs typeface="Times New Roman" panose="02020603050405020304" pitchFamily="18" charset="0"/>
              </a:rPr>
              <a:t>An AMP STA can select one target AMP trigger among AMP triggers based on AMP trigger based random access mechanism. </a:t>
            </a:r>
          </a:p>
          <a:p>
            <a:pPr marL="1257300" lvl="3"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n-lt"/>
                <a:cs typeface="Times New Roman" panose="02020603050405020304" pitchFamily="18" charset="0"/>
              </a:rPr>
              <a:t>The random access among AMP triggers helps to spread the </a:t>
            </a:r>
            <a:r>
              <a:rPr lang="en-US" altLang="zh-CN" sz="1600" dirty="0">
                <a:latin typeface="+mj-lt"/>
                <a:cs typeface="Times New Roman" panose="02020603050405020304" pitchFamily="18" charset="0"/>
              </a:rPr>
              <a:t>access of AMP STAs among multiple trigger sessions to reduce collision. </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latin typeface="+mn-lt"/>
                <a:cs typeface="Times New Roman" panose="02020603050405020304" pitchFamily="18" charset="0"/>
              </a:rPr>
              <a:t>Step 2: Time-slot based random access[3]</a:t>
            </a:r>
          </a:p>
          <a:p>
            <a:pPr marL="80010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latin typeface="+mn-lt"/>
                <a:cs typeface="Times New Roman" panose="02020603050405020304" pitchFamily="18" charset="0"/>
              </a:rPr>
              <a:t>Random access among time-slots indicated by the selected AMP trigger</a:t>
            </a:r>
          </a:p>
          <a:p>
            <a:pPr marL="1257300" lvl="3"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n-lt"/>
                <a:cs typeface="Times New Roman" panose="02020603050405020304" pitchFamily="18" charset="0"/>
              </a:rPr>
              <a:t>When AMP STA selects one target AMP trigger through AMP trigger based random  access, it responds to the target trigger by transmitting UL PPDU using a time-slot indicated by the trigger. </a:t>
            </a:r>
          </a:p>
          <a:p>
            <a:pPr marL="1257300" lvl="3"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n-lt"/>
                <a:cs typeface="Times New Roman" panose="02020603050405020304" pitchFamily="18" charset="0"/>
              </a:rPr>
              <a:t>An AMP STA can select one target time-slot among time-slots indicated by the trigger based on time-slot based random access mechanism. </a:t>
            </a:r>
            <a:endParaRPr lang="en-US" altLang="zh-CN" sz="18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802.11-25/0858r0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
        <p:nvSpPr>
          <p:cNvPr id="10" name="标题 1">
            <a:extLst>
              <a:ext uri="{FF2B5EF4-FFF2-40B4-BE49-F238E27FC236}">
                <a16:creationId xmlns:a16="http://schemas.microsoft.com/office/drawing/2014/main" id="{6C9B51BA-A43B-4D75-928C-377CCB37012E}"/>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Two steps of random access</a:t>
            </a:r>
            <a:endParaRPr lang="zh-CN" altLang="en-US" dirty="0"/>
          </a:p>
        </p:txBody>
      </p:sp>
    </p:spTree>
    <p:extLst>
      <p:ext uri="{BB962C8B-B14F-4D97-AF65-F5344CB8AC3E}">
        <p14:creationId xmlns:p14="http://schemas.microsoft.com/office/powerpoint/2010/main" val="132048499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5149093" y="1981767"/>
            <a:ext cx="3913114" cy="3761030"/>
          </a:xfrm>
          <a:prstGeom prst="rect">
            <a:avLst/>
          </a:prstGeom>
          <a:noFill/>
          <a:ln w="12700">
            <a:noFill/>
            <a:prstDash val="dash"/>
          </a:ln>
        </p:spPr>
        <p:txBody>
          <a:bodyPr wrap="square" rtlCol="0">
            <a:spAutoFit/>
          </a:body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latin typeface="+mn-lt"/>
                <a:cs typeface="Times New Roman" panose="02020603050405020304" pitchFamily="18" charset="0"/>
              </a:rPr>
              <a:t>AMP trigger based random access</a:t>
            </a:r>
          </a:p>
          <a:p>
            <a:pPr marL="80010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n-lt"/>
                <a:cs typeface="Times New Roman" panose="02020603050405020304" pitchFamily="18" charset="0"/>
              </a:rPr>
              <a:t>Through AMP trigger based random access</a:t>
            </a:r>
          </a:p>
          <a:p>
            <a:pPr marL="1257300" lvl="3"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n-lt"/>
                <a:cs typeface="Times New Roman" panose="02020603050405020304" pitchFamily="18" charset="0"/>
              </a:rPr>
              <a:t>AMP STA#1 and #2  select AMP trigger #2</a:t>
            </a:r>
          </a:p>
          <a:p>
            <a:pPr marL="1257300" lvl="3"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n-lt"/>
                <a:cs typeface="Times New Roman" panose="02020603050405020304" pitchFamily="18" charset="0"/>
              </a:rPr>
              <a:t>AMP STA#3 and #4  select AMP trigger #1</a:t>
            </a:r>
          </a:p>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latin typeface="+mn-lt"/>
                <a:cs typeface="Times New Roman" panose="02020603050405020304" pitchFamily="18" charset="0"/>
              </a:rPr>
              <a:t>Time-slot based random access</a:t>
            </a:r>
            <a:endParaRPr lang="en-US" altLang="zh-CN" sz="1400" dirty="0">
              <a:latin typeface="+mn-lt"/>
              <a:cs typeface="Times New Roman" panose="02020603050405020304" pitchFamily="18" charset="0"/>
            </a:endParaRPr>
          </a:p>
          <a:p>
            <a:pPr marL="800100" lvl="2"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n-lt"/>
                <a:cs typeface="Times New Roman" panose="02020603050405020304" pitchFamily="18" charset="0"/>
              </a:rPr>
              <a:t>Through time-slot based random access </a:t>
            </a:r>
          </a:p>
          <a:p>
            <a:pPr marL="1257300" lvl="3"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n-lt"/>
                <a:cs typeface="Times New Roman" panose="02020603050405020304" pitchFamily="18" charset="0"/>
              </a:rPr>
              <a:t>AMP STA#1 and #2  select 2</a:t>
            </a:r>
            <a:r>
              <a:rPr lang="en-US" altLang="zh-CN" sz="1400" baseline="30000" dirty="0">
                <a:latin typeface="+mn-lt"/>
                <a:cs typeface="Times New Roman" panose="02020603050405020304" pitchFamily="18" charset="0"/>
              </a:rPr>
              <a:t>nd</a:t>
            </a:r>
            <a:r>
              <a:rPr lang="en-US" altLang="zh-CN" sz="1400" dirty="0">
                <a:latin typeface="+mn-lt"/>
                <a:cs typeface="Times New Roman" panose="02020603050405020304" pitchFamily="18" charset="0"/>
              </a:rPr>
              <a:t> and 3</a:t>
            </a:r>
            <a:r>
              <a:rPr lang="en-US" altLang="zh-CN" sz="1400" baseline="30000" dirty="0">
                <a:latin typeface="+mn-lt"/>
                <a:cs typeface="Times New Roman" panose="02020603050405020304" pitchFamily="18" charset="0"/>
              </a:rPr>
              <a:t>rd</a:t>
            </a:r>
            <a:r>
              <a:rPr lang="en-US" altLang="zh-CN" sz="1400" dirty="0">
                <a:latin typeface="+mn-lt"/>
                <a:cs typeface="Times New Roman" panose="02020603050405020304" pitchFamily="18" charset="0"/>
              </a:rPr>
              <a:t> time-slot indicated by AMP trigger #2, respectively</a:t>
            </a:r>
          </a:p>
          <a:p>
            <a:pPr marL="1257300" lvl="3"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n-lt"/>
                <a:cs typeface="Times New Roman" panose="02020603050405020304" pitchFamily="18" charset="0"/>
              </a:rPr>
              <a:t>AMP STA#3 and #4  select 3</a:t>
            </a:r>
            <a:r>
              <a:rPr lang="en-US" altLang="zh-CN" sz="1400" baseline="30000" dirty="0">
                <a:latin typeface="+mn-lt"/>
                <a:cs typeface="Times New Roman" panose="02020603050405020304" pitchFamily="18" charset="0"/>
              </a:rPr>
              <a:t>rd</a:t>
            </a:r>
            <a:r>
              <a:rPr lang="en-US" altLang="zh-CN" sz="1400" dirty="0">
                <a:latin typeface="+mn-lt"/>
                <a:cs typeface="Times New Roman" panose="02020603050405020304" pitchFamily="18" charset="0"/>
              </a:rPr>
              <a:t> and 2</a:t>
            </a:r>
            <a:r>
              <a:rPr lang="en-US" altLang="zh-CN" sz="1400" baseline="30000" dirty="0">
                <a:latin typeface="+mn-lt"/>
                <a:cs typeface="Times New Roman" panose="02020603050405020304" pitchFamily="18" charset="0"/>
              </a:rPr>
              <a:t>nd </a:t>
            </a:r>
            <a:r>
              <a:rPr lang="en-US" altLang="zh-CN" sz="1400" dirty="0">
                <a:latin typeface="+mn-lt"/>
                <a:cs typeface="Times New Roman" panose="02020603050405020304" pitchFamily="18" charset="0"/>
              </a:rPr>
              <a:t>time-slot indicated by AMP trigger #1, respectively</a:t>
            </a:r>
            <a:endParaRPr lang="en-US" altLang="zh-CN" sz="18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802.11-25/0858r0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pic>
        <p:nvPicPr>
          <p:cNvPr id="3" name="图片 2">
            <a:extLst>
              <a:ext uri="{FF2B5EF4-FFF2-40B4-BE49-F238E27FC236}">
                <a16:creationId xmlns:a16="http://schemas.microsoft.com/office/drawing/2014/main" id="{231B7E5C-6DEE-4424-9E0C-CC41593F5D50}"/>
              </a:ext>
            </a:extLst>
          </p:cNvPr>
          <p:cNvPicPr>
            <a:picLocks noChangeAspect="1"/>
          </p:cNvPicPr>
          <p:nvPr/>
        </p:nvPicPr>
        <p:blipFill>
          <a:blip r:embed="rId3"/>
          <a:stretch>
            <a:fillRect/>
          </a:stretch>
        </p:blipFill>
        <p:spPr>
          <a:xfrm>
            <a:off x="81793" y="2181896"/>
            <a:ext cx="5067300" cy="3375247"/>
          </a:xfrm>
          <a:prstGeom prst="rect">
            <a:avLst/>
          </a:prstGeom>
        </p:spPr>
      </p:pic>
      <p:sp>
        <p:nvSpPr>
          <p:cNvPr id="12" name="标题 1">
            <a:extLst>
              <a:ext uri="{FF2B5EF4-FFF2-40B4-BE49-F238E27FC236}">
                <a16:creationId xmlns:a16="http://schemas.microsoft.com/office/drawing/2014/main" id="{D939ABBF-60AE-4296-8823-0FA5330009D4}"/>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Random access procedure </a:t>
            </a:r>
            <a:endParaRPr lang="zh-CN" altLang="en-US" dirty="0"/>
          </a:p>
        </p:txBody>
      </p:sp>
    </p:spTree>
    <p:extLst>
      <p:ext uri="{BB962C8B-B14F-4D97-AF65-F5344CB8AC3E}">
        <p14:creationId xmlns:p14="http://schemas.microsoft.com/office/powerpoint/2010/main" val="311222617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Summary and Proposal</a:t>
            </a:r>
            <a:endParaRPr lang="zh-CN" altLang="en-US" sz="2700" b="1" dirty="0">
              <a:solidFill>
                <a:schemeClr val="tx2"/>
              </a:solidFill>
              <a:latin typeface="+mj-lt"/>
              <a:ea typeface="+mj-ea"/>
              <a:cs typeface="+mj-cs"/>
            </a:endParaRPr>
          </a:p>
        </p:txBody>
      </p:sp>
      <p:sp>
        <p:nvSpPr>
          <p:cNvPr id="18" name="文本框 17"/>
          <p:cNvSpPr txBox="1"/>
          <p:nvPr/>
        </p:nvSpPr>
        <p:spPr>
          <a:xfrm>
            <a:off x="609600" y="1676400"/>
            <a:ext cx="7934260" cy="332398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GB" altLang="zh-CN" sz="2000" kern="0" dirty="0">
                <a:solidFill>
                  <a:srgbClr val="000000"/>
                </a:solidFill>
                <a:ea typeface="OPPOSans M" panose="00020600040101010101" pitchFamily="18" charset="-122"/>
              </a:rPr>
              <a:t>11bp supports the following random access mechanism</a:t>
            </a:r>
          </a:p>
          <a:p>
            <a:pPr marL="800100" lvl="2" indent="-342900" algn="just">
              <a:spcBef>
                <a:spcPts val="0"/>
              </a:spcBef>
              <a:spcAft>
                <a:spcPts val="600"/>
              </a:spcAft>
              <a:buFont typeface="Arial" panose="020B0604020202020204" pitchFamily="34" charset="0"/>
              <a:buChar char="•"/>
            </a:pPr>
            <a:r>
              <a:rPr lang="en-US" altLang="zh-CN" sz="1800" dirty="0">
                <a:latin typeface="+mn-lt"/>
                <a:cs typeface="Times New Roman" panose="02020603050405020304" pitchFamily="18" charset="0"/>
              </a:rPr>
              <a:t>AMP trigger based random access</a:t>
            </a:r>
          </a:p>
          <a:p>
            <a:pPr marL="1257300" lvl="3" indent="-342900" algn="just">
              <a:spcBef>
                <a:spcPts val="0"/>
              </a:spcBef>
              <a:spcAft>
                <a:spcPts val="600"/>
              </a:spcAft>
              <a:buFont typeface="Arial" panose="020B0604020202020204" pitchFamily="34" charset="0"/>
              <a:buChar char="•"/>
            </a:pPr>
            <a:r>
              <a:rPr lang="en-US" altLang="zh-CN" sz="1600" dirty="0">
                <a:latin typeface="+mn-lt"/>
                <a:cs typeface="Times New Roman" panose="02020603050405020304" pitchFamily="18" charset="0"/>
              </a:rPr>
              <a:t>AMP STA selects an AMP trigger based on AMP trigger based random access mechanism.</a:t>
            </a:r>
          </a:p>
          <a:p>
            <a:pPr marL="800100" lvl="2" indent="-342900" algn="just">
              <a:spcBef>
                <a:spcPts val="0"/>
              </a:spcBef>
              <a:spcAft>
                <a:spcPts val="600"/>
              </a:spcAft>
              <a:buFont typeface="Arial" panose="020B0604020202020204" pitchFamily="34" charset="0"/>
              <a:buChar char="•"/>
            </a:pPr>
            <a:r>
              <a:rPr lang="en-US" altLang="zh-CN" sz="1800" dirty="0">
                <a:latin typeface="+mn-lt"/>
                <a:cs typeface="Times New Roman" panose="02020603050405020304" pitchFamily="18" charset="0"/>
              </a:rPr>
              <a:t>Time-slot based random access[3]</a:t>
            </a:r>
          </a:p>
          <a:p>
            <a:pPr marL="1257300" lvl="3" indent="-342900" algn="just">
              <a:spcBef>
                <a:spcPts val="0"/>
              </a:spcBef>
              <a:spcAft>
                <a:spcPts val="600"/>
              </a:spcAft>
              <a:buFont typeface="Arial" panose="020B0604020202020204" pitchFamily="34" charset="0"/>
              <a:buChar char="•"/>
            </a:pPr>
            <a:r>
              <a:rPr lang="en-US" altLang="zh-CN" sz="1600" dirty="0">
                <a:latin typeface="+mn-lt"/>
                <a:cs typeface="Times New Roman" panose="02020603050405020304" pitchFamily="18" charset="0"/>
              </a:rPr>
              <a:t>AMP STA randomly selects a time-slot among time-slots indicated by the  AMP trigger </a:t>
            </a:r>
            <a:r>
              <a:rPr lang="en-US" altLang="zh-CN" sz="1600" dirty="0">
                <a:cs typeface="Times New Roman" panose="02020603050405020304" pitchFamily="18" charset="0"/>
              </a:rPr>
              <a:t>soliciting UL PPDU transmission from the AMP STA</a:t>
            </a:r>
            <a:r>
              <a:rPr lang="en-US" altLang="zh-CN" sz="1600" dirty="0">
                <a:latin typeface="+mn-lt"/>
                <a:cs typeface="Times New Roman" panose="02020603050405020304" pitchFamily="18" charset="0"/>
              </a:rPr>
              <a:t>.</a:t>
            </a:r>
          </a:p>
          <a:p>
            <a:pPr marL="800100" lvl="2" indent="-342900" algn="just">
              <a:spcBef>
                <a:spcPts val="0"/>
              </a:spcBef>
              <a:spcAft>
                <a:spcPts val="600"/>
              </a:spcAft>
              <a:buFont typeface="Arial" panose="020B0604020202020204" pitchFamily="34" charset="0"/>
              <a:buChar char="•"/>
            </a:pPr>
            <a:r>
              <a:rPr lang="en-US" altLang="zh-CN" sz="1800" dirty="0"/>
              <a:t>The detailed </a:t>
            </a:r>
            <a:r>
              <a:rPr lang="en-US" altLang="zh-CN" sz="1800" dirty="0">
                <a:latin typeface="+mn-lt"/>
                <a:cs typeface="Times New Roman" panose="02020603050405020304" pitchFamily="18" charset="0"/>
              </a:rPr>
              <a:t>random access mechanisms are TBD(e.g. random selection among AMP triggers or time-slots)</a:t>
            </a:r>
            <a:endParaRPr lang="en-US" altLang="zh-CN" sz="1800" dirty="0"/>
          </a:p>
          <a:p>
            <a:pPr marL="342900" lvl="1" indent="-342900" algn="just">
              <a:spcBef>
                <a:spcPts val="0"/>
              </a:spcBef>
              <a:spcAft>
                <a:spcPts val="600"/>
              </a:spcAft>
              <a:buFont typeface="Wingdings" panose="05000000000000000000" pitchFamily="2" charset="2"/>
              <a:buChar char="p"/>
            </a:pPr>
            <a:endParaRPr lang="en-US" altLang="zh-CN" sz="24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802.11-25/0858r0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400493778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#1</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802.11-25/0858r0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3820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1" dirty="0">
                <a:latin typeface="Times New Roman" panose="02020603050405020304" pitchFamily="18" charset="0"/>
                <a:ea typeface="宋体" panose="02010600030101010101" pitchFamily="2" charset="-122"/>
                <a:cs typeface="Times New Roman" panose="02020603050405020304" pitchFamily="18" charset="0"/>
              </a:rPr>
              <a:t>802.11bp supports a random access mechanism, which includes:</a:t>
            </a:r>
            <a:endParaRPr lang="zh-CN" altLang="zh-CN" b="1" dirty="0">
              <a:latin typeface="Times New Roman" panose="02020603050405020304" pitchFamily="18" charset="0"/>
              <a:ea typeface="宋体" panose="02010600030101010101" pitchFamily="2" charset="-122"/>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cs typeface="Times New Roman" panose="02020603050405020304" pitchFamily="18" charset="0"/>
              </a:rPr>
              <a:t>AMP STA selects an AMP trigger for solicited UL PPDU transmission based on AMP trigger based random access mechanism.</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latin typeface="+mn-lt"/>
                <a:cs typeface="Times New Roman" panose="02020603050405020304" pitchFamily="18" charset="0"/>
              </a:rPr>
              <a:t>The details of AMP trigger based random access mechanisms are TBD.</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397188841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#2</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802.11-25/0858r0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3820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1" dirty="0">
                <a:latin typeface="Times New Roman" panose="02020603050405020304" pitchFamily="18" charset="0"/>
                <a:ea typeface="宋体" panose="02010600030101010101" pitchFamily="2" charset="-122"/>
                <a:cs typeface="Times New Roman" panose="02020603050405020304" pitchFamily="18" charset="0"/>
              </a:rPr>
              <a:t>802.11bp supports a random access mechanism, which includes:</a:t>
            </a:r>
            <a:endParaRPr lang="zh-CN" altLang="zh-CN" b="1" dirty="0">
              <a:latin typeface="Times New Roman" panose="02020603050405020304" pitchFamily="18" charset="0"/>
              <a:ea typeface="宋体" panose="02010600030101010101" pitchFamily="2" charset="-122"/>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latin typeface="+mn-lt"/>
                <a:cs typeface="Times New Roman" panose="02020603050405020304" pitchFamily="18" charset="0"/>
              </a:rPr>
              <a:t>AMP STA randomly </a:t>
            </a:r>
            <a:r>
              <a:rPr lang="en-US" altLang="zh-CN" sz="1800" dirty="0">
                <a:cs typeface="Times New Roman" panose="02020603050405020304" pitchFamily="18" charset="0"/>
              </a:rPr>
              <a:t>selects </a:t>
            </a:r>
            <a:r>
              <a:rPr lang="en-US" altLang="zh-CN" sz="1800" dirty="0">
                <a:latin typeface="+mn-lt"/>
                <a:cs typeface="Times New Roman" panose="02020603050405020304" pitchFamily="18" charset="0"/>
              </a:rPr>
              <a:t>a time-slot among time-slots indicated by an AMP trigger soliciting UL PPDU transmission from the AMP STA.</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latin typeface="+mn-lt"/>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latin typeface="Times New Roman" panose="02020603050405020304" pitchFamily="18" charset="0"/>
              <a:ea typeface="宋体" panose="02010600030101010101" pitchFamily="2" charset="-122"/>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2376994022"/>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29432"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Font typeface="+mj-lt"/>
              <a:buAutoNum type="arabicPeriod"/>
            </a:pPr>
            <a:endParaRPr lang="zh-CN" altLang="zh-CN" sz="1600" dirty="0"/>
          </a:p>
          <a:p>
            <a:pPr marL="457200" indent="-457200">
              <a:buFont typeface="+mj-lt"/>
              <a:buAutoNum type="arabicPeriod"/>
            </a:pPr>
            <a:r>
              <a:rPr lang="en-SG" altLang="zh-CN" sz="1600" dirty="0">
                <a:latin typeface="Times New Roman" panose="02020603050405020304" pitchFamily="18" charset="0"/>
                <a:cs typeface="Times New Roman" panose="02020603050405020304" pitchFamily="18" charset="0"/>
              </a:rPr>
              <a:t>IEEE 802.</a:t>
            </a:r>
            <a:r>
              <a:rPr lang="en-US" altLang="zh-CN" sz="1600" dirty="0">
                <a:latin typeface="Times New Roman" panose="02020603050405020304" pitchFamily="18" charset="0"/>
                <a:cs typeface="Times New Roman" panose="02020603050405020304" pitchFamily="18" charset="0"/>
              </a:rPr>
              <a:t>11-24/1613</a:t>
            </a:r>
            <a:r>
              <a:rPr lang="en-SG" altLang="zh-CN" sz="1600" dirty="0">
                <a:latin typeface="Times New Roman" panose="02020603050405020304" pitchFamily="18" charset="0"/>
                <a:cs typeface="Times New Roman" panose="02020603050405020304" pitchFamily="18" charset="0"/>
              </a:rPr>
              <a:t>r7</a:t>
            </a:r>
            <a:r>
              <a:rPr lang="en-US" altLang="zh-CN" sz="1600" dirty="0">
                <a:latin typeface="Times New Roman" panose="02020603050405020304" pitchFamily="18" charset="0"/>
                <a:cs typeface="Times New Roman" panose="02020603050405020304" pitchFamily="18" charset="0"/>
              </a:rPr>
              <a:t>, Specification framework for </a:t>
            </a:r>
            <a:r>
              <a:rPr lang="en-US" altLang="zh-CN" sz="1600" dirty="0" err="1">
                <a:latin typeface="Times New Roman" panose="02020603050405020304" pitchFamily="18" charset="0"/>
                <a:cs typeface="Times New Roman" panose="02020603050405020304" pitchFamily="18" charset="0"/>
              </a:rPr>
              <a:t>tgbp</a:t>
            </a:r>
            <a:endParaRPr lang="en-US" altLang="zh-CN" sz="16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altLang="zh-CN" sz="1600" dirty="0">
                <a:latin typeface="Times New Roman" panose="02020603050405020304" pitchFamily="18" charset="0"/>
                <a:cs typeface="Times New Roman" panose="02020603050405020304" pitchFamily="18" charset="0"/>
              </a:rPr>
              <a:t>IEEE 802.11-25/0334r1,</a:t>
            </a:r>
            <a:r>
              <a:rPr kumimoji="0" lang="en-US" altLang="zh-CN" sz="1600" b="1" i="0" u="none" strike="noStrike" kern="0" cap="none" spc="0" normalizeH="0" baseline="0" noProof="0" dirty="0">
                <a:ln>
                  <a:noFill/>
                </a:ln>
                <a:solidFill>
                  <a:srgbClr val="000000"/>
                </a:solidFill>
                <a:effectLst/>
                <a:uLnTx/>
                <a:uFillTx/>
                <a:latin typeface="Times New Roman"/>
                <a:ea typeface="+mj-ea"/>
                <a:cs typeface="+mj-cs"/>
              </a:rPr>
              <a:t> </a:t>
            </a:r>
            <a:r>
              <a:rPr lang="en-US" altLang="zh-CN" sz="1600" kern="0" dirty="0">
                <a:solidFill>
                  <a:srgbClr val="000000"/>
                </a:solidFill>
                <a:latin typeface="Times New Roman"/>
              </a:rPr>
              <a:t>Channel access for Active Tx non-AP AMP STAs – follow up, Huawei</a:t>
            </a:r>
          </a:p>
          <a:p>
            <a:pPr marL="457200" indent="-457200">
              <a:buFont typeface="+mj-lt"/>
              <a:buAutoNum type="arabicPeriod"/>
            </a:pPr>
            <a:r>
              <a:rPr lang="en-US" altLang="zh-CN" sz="1600" dirty="0">
                <a:latin typeface="Times New Roman" panose="02020603050405020304" pitchFamily="18" charset="0"/>
                <a:cs typeface="Times New Roman" panose="02020603050405020304" pitchFamily="18" charset="0"/>
              </a:rPr>
              <a:t>IEEE 802.11-25/0340r0, Trigger based TDM multiple access, OPPO</a:t>
            </a: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802.11-25/0858r0</a:t>
            </a: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9</a:t>
            </a:fld>
            <a:endParaRPr lang="en-US" dirty="0"/>
          </a:p>
        </p:txBody>
      </p:sp>
    </p:spTree>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42830</TotalTime>
  <Words>934</Words>
  <Application>Microsoft Office PowerPoint</Application>
  <PresentationFormat>全屏显示(4:3)</PresentationFormat>
  <Paragraphs>139</Paragraphs>
  <Slides>9</Slides>
  <Notes>9</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vt:lpstr>
      <vt:lpstr>Calibri</vt:lpstr>
      <vt:lpstr>Times New Roman</vt:lpstr>
      <vt:lpstr>Wingdings</vt:lpstr>
      <vt:lpstr>ACcord Submission Template</vt:lpstr>
      <vt:lpstr>UL random access mechanisms for AMP</vt:lpstr>
      <vt:lpstr>Background</vt:lpstr>
      <vt:lpstr>PowerPoint 演示文稿</vt:lpstr>
      <vt:lpstr>PowerPoint 演示文稿</vt:lpstr>
      <vt:lpstr>PowerPoint 演示文稿</vt:lpstr>
      <vt:lpstr>PowerPoint 演示文稿</vt:lpstr>
      <vt:lpstr>PowerPoint 演示文稿</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贺传峰(Chuanfeng HE)</cp:lastModifiedBy>
  <cp:revision>2685</cp:revision>
  <cp:lastPrinted>1998-02-10T13:28:00Z</cp:lastPrinted>
  <dcterms:created xsi:type="dcterms:W3CDTF">2009-12-02T19:05:00Z</dcterms:created>
  <dcterms:modified xsi:type="dcterms:W3CDTF">2025-05-12T07:13:34Z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