
<file path=[Content_Types].xml><?xml version="1.0" encoding="utf-8"?>
<Types xmlns="http://schemas.openxmlformats.org/package/2006/content-types">
  <Default Extension="vml" ContentType="application/vnd.openxmlformats-officedocument.vmlDrawing"/>
  <Default Extension="doc" ContentType="application/msword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256" r:id="rId3"/>
    <p:sldId id="434" r:id="rId5"/>
    <p:sldId id="388" r:id="rId6"/>
    <p:sldId id="459" r:id="rId7"/>
    <p:sldId id="474" r:id="rId8"/>
    <p:sldId id="435" r:id="rId9"/>
    <p:sldId id="468" r:id="rId10"/>
    <p:sldId id="392" r:id="rId11"/>
    <p:sldId id="44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10343608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13" d="100"/>
          <a:sy n="113" d="100"/>
        </p:scale>
        <p:origin x="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802.11-22/xxx</a:t>
            </a:r>
            <a:endParaRPr lang="zh-CN" alt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2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3" name="Date Placeholder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  <p:sp>
        <p:nvSpPr>
          <p:cNvPr id="4" name="Header Placeholder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Date Placeholder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true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802.11-22/xxx</a:t>
            </a:r>
            <a:endParaRPr 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idx="1"/>
          </p:nvPr>
        </p:nvSpPr>
        <p:spPr/>
        <p:txBody>
          <a:bodyPr/>
          <a:p>
            <a:fld id="{E5EBEC8A-9456-4C66-AD86-F29878999039}" type="datetime2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true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true" noChangeArrowheads="true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true" noChangeArrowheads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Qisheng Huang,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true" noChangeArrowheads="true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true" noChangeArrowheads="true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true" noChangeArrowheads="true"/>
          </p:cNvSpPr>
          <p:nvPr>
            <p:ph type="ftr" sz="quarter" idx="3"/>
          </p:nvPr>
        </p:nvSpPr>
        <p:spPr bwMode="auto">
          <a:xfrm>
            <a:off x="9055100" y="6475413"/>
            <a:ext cx="23368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Qisheng Huang al. (ZTE)</a:t>
            </a:r>
            <a:endParaRPr lang="en-US" dirty="0"/>
          </a:p>
        </p:txBody>
      </p:sp>
      <p:sp>
        <p:nvSpPr>
          <p:cNvPr id="1030" name="Rectangle 6"/>
          <p:cNvSpPr>
            <a:spLocks noGrp="true" noChangeArrowheads="true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false" compatLnSpc="true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true"/>
          </p:cNvSpPr>
          <p:nvPr/>
        </p:nvSpPr>
        <p:spPr bwMode="auto">
          <a:xfrm>
            <a:off x="8187267" y="332740"/>
            <a:ext cx="30734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0856</a:t>
            </a:r>
            <a:endParaRPr 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true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true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true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true"/>
          </p:cNvSpPr>
          <p:nvPr userDrawn="true"/>
        </p:nvSpPr>
        <p:spPr bwMode="auto">
          <a:xfrm>
            <a:off x="304801" y="324520"/>
            <a:ext cx="14605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May.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true"/>
          <p:nvPr userDrawn="true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3" name="Text Box 2"/>
          <p:cNvSpPr txBox="true"/>
          <p:nvPr userDrawn="true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oleObject" Target="../embeddings/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true"/>
          </p:cNvGraphicFramePr>
          <p:nvPr/>
        </p:nvGraphicFramePr>
        <p:xfrm>
          <a:off x="1258570" y="1768793"/>
          <a:ext cx="10077450" cy="425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" name="Document" r:id="rId1" imgW="11410950" imgH="4495800" progId="Word.Document.8">
                  <p:embed/>
                </p:oleObj>
              </mc:Choice>
              <mc:Fallback>
                <p:oleObj name="Document" r:id="rId1" imgW="11410950" imgH="4495800" progId="Word.Document.8">
                  <p:embed/>
                  <p:pic>
                    <p:nvPicPr>
                      <p:cNvPr id="0" name="Object 3"/>
                      <p:cNvPicPr>
                        <a:picLocks noChangeAspect="true" noChangeArrowheads="true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570" y="1768793"/>
                        <a:ext cx="10077450" cy="425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r>
              <a:rPr lang="en-US"/>
              <a:t>Qisheng Huang, et al. (ZTE)</a:t>
            </a:r>
            <a:endParaRPr lang="en-US" dirty="0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479425" y="727075"/>
            <a:ext cx="11232515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ym typeface="+mn-ea"/>
              </a:rPr>
              <a:t>Subchannel Beam Training for IMMW Communication </a:t>
            </a:r>
            <a:endParaRPr lang="en-US" dirty="0"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Title 1"/>
          <p:cNvSpPr>
            <a:spLocks noGrp="true"/>
          </p:cNvSpPr>
          <p:nvPr/>
        </p:nvSpPr>
        <p:spPr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false" compatLnSpc="true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ym typeface="+mn-ea"/>
              </a:rPr>
              <a:t>Recap of  Previous Beam Sweeping Procedure</a:t>
            </a:r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3" name="文本框 2"/>
          <p:cNvSpPr txBox="true"/>
          <p:nvPr/>
        </p:nvSpPr>
        <p:spPr>
          <a:xfrm>
            <a:off x="1304290" y="5125085"/>
            <a:ext cx="7590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Note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r>
              <a:rPr lang="en-US" altLang="zh-CN">
                <a:ea typeface="宋体" panose="02010600030101010101" pitchFamily="2" charset="-122"/>
              </a:rPr>
              <a:t>There may  be extra beam refinement procedure defined in 11ay. </a:t>
            </a:r>
            <a:endParaRPr lang="en-US" altLang="zh-CN">
              <a:ea typeface="宋体" panose="02010600030101010101" pitchFamily="2" charset="-122"/>
            </a:endParaRPr>
          </a:p>
        </p:txBody>
      </p:sp>
      <p:pic>
        <p:nvPicPr>
          <p:cNvPr id="5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352810" y="1667325"/>
            <a:ext cx="11240000" cy="339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Millimeter Wave Communication Overview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476375"/>
            <a:ext cx="11284585" cy="4338955"/>
          </a:xfrm>
        </p:spPr>
        <p:txBody>
          <a:bodyPr/>
          <a:p>
            <a:r>
              <a:rPr lang="en-US"/>
              <a:t>Key Characteristics of mmWave</a:t>
            </a:r>
            <a:endParaRPr lang="en-US"/>
          </a:p>
          <a:p>
            <a:pPr lvl="1"/>
            <a:r>
              <a:rPr lang="en-US"/>
              <a:t>Line-of-Sight (LoS) Transmission: Millimeter wave (mmWave) primarily relies on LoS transmission.</a:t>
            </a:r>
            <a:endParaRPr lang="en-US"/>
          </a:p>
          <a:p>
            <a:pPr lvl="1"/>
            <a:r>
              <a:rPr lang="en-US"/>
              <a:t>Dynamic Environments: Optimal propagation path can change with environmental variations (e.g., door/window opening/closing).</a:t>
            </a:r>
            <a:endParaRPr lang="en-US"/>
          </a:p>
          <a:p>
            <a:pPr lvl="1"/>
            <a:r>
              <a:rPr lang="en-US"/>
              <a:t>Periodic Scanning: Necessary to optimize the link in mmWave communication.</a:t>
            </a:r>
            <a:endParaRPr lang="en-US"/>
          </a:p>
          <a:p>
            <a:r>
              <a:rPr lang="en-US">
                <a:sym typeface="+mn-ea"/>
              </a:rPr>
              <a:t>Beam Scanning and Data Transmission:</a:t>
            </a:r>
            <a:endParaRPr lang="en-US">
              <a:sym typeface="+mn-ea"/>
            </a:endParaRPr>
          </a:p>
          <a:p>
            <a:pPr lvl="1"/>
            <a:r>
              <a:rPr lang="en-US" b="1"/>
              <a:t>Time-Division Multiplexing: </a:t>
            </a:r>
            <a:r>
              <a:rPr lang="en-US"/>
              <a:t>Beam scanning and data transmission are performed in a time-division manner.</a:t>
            </a:r>
            <a:endParaRPr lang="en-US"/>
          </a:p>
          <a:p>
            <a:pPr lvl="1"/>
            <a:r>
              <a:rPr lang="en-US" b="1"/>
              <a:t>Scanning Process</a:t>
            </a:r>
            <a:r>
              <a:rPr lang="en-US"/>
              <a:t>: Involves multiple sectors and occupies data transmission time.</a:t>
            </a:r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Impact of Frequent Scanning</a:t>
            </a:r>
            <a:r>
              <a:rPr lang="en-US">
                <a:solidFill>
                  <a:srgbClr val="FF0000"/>
                </a:solidFill>
              </a:rPr>
              <a:t>: Reduces data transmission time, increasing service delay and reducing system throughput.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554480"/>
            <a:ext cx="11475085" cy="4409440"/>
          </a:xfrm>
        </p:spPr>
        <p:txBody>
          <a:bodyPr/>
          <a:p>
            <a:pPr marL="0" indent="0">
              <a:buNone/>
            </a:pPr>
            <a:r>
              <a:rPr lang="en-US"/>
              <a:t>Main Purpose: Reducing Service Delay in mmWave Beam Scanning</a:t>
            </a:r>
            <a:endParaRPr lang="en-US">
              <a:sym typeface="+mn-ea"/>
            </a:endParaRPr>
          </a:p>
          <a:p>
            <a:pPr algn="l">
              <a:buClrTx/>
              <a:buSzTx/>
              <a:buFontTx/>
              <a:buChar char="•"/>
            </a:pPr>
            <a:r>
              <a:rPr lang="en-US">
                <a:sym typeface="+mn-ea"/>
              </a:rPr>
              <a:t>Solution:</a:t>
            </a:r>
            <a:endParaRPr lang="en-US">
              <a:sym typeface="+mn-ea"/>
            </a:endParaRPr>
          </a:p>
          <a:p>
            <a:pPr lvl="1" algn="l">
              <a:buClrTx/>
              <a:buSzTx/>
              <a:buFontTx/>
              <a:buChar char="•"/>
            </a:pPr>
            <a:r>
              <a:rPr lang="en-US">
                <a:sym typeface="+mn-ea"/>
              </a:rPr>
              <a:t>Use a sub-channel for simultaneous beam </a:t>
            </a:r>
            <a:r>
              <a:rPr lang="en-US">
                <a:solidFill>
                  <a:srgbClr val="FF0000"/>
                </a:solidFill>
                <a:sym typeface="+mn-ea"/>
              </a:rPr>
              <a:t>refinement </a:t>
            </a:r>
            <a:r>
              <a:rPr lang="en-US">
                <a:sym typeface="+mn-ea"/>
              </a:rPr>
              <a:t>and data communication.</a:t>
            </a:r>
            <a:endParaRPr lang="en-US"/>
          </a:p>
          <a:p>
            <a:pPr lvl="0" algn="l">
              <a:buClrTx/>
              <a:buSzTx/>
              <a:buFontTx/>
              <a:buChar char="•"/>
            </a:pPr>
            <a:r>
              <a:rPr lang="en-US"/>
              <a:t>Implementation: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r>
              <a:rPr lang="en-US"/>
              <a:t>Select a sub-channel within the mmWave bandwidth for beam calibration.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r>
              <a:rPr lang="en-US"/>
              <a:t>Enables concurrent data transmission and beam calibration (sector measurement and alignment).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r>
              <a:rPr lang="en-US"/>
              <a:t>Minimal impact: Only a small portion of bandwidth is used for calibration.</a:t>
            </a:r>
            <a:endParaRPr lang="en-US"/>
          </a:p>
          <a:p>
            <a:pPr lvl="0" algn="l">
              <a:buClrTx/>
              <a:buSzTx/>
              <a:buFontTx/>
              <a:buChar char="•"/>
            </a:pPr>
            <a:r>
              <a:rPr lang="en-US"/>
              <a:t>Key Consideration: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r>
              <a:rPr lang="en-US"/>
              <a:t>Frequency beam squint effect: Choosing sub-channels with smaller center frequency differences reduces beam calibration errors.</a:t>
            </a:r>
            <a:endParaRPr lang="en-US"/>
          </a:p>
          <a:p>
            <a:pPr lvl="1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 sz="1665"/>
          </a:p>
          <a:p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58775" y="1554480"/>
            <a:ext cx="11475085" cy="4409440"/>
          </a:xfrm>
        </p:spPr>
        <p:txBody>
          <a:bodyPr/>
          <a:p>
            <a:pPr lvl="1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 sz="1665"/>
          </a:p>
          <a:p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true"/>
          </p:cNvSpPr>
          <p:nvPr/>
        </p:nvSpPr>
        <p:spPr>
          <a:xfrm>
            <a:off x="485775" y="1681480"/>
            <a:ext cx="11475085" cy="44094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/>
              <a:t>Main Purpose: Convert frequency domain overhead to time domain</a:t>
            </a: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/>
          </a:p>
          <a:p>
            <a:pPr lvl="0" algn="l">
              <a:buClrTx/>
              <a:buSzTx/>
              <a:buFontTx/>
              <a:buChar char="•"/>
            </a:pPr>
            <a:endParaRPr lang="en-US" sz="1665"/>
          </a:p>
          <a:p>
            <a:endParaRPr lang="en-US"/>
          </a:p>
        </p:txBody>
      </p:sp>
      <p:pic>
        <p:nvPicPr>
          <p:cNvPr id="7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358525" y="2719930"/>
            <a:ext cx="11240000" cy="1060000"/>
          </a:xfrm>
          <a:prstGeom prst="rect">
            <a:avLst/>
          </a:prstGeom>
        </p:spPr>
      </p:pic>
      <p:pic>
        <p:nvPicPr>
          <p:cNvPr id="9" name="pic"/>
          <p:cNvPicPr>
            <a:picLocks noChangeAspect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358525" y="4197415"/>
            <a:ext cx="11240000" cy="104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5"/>
            <a:ext cx="10821670" cy="914400"/>
          </a:xfrm>
        </p:spPr>
        <p:txBody>
          <a:bodyPr/>
          <a:p>
            <a:r>
              <a:rPr lang="en-US"/>
              <a:t>Mode 1: Independent Link for Scanning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7001510" y="1681480"/>
            <a:ext cx="5008245" cy="3898900"/>
          </a:xfrm>
        </p:spPr>
        <p:txBody>
          <a:bodyPr/>
          <a:p>
            <a:r>
              <a:rPr lang="en-US"/>
              <a:t>Key features: </a:t>
            </a:r>
            <a:endParaRPr lang="en-US"/>
          </a:p>
          <a:p>
            <a:pPr lvl="1"/>
            <a:r>
              <a:rPr lang="en-US" b="1"/>
              <a:t>Mode Description:</a:t>
            </a:r>
            <a:r>
              <a:rPr lang="en-US" b="0"/>
              <a:t> Uses an independent link to perform sub-bandwidth scanning.</a:t>
            </a:r>
            <a:endParaRPr lang="en-US" b="0"/>
          </a:p>
          <a:p>
            <a:pPr lvl="1"/>
            <a:r>
              <a:rPr lang="en-US" b="1"/>
              <a:t>Simultaneous Operations:</a:t>
            </a:r>
            <a:endParaRPr lang="en-US" b="0"/>
          </a:p>
          <a:p>
            <a:pPr lvl="2"/>
            <a:r>
              <a:rPr lang="en-US" b="0"/>
              <a:t>Beam scanning and data transmission can occur concurrently.</a:t>
            </a:r>
            <a:endParaRPr lang="en-US" b="0"/>
          </a:p>
          <a:p>
            <a:pPr lvl="2"/>
            <a:r>
              <a:rPr lang="en-US" b="0"/>
              <a:t>AP can send/receive beam calibration frames via the sub-channel while transmitting/receiving PPDU data packets via the main channel to/from STA.</a:t>
            </a: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5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516255" y="1968500"/>
            <a:ext cx="6919595" cy="34975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914400" y="561976"/>
            <a:ext cx="10363200" cy="914399"/>
          </a:xfrm>
        </p:spPr>
        <p:txBody>
          <a:bodyPr/>
          <a:p>
            <a:r>
              <a:rPr lang="en-US"/>
              <a:t>Mode 2: Shared RF Front-End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6548120" y="1476375"/>
            <a:ext cx="5636895" cy="4338955"/>
          </a:xfrm>
        </p:spPr>
        <p:txBody>
          <a:bodyPr/>
          <a:p>
            <a:r>
              <a:rPr lang="en-US">
                <a:sym typeface="+mn-ea"/>
              </a:rPr>
              <a:t>Key features: </a:t>
            </a:r>
            <a:endParaRPr lang="en-US"/>
          </a:p>
          <a:p>
            <a:pPr lvl="1"/>
            <a:r>
              <a:rPr lang="en-US" b="1"/>
              <a:t>Synchronization Requirement</a:t>
            </a:r>
            <a:r>
              <a:rPr lang="en-US" b="0"/>
              <a:t>:</a:t>
            </a:r>
            <a:endParaRPr lang="en-US" b="0"/>
          </a:p>
          <a:p>
            <a:pPr lvl="2"/>
            <a:r>
              <a:rPr lang="en-US" b="0"/>
              <a:t>Main channel and beam calibration sub-channel must be synchronized </a:t>
            </a:r>
            <a:endParaRPr lang="en-US" b="0"/>
          </a:p>
          <a:p>
            <a:pPr lvl="2"/>
            <a:r>
              <a:rPr lang="en-US"/>
              <a:t>If the main channel is transmitting/receiving, the sub-channel must also be transmitting/receiving.</a:t>
            </a:r>
            <a:endParaRPr lang="en-US"/>
          </a:p>
          <a:p>
            <a:pPr lvl="1"/>
            <a:r>
              <a:rPr lang="en-US" b="1"/>
              <a:t>Alignment Methods:</a:t>
            </a:r>
            <a:endParaRPr lang="en-US" b="1"/>
          </a:p>
          <a:p>
            <a:pPr lvl="2"/>
            <a:r>
              <a:rPr lang="en-US"/>
              <a:t>Header Alignment: Beam calibration frames aligned with the header of the PPDU on the main channel.</a:t>
            </a:r>
            <a:endParaRPr lang="en-US"/>
          </a:p>
          <a:p>
            <a:pPr lvl="2"/>
            <a:r>
              <a:rPr lang="en-US"/>
              <a:t>Tail Alignment: Beam calibration frames aligned with the tail of the PPDU on the main channel.</a:t>
            </a:r>
            <a:endParaRPr lang="en-US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8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75731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pic>
        <p:nvPicPr>
          <p:cNvPr id="6" name="pic"/>
          <p:cNvPicPr>
            <a:picLocks noChangeAspect="true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false"/>
              </a:ext>
            </a:extLst>
          </a:blip>
          <a:srcRect/>
          <a:stretch>
            <a:fillRect/>
          </a:stretch>
        </p:blipFill>
        <p:spPr>
          <a:xfrm>
            <a:off x="454660" y="1980565"/>
            <a:ext cx="6605270" cy="33851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6" name="Content Placeholder 2"/>
          <p:cNvSpPr>
            <a:spLocks noGrp="true"/>
          </p:cNvSpPr>
          <p:nvPr/>
        </p:nvSpPr>
        <p:spPr>
          <a:xfrm>
            <a:off x="738505" y="1537335"/>
            <a:ext cx="10714355" cy="457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>
                <a:sym typeface="+mn-ea"/>
              </a:rPr>
              <a:t>Frequent beam scanning in millimeter wave (mmWave) systems increases service delays, impacting performance in latency-sensitive applications.</a:t>
            </a:r>
            <a:endParaRPr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sym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Therefore this proposal u</a:t>
            </a:r>
            <a:r>
              <a:rPr lang="en-US">
                <a:sym typeface="+mn-ea"/>
              </a:rPr>
              <a:t>tilize a dedicated sub-channel within the mmWave bandwidth for beam calibration</a:t>
            </a:r>
            <a:endParaRPr lang="zh-CN" altLang="en-US" sz="240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Provides detailed analysis and design of scanning and feedback frame interactions specific to each work mode.</a:t>
            </a:r>
            <a:endParaRPr lang="en-US" sz="2000" dirty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+mn-ea"/>
              </a:rPr>
              <a:t>Designs of sub-channel scanning modes are tailored to current device capabilities, optimizing for efficiency and compatibility.</a:t>
            </a:r>
            <a:endParaRPr lang="en-US" sz="2000" dirty="0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p>
            <a:r>
              <a:rPr lang="en-US"/>
              <a:t>Staw Poll</a:t>
            </a:r>
            <a:endParaRPr lang="en-US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914400" y="1703712"/>
            <a:ext cx="10363200" cy="4571990"/>
          </a:xfrm>
        </p:spPr>
        <p:txBody>
          <a:bodyPr/>
          <a:p>
            <a:pPr marL="0" indent="0">
              <a:buFont typeface="Arial" panose="020B0604020202020204" pitchFamily="34" charset="0"/>
              <a:buNone/>
            </a:pPr>
            <a:endParaRPr lang="en-US" b="0"/>
          </a:p>
          <a:p>
            <a:endParaRPr lang="en-US" b="0"/>
          </a:p>
          <a:p>
            <a:pPr marL="0" indent="0">
              <a:buNone/>
            </a:pPr>
            <a:endParaRPr lang="en-US" b="0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页脚占位符 4"/>
          <p:cNvSpPr>
            <a:spLocks noGrp="true"/>
          </p:cNvSpPr>
          <p:nvPr>
            <p:ph type="ftr" sz="quarter" idx="11"/>
          </p:nvPr>
        </p:nvSpPr>
        <p:spPr>
          <a:xfrm>
            <a:off x="8719541" y="6481446"/>
            <a:ext cx="2616200" cy="276860"/>
          </a:xfrm>
        </p:spPr>
        <p:txBody>
          <a:bodyPr/>
          <a:lstStyle/>
          <a:p>
            <a:pPr algn="r">
              <a:defRPr/>
            </a:pPr>
            <a:r>
              <a:rPr lang="en-US">
                <a:sym typeface="+mn-ea"/>
              </a:rPr>
              <a:t>Qisheng Huang, et al. (ZTE)</a:t>
            </a:r>
            <a:endParaRPr lang="en-GB" dirty="0"/>
          </a:p>
        </p:txBody>
      </p:sp>
      <p:sp>
        <p:nvSpPr>
          <p:cNvPr id="5" name="Content Placeholder 2"/>
          <p:cNvSpPr>
            <a:spLocks noGrp="true"/>
          </p:cNvSpPr>
          <p:nvPr/>
        </p:nvSpPr>
        <p:spPr>
          <a:xfrm>
            <a:off x="358140" y="1703705"/>
            <a:ext cx="11475085" cy="4338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false" compatLnSpc="true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/>
              <a:t>Do you agree to set up subchannel  for beam training in IMMW</a:t>
            </a:r>
            <a:endParaRPr lang="en-US"/>
          </a:p>
          <a:p>
            <a:pPr lvl="1"/>
            <a:r>
              <a:rPr lang="en-US" b="0"/>
              <a:t>The specific position of the subchannel is TBD.</a:t>
            </a:r>
            <a:endParaRPr lang="en-US"/>
          </a:p>
          <a:p>
            <a:pPr lvl="1">
              <a:buFont typeface="Wingdings" panose="05000000000000000000" charset="0"/>
              <a:buChar char=""/>
            </a:pPr>
            <a:endParaRPr lang="en-US">
              <a:sym typeface="+mn-ea"/>
            </a:endParaRPr>
          </a:p>
          <a:p>
            <a:pPr lvl="1">
              <a:buFont typeface="Wingdings" panose="05000000000000000000" charset="0"/>
              <a:buChar char=""/>
            </a:pPr>
            <a:endParaRPr lang="en-US">
              <a:sym typeface="+mn-ea"/>
            </a:endParaRPr>
          </a:p>
          <a:p>
            <a:endParaRPr lang="en-US"/>
          </a:p>
          <a:p>
            <a:pPr marL="457200" lvl="1" indent="0">
              <a:buFont typeface="Wingdings" panose="05000000000000000000" charset="0"/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false" compatLnSpc="true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3228</Words>
  <Application>WPS 演示</Application>
  <PresentationFormat>Widescreen</PresentationFormat>
  <Paragraphs>133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1_802-11-Submission</vt:lpstr>
      <vt:lpstr>Word.Document.8</vt:lpstr>
      <vt:lpstr>PowerPoint 演示文稿</vt:lpstr>
      <vt:lpstr>PowerPoint 演示文稿</vt:lpstr>
      <vt:lpstr>Millimeter Wave Communication Overview</vt:lpstr>
      <vt:lpstr>Motivation</vt:lpstr>
      <vt:lpstr>Motivation</vt:lpstr>
      <vt:lpstr>Mode 1: Independent Link for Scanning</vt:lpstr>
      <vt:lpstr>Mode 2: Shared RF Front-End</vt:lpstr>
      <vt:lpstr>Summary</vt:lpstr>
      <vt:lpstr>Staw Poll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Qisheng Huang@zte.com</cp:lastModifiedBy>
  <cp:revision>498</cp:revision>
  <dcterms:created xsi:type="dcterms:W3CDTF">2025-05-09T08:03:23Z</dcterms:created>
  <dcterms:modified xsi:type="dcterms:W3CDTF">2025-05-09T08:03:23Z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1BFDAC32BDC945A6ACFD554776341B67_13</vt:lpwstr>
  </property>
  <property fmtid="{D5CDD505-2E9C-101B-9397-08002B2CF9AE}" pid="5" name="KSOProductBuildVer">
    <vt:lpwstr>2052-11.8.2.10183</vt:lpwstr>
  </property>
</Properties>
</file>