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043" r:id="rId3"/>
    <p:sldId id="1035" r:id="rId4"/>
    <p:sldId id="1034" r:id="rId5"/>
    <p:sldId id="1038" r:id="rId6"/>
    <p:sldId id="1041" r:id="rId7"/>
    <p:sldId id="1039" r:id="rId8"/>
    <p:sldId id="1042" r:id="rId9"/>
    <p:sldId id="1044" r:id="rId10"/>
    <p:sldId id="1040" r:id="rId11"/>
    <p:sldId id="1045" r:id="rId12"/>
    <p:sldId id="1011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84843" autoAdjust="0"/>
  </p:normalViewPr>
  <p:slideViewPr>
    <p:cSldViewPr>
      <p:cViewPr>
        <p:scale>
          <a:sx n="75" d="100"/>
          <a:sy n="75" d="100"/>
        </p:scale>
        <p:origin x="2892" y="588"/>
      </p:cViewPr>
      <p:guideLst>
        <p:guide orient="horz" pos="2976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61197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6292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1521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65480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3737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mtClean="0"/>
          </a:p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5245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9757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20656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956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</a:t>
            </a:r>
            <a:r>
              <a:rPr lang="en-US" altLang="ko-KR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</a:t>
            </a:r>
            <a:r>
              <a:rPr lang="en-US" altLang="ko-KR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1392" y="6475413"/>
            <a:ext cx="19925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Insik Jung et. al, LG Electronics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</a:t>
            </a:r>
            <a:r>
              <a:rPr kumimoji="0" lang="en-US" altLang="ko-KR" sz="1800" b="1" smtClean="0">
                <a:cs typeface="Arial" charset="0"/>
              </a:rPr>
              <a:t>IEEE 802.11-24/xxxxr0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Considerations on Numerology for IMMW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2024-</a:t>
            </a:r>
            <a:r>
              <a:rPr lang="en-US" altLang="ko-KR" sz="2000" b="0" smtClean="0">
                <a:solidFill>
                  <a:srgbClr val="FF0000"/>
                </a:solidFill>
                <a:ea typeface="굴림" panose="020B0600000101010101" pitchFamily="50" charset="-127"/>
              </a:rPr>
              <a:t>xx-xx</a:t>
            </a:r>
            <a:endParaRPr lang="en-US" altLang="ko-KR" sz="2000" b="0" dirty="0" smtClean="0">
              <a:solidFill>
                <a:srgbClr val="FF0000"/>
              </a:solidFill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20791"/>
              </p:ext>
            </p:extLst>
          </p:nvPr>
        </p:nvGraphicFramePr>
        <p:xfrm>
          <a:off x="762000" y="2895605"/>
          <a:ext cx="7620000" cy="317912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554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 Jung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smtClean="0"/>
                        <a:t>hg.cho@lge.com</a:t>
                      </a:r>
                      <a:endParaRPr lang="en-US" altLang="ko-KR" sz="1100" dirty="0" smtClean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sanggook.kim@lge.com</a:t>
                      </a:r>
                      <a:endParaRPr lang="ko-KR" altLang="en-US" sz="1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We have discussed about the candidate numerologies to support 11bq</a:t>
            </a:r>
          </a:p>
          <a:p>
            <a:r>
              <a:rPr lang="en-US" altLang="ko-KR" smtClean="0"/>
              <a:t>We pointed out that BW upclocking can be beneficial to leverage sub-7GHz PHY design</a:t>
            </a:r>
          </a:p>
          <a:p>
            <a:pPr lvl="1"/>
            <a:r>
              <a:rPr lang="en-US" altLang="ko-KR" smtClean="0"/>
              <a:t>We can leverage 1x and 4x numerologies</a:t>
            </a:r>
          </a:p>
          <a:p>
            <a:r>
              <a:rPr lang="en-US" altLang="ko-KR" smtClean="0"/>
              <a:t>Simulation results demonstrates that the numerology 2 (78.125kHz base SCS) has higher throughput than the numerology 1</a:t>
            </a:r>
            <a:r>
              <a:rPr lang="en-US" altLang="ko-KR" smtClean="0">
                <a:solidFill>
                  <a:srgbClr val="FF0000"/>
                </a:solidFill>
              </a:rPr>
              <a:t> </a:t>
            </a:r>
          </a:p>
          <a:p>
            <a:endParaRPr lang="en-US" altLang="ko-KR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15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</a:t>
            </a:r>
            <a:r>
              <a:rPr lang="en-US" altLang="ko-KR" smtClean="0"/>
              <a:t>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the following in 11bq?</a:t>
            </a:r>
          </a:p>
          <a:p>
            <a:pPr lvl="1"/>
            <a:r>
              <a:rPr lang="en-US" altLang="ko-KR" sz="1800" dirty="0" smtClean="0"/>
              <a:t>4x numerology (e.g., ax/be/</a:t>
            </a:r>
            <a:r>
              <a:rPr lang="en-US" altLang="ko-KR" sz="1800" dirty="0" err="1" smtClean="0"/>
              <a:t>bn</a:t>
            </a:r>
            <a:r>
              <a:rPr lang="en-US" altLang="ko-KR" sz="1800" dirty="0" smtClean="0"/>
              <a:t>) is reused </a:t>
            </a:r>
            <a:r>
              <a:rPr lang="en-US" altLang="ko-KR" sz="1800" smtClean="0"/>
              <a:t>to </a:t>
            </a:r>
            <a:r>
              <a:rPr lang="en-US" altLang="ko-KR" sz="1800" smtClean="0"/>
              <a:t>upclock the sub-7GHz PHY for 11bq 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92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b="0" smtClean="0"/>
              <a:t>[1] </a:t>
            </a:r>
            <a:r>
              <a:rPr lang="en-US" altLang="ko-KR" sz="2000" b="0"/>
              <a:t>11-22-1872-00, Considerations on PHY designs for mmWave </a:t>
            </a:r>
            <a:r>
              <a:rPr lang="en-US" altLang="ko-KR" sz="2000" b="0" smtClean="0"/>
              <a:t>band, LGE</a:t>
            </a:r>
          </a:p>
          <a:p>
            <a:pPr marL="0" indent="0">
              <a:buNone/>
            </a:pPr>
            <a:r>
              <a:rPr lang="en-US" altLang="ko-KR" sz="2000" b="0"/>
              <a:t>[2] 11-23-0066-02, Thoughts on Utiliizing </a:t>
            </a:r>
            <a:r>
              <a:rPr lang="en-US" altLang="ko-KR" sz="2000" b="0" smtClean="0"/>
              <a:t>mmWave, Huawei</a:t>
            </a:r>
          </a:p>
          <a:p>
            <a:pPr marL="0" indent="0">
              <a:buNone/>
            </a:pPr>
            <a:r>
              <a:rPr lang="en-US" altLang="ko-KR" sz="2000" b="0"/>
              <a:t>[3] 11-22-1395-00, Thoughts on high frequency </a:t>
            </a:r>
            <a:r>
              <a:rPr lang="en-US" altLang="ko-KR" sz="2000" b="0" smtClean="0"/>
              <a:t>band, Samsung</a:t>
            </a:r>
          </a:p>
          <a:p>
            <a:pPr marL="0" indent="0">
              <a:buNone/>
            </a:pPr>
            <a:r>
              <a:rPr lang="en-US" altLang="ko-KR" sz="2000" b="0" smtClean="0"/>
              <a:t>[4] 11-23-0165-02, </a:t>
            </a:r>
            <a:r>
              <a:rPr lang="en-US" altLang="ko-KR" sz="2000" b="0"/>
              <a:t>Realistic Rates on 60GHz </a:t>
            </a:r>
            <a:r>
              <a:rPr lang="en-US" altLang="ko-KR" sz="2000" b="0" smtClean="0"/>
              <a:t>terminals, Broadcom</a:t>
            </a:r>
          </a:p>
          <a:p>
            <a:pPr marL="0" indent="0">
              <a:buNone/>
            </a:pP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Utilization of wide bandwidth is one of the main benefit of introducing the mmWave communications</a:t>
            </a:r>
          </a:p>
          <a:p>
            <a:r>
              <a:rPr lang="en-US" altLang="ko-KR" smtClean="0"/>
              <a:t>As proposed in [1]-[4], BW upclocking can be one of the good solutions to support wide bandwidth transmission with low implementation complexity</a:t>
            </a:r>
          </a:p>
          <a:p>
            <a:r>
              <a:rPr lang="en-US" altLang="ko-KR" smtClean="0"/>
              <a:t>In this contribution, we investigate the base numerologies to conduct the upclocking</a:t>
            </a:r>
          </a:p>
          <a:p>
            <a:pPr lvl="1"/>
            <a:r>
              <a:rPr lang="en-US" altLang="ko-KR" smtClean="0"/>
              <a:t>We provide some base numerologies and discuss which option could be better </a:t>
            </a:r>
          </a:p>
          <a:p>
            <a:pPr lvl="1"/>
            <a:r>
              <a:rPr lang="en-US" altLang="ko-KR" smtClean="0"/>
              <a:t>Simulation results are provided for the verification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31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Upclocking BW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smtClean="0"/>
              <a:t>Motivations</a:t>
            </a:r>
          </a:p>
          <a:p>
            <a:pPr lvl="1"/>
            <a:r>
              <a:rPr lang="en-US" altLang="ko-KR" sz="1800" smtClean="0"/>
              <a:t>We can reuse the PPDU structure defined in sub-7GHz standards to reduce the implementation cost</a:t>
            </a:r>
          </a:p>
          <a:p>
            <a:pPr lvl="1"/>
            <a:r>
              <a:rPr lang="en-US" altLang="ko-KR" sz="1800"/>
              <a:t>To fully utlilze the wide bandwidth characteristics of the mmWave band, we can consider upclocking of the base numerology </a:t>
            </a:r>
            <a:endParaRPr lang="en-US" altLang="ko-KR" sz="1800" smtClean="0"/>
          </a:p>
          <a:p>
            <a:pPr lvl="1"/>
            <a:endParaRPr lang="en-US" altLang="ko-KR" sz="1800"/>
          </a:p>
          <a:p>
            <a:r>
              <a:rPr lang="en-US" altLang="ko-KR" sz="2000" smtClean="0"/>
              <a:t>Design Considerations</a:t>
            </a:r>
          </a:p>
          <a:p>
            <a:pPr lvl="1"/>
            <a:r>
              <a:rPr lang="en-US" altLang="ko-KR" sz="1800" smtClean="0"/>
              <a:t>Applying higher upclocking factor brings several benefits</a:t>
            </a:r>
          </a:p>
          <a:p>
            <a:pPr lvl="2"/>
            <a:r>
              <a:rPr lang="en-US" altLang="ko-KR" sz="1600" smtClean="0"/>
              <a:t>We can achieve higher throughput because of the wider bandwidth</a:t>
            </a:r>
          </a:p>
          <a:p>
            <a:pPr lvl="2"/>
            <a:r>
              <a:rPr lang="en-US" altLang="ko-KR" sz="1600" smtClean="0"/>
              <a:t>Effects of HW impairments like CFO/PN are reduced </a:t>
            </a:r>
            <a:endParaRPr lang="en-US" altLang="ko-KR" sz="1600"/>
          </a:p>
          <a:p>
            <a:pPr lvl="2"/>
            <a:r>
              <a:rPr lang="en-US" altLang="ko-KR" sz="1600" smtClean="0"/>
              <a:t>Also, we can prevent the system deviates from the CFO estimation range</a:t>
            </a:r>
          </a:p>
          <a:p>
            <a:pPr lvl="1"/>
            <a:r>
              <a:rPr lang="en-US" altLang="ko-KR" sz="1800" smtClean="0"/>
              <a:t>It also has some drawbacks</a:t>
            </a:r>
          </a:p>
          <a:p>
            <a:pPr lvl="2"/>
            <a:r>
              <a:rPr lang="en-US" altLang="ko-KR" sz="1600" smtClean="0"/>
              <a:t>Relatively vulnerable to ISI due to the shorter OFDM symbol duration</a:t>
            </a:r>
          </a:p>
          <a:p>
            <a:pPr lvl="2"/>
            <a:r>
              <a:rPr lang="en-US" altLang="ko-KR" sz="1600" smtClean="0"/>
              <a:t>We may need faster clock rate to implement wider bandwidth system</a:t>
            </a:r>
            <a:endParaRPr lang="en-US" altLang="ko-KR" sz="16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49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Base Numerology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Numerology 1</a:t>
            </a:r>
          </a:p>
          <a:p>
            <a:pPr lvl="1"/>
            <a:r>
              <a:rPr lang="en-US" altLang="ko-KR" sz="1800" smtClean="0"/>
              <a:t>312.5kHz subcarrier spacing</a:t>
            </a:r>
            <a:r>
              <a:rPr lang="en-US" altLang="ko-KR" sz="1800"/>
              <a:t> </a:t>
            </a:r>
            <a:r>
              <a:rPr lang="en-US" altLang="ko-KR" sz="1800" smtClean="0"/>
              <a:t>in a data part</a:t>
            </a:r>
          </a:p>
          <a:p>
            <a:pPr lvl="1"/>
            <a:r>
              <a:rPr lang="en-US" altLang="ko-KR" sz="1800" smtClean="0"/>
              <a:t>11a/n/ac-based PPDU can be considered</a:t>
            </a:r>
          </a:p>
          <a:p>
            <a:pPr lvl="1"/>
            <a:r>
              <a:rPr lang="en-US" altLang="ko-KR" sz="1800" smtClean="0"/>
              <a:t>Robust against CFO/Phase noise when same upclocking is applied</a:t>
            </a:r>
          </a:p>
          <a:p>
            <a:pPr lvl="1"/>
            <a:r>
              <a:rPr lang="en-US" altLang="ko-KR" sz="1800" smtClean="0"/>
              <a:t>Relatively </a:t>
            </a:r>
            <a:r>
              <a:rPr lang="en-US" altLang="ko-KR" sz="1800" smtClean="0"/>
              <a:t>less complexity (smaller FFT size) </a:t>
            </a:r>
          </a:p>
          <a:p>
            <a:endParaRPr lang="en-US" altLang="ko-KR" smtClean="0"/>
          </a:p>
          <a:p>
            <a:r>
              <a:rPr lang="en-US" altLang="ko-KR" smtClean="0"/>
              <a:t>Numerology </a:t>
            </a:r>
            <a:r>
              <a:rPr lang="en-US" altLang="ko-KR" smtClean="0"/>
              <a:t>2 </a:t>
            </a:r>
          </a:p>
          <a:p>
            <a:pPr lvl="1"/>
            <a:r>
              <a:rPr lang="en-US" altLang="ko-KR" sz="1800" smtClean="0"/>
              <a:t>78.125kHz subcarrier spacing in a data part</a:t>
            </a:r>
          </a:p>
          <a:p>
            <a:pPr lvl="1"/>
            <a:r>
              <a:rPr lang="en-US" altLang="ko-KR" sz="1800" smtClean="0"/>
              <a:t>11ax/be-based PPDU can be considered</a:t>
            </a:r>
          </a:p>
          <a:p>
            <a:pPr lvl="1"/>
            <a:r>
              <a:rPr lang="en-US" altLang="ko-KR" sz="1800" smtClean="0"/>
              <a:t>Relatively sensitive to CFO/Phase noise when same upclocking is applied</a:t>
            </a:r>
          </a:p>
          <a:p>
            <a:pPr lvl="1"/>
            <a:r>
              <a:rPr lang="en-US" altLang="ko-KR" sz="1800" smtClean="0"/>
              <a:t>Higher data tone ratio over FFT size</a:t>
            </a:r>
          </a:p>
          <a:p>
            <a:pPr lvl="1"/>
            <a:r>
              <a:rPr lang="en-US" altLang="ko-KR" sz="1800" smtClean="0"/>
              <a:t>With </a:t>
            </a:r>
            <a:r>
              <a:rPr lang="en-US" altLang="ko-KR" sz="1800" smtClean="0"/>
              <a:t>the same CP length, better throughput can be achieved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CFO Impact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/>
          <a:lstStyle/>
          <a:p>
            <a:r>
              <a:rPr lang="en-US" altLang="ko-KR" sz="2000" smtClean="0"/>
              <a:t>Estimationable Range</a:t>
            </a:r>
          </a:p>
          <a:p>
            <a:pPr lvl="1"/>
            <a:r>
              <a:rPr lang="en-US" altLang="ko-KR" sz="1600" smtClean="0"/>
              <a:t>If CFO exceeds the estimation range (four times of subcarrrier spacing), it cannot be simply estimated through time domain correlation method</a:t>
            </a:r>
          </a:p>
          <a:p>
            <a:pPr lvl="1"/>
            <a:r>
              <a:rPr lang="en-US" altLang="ko-KR" sz="1600" smtClean="0"/>
              <a:t>Instead, frequency domain autocorrelation of STF/LTF might be needed which poses additional computation burden to the receiving device</a:t>
            </a:r>
          </a:p>
          <a:p>
            <a:pPr lvl="1"/>
            <a:r>
              <a:rPr lang="en-US" altLang="ko-KR" sz="1600" smtClean="0"/>
              <a:t>To avoid the CFO deviates from the estimationable range, we need to set sufficient subcarrier spacing </a:t>
            </a:r>
          </a:p>
          <a:p>
            <a:pPr lvl="2"/>
            <a:r>
              <a:rPr lang="en-US" altLang="ko-KR" sz="1400"/>
              <a:t>F</a:t>
            </a:r>
            <a:r>
              <a:rPr lang="en-US" altLang="ko-KR" sz="1400" smtClean="0"/>
              <a:t>or the 40ppm CFO in 60GHz center frequency, 4.8MHz would be the CFO range [2][3]</a:t>
            </a:r>
          </a:p>
          <a:p>
            <a:pPr lvl="2"/>
            <a:r>
              <a:rPr lang="en-US" altLang="ko-KR" sz="1400" smtClean="0"/>
              <a:t>If we consider L-STF/LTF with 312.5kHz subcarrier spacing, 4.8MHz / (312.5KHz * 4) = 3.84 times upclockng is needed at least</a:t>
            </a:r>
            <a:endParaRPr lang="en-US" altLang="ko-KR" sz="1400"/>
          </a:p>
          <a:p>
            <a:endParaRPr lang="en-US" altLang="ko-KR" sz="2000" smtClean="0"/>
          </a:p>
          <a:p>
            <a:r>
              <a:rPr lang="en-US" altLang="ko-KR" sz="2000" smtClean="0"/>
              <a:t>Estimationable CFO </a:t>
            </a:r>
          </a:p>
          <a:p>
            <a:pPr lvl="1"/>
            <a:r>
              <a:rPr lang="en-US" altLang="ko-KR" sz="1600" smtClean="0"/>
              <a:t>CFO can be estimated and compensated through the time domain correlation method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17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Environment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589613"/>
              </p:ext>
            </p:extLst>
          </p:nvPr>
        </p:nvGraphicFramePr>
        <p:xfrm>
          <a:off x="1409700" y="1877199"/>
          <a:ext cx="6324600" cy="3839210"/>
        </p:xfrm>
        <a:graphic>
          <a:graphicData uri="http://schemas.openxmlformats.org/drawingml/2006/table">
            <a:tbl>
              <a:tblPr/>
              <a:tblGrid>
                <a:gridCol w="1780032"/>
                <a:gridCol w="4544568"/>
              </a:tblGrid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Parameter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Description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MCS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MCS 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4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Base bandwidth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80MHz</a:t>
                      </a:r>
                      <a:endParaRPr lang="ko-KR" sz="160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CP length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smtClean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0.2us</a:t>
                      </a:r>
                      <a:endParaRPr lang="ko-KR" sz="160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Channel model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802.11ad channel model (conference room, CR)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TX/RX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1T1R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Fc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60 GHz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Channel coding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BCC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Packet size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1000bits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CFO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ea typeface="Times New Roman" panose="02020603050405020304" pitchFamily="18" charset="0"/>
                        </a:rPr>
                        <a:t>40ppm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9090" y="5854908"/>
            <a:ext cx="8146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*CFO is esimated and compensated using legacy preamble (e.g., L-STF and L-LTF) for both numerologies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47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그림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7972" y="1810770"/>
            <a:ext cx="4956028" cy="390478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Results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8600" y="1752600"/>
            <a:ext cx="3810000" cy="4343400"/>
          </a:xfrm>
        </p:spPr>
        <p:txBody>
          <a:bodyPr/>
          <a:lstStyle/>
          <a:p>
            <a:r>
              <a:rPr lang="en-US" altLang="ko-KR" sz="2000" smtClean="0"/>
              <a:t>Settings</a:t>
            </a:r>
          </a:p>
          <a:p>
            <a:pPr lvl="1"/>
            <a:r>
              <a:rPr lang="en-US" altLang="ko-KR" sz="1800" smtClean="0"/>
              <a:t>Numerology 1 is used</a:t>
            </a:r>
          </a:p>
          <a:p>
            <a:pPr lvl="1"/>
            <a:endParaRPr lang="en-US" altLang="ko-KR" sz="1800" smtClean="0"/>
          </a:p>
          <a:p>
            <a:r>
              <a:rPr lang="en-US" altLang="ko-KR" sz="2000" smtClean="0"/>
              <a:t>Discussions</a:t>
            </a:r>
          </a:p>
          <a:p>
            <a:pPr lvl="1"/>
            <a:r>
              <a:rPr lang="en-US" altLang="ko-KR" sz="1800" smtClean="0"/>
              <a:t>For 1x, 2x BW upclocking, FER is severely degraded</a:t>
            </a:r>
          </a:p>
          <a:p>
            <a:pPr lvl="2"/>
            <a:r>
              <a:rPr lang="en-US" altLang="ko-KR" sz="1600" smtClean="0"/>
              <a:t>This is because CFO is in the non-estimationable range</a:t>
            </a:r>
          </a:p>
          <a:p>
            <a:pPr lvl="1"/>
            <a:r>
              <a:rPr lang="en-US" altLang="ko-KR" sz="1800" smtClean="0"/>
              <a:t>For 4x, 8x BW upclocking, we have fine FER performance</a:t>
            </a:r>
          </a:p>
          <a:p>
            <a:pPr lvl="2"/>
            <a:r>
              <a:rPr lang="en-US" altLang="ko-KR" sz="1600" smtClean="0"/>
              <a:t>This is because the CFO is in the estimationable region</a:t>
            </a:r>
          </a:p>
          <a:p>
            <a:endParaRPr lang="en-US" altLang="ko-KR" sz="180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  <p:sp>
        <p:nvSpPr>
          <p:cNvPr id="7" name="원호 6"/>
          <p:cNvSpPr/>
          <p:nvPr/>
        </p:nvSpPr>
        <p:spPr bwMode="auto">
          <a:xfrm rot="1184718">
            <a:off x="7905692" y="2250014"/>
            <a:ext cx="386793" cy="383726"/>
          </a:xfrm>
          <a:prstGeom prst="arc">
            <a:avLst>
              <a:gd name="adj1" fmla="val 7565978"/>
              <a:gd name="adj2" fmla="val 669655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21794" y="2640784"/>
            <a:ext cx="1433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latin typeface="+mj-lt"/>
              </a:rPr>
              <a:t>Non-estimationable CFO</a:t>
            </a:r>
            <a:endParaRPr lang="ko-KR" altLang="en-US">
              <a:latin typeface="+mj-lt"/>
            </a:endParaRPr>
          </a:p>
        </p:txBody>
      </p:sp>
      <p:sp>
        <p:nvSpPr>
          <p:cNvPr id="13" name="원호 12"/>
          <p:cNvSpPr/>
          <p:nvPr/>
        </p:nvSpPr>
        <p:spPr bwMode="auto">
          <a:xfrm rot="1184718">
            <a:off x="7453575" y="3306312"/>
            <a:ext cx="427065" cy="396361"/>
          </a:xfrm>
          <a:prstGeom prst="arc">
            <a:avLst>
              <a:gd name="adj1" fmla="val 7565978"/>
              <a:gd name="adj2" fmla="val 669655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67192" y="3408130"/>
            <a:ext cx="1433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latin typeface="+mj-lt"/>
              </a:rPr>
              <a:t>Estimationalble CFO</a:t>
            </a:r>
            <a:endParaRPr lang="ko-KR" alt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737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Results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4800" y="1752600"/>
            <a:ext cx="4040188" cy="4343400"/>
          </a:xfrm>
        </p:spPr>
        <p:txBody>
          <a:bodyPr/>
          <a:lstStyle/>
          <a:p>
            <a:r>
              <a:rPr lang="en-US" altLang="ko-KR" sz="2000" smtClean="0"/>
              <a:t>Metric</a:t>
            </a:r>
          </a:p>
          <a:p>
            <a:pPr lvl="1"/>
            <a:r>
              <a:rPr lang="en-US" altLang="ko-KR" sz="1600" smtClean="0"/>
              <a:t>Frame Error Rate (FER) </a:t>
            </a:r>
          </a:p>
          <a:p>
            <a:endParaRPr lang="en-US" altLang="ko-KR" sz="2000"/>
          </a:p>
          <a:p>
            <a:r>
              <a:rPr lang="en-US" altLang="ko-KR" sz="2000" smtClean="0"/>
              <a:t>Settings</a:t>
            </a:r>
            <a:endParaRPr lang="en-US" altLang="ko-KR" sz="2000"/>
          </a:p>
          <a:p>
            <a:pPr lvl="1"/>
            <a:r>
              <a:rPr lang="en-US" altLang="ko-KR" sz="1600"/>
              <a:t>80MHz base BW</a:t>
            </a:r>
          </a:p>
          <a:p>
            <a:pPr lvl="1"/>
            <a:r>
              <a:rPr lang="en-US" altLang="ko-KR" sz="1600"/>
              <a:t>4x upclocked (320MHz) </a:t>
            </a:r>
          </a:p>
          <a:p>
            <a:pPr marL="857250" lvl="2" indent="0">
              <a:buNone/>
            </a:pPr>
            <a:endParaRPr lang="en-US" altLang="ko-KR" sz="1400" smtClean="0"/>
          </a:p>
          <a:p>
            <a:r>
              <a:rPr lang="en-US" altLang="ko-KR" sz="2000" smtClean="0"/>
              <a:t>Discussions</a:t>
            </a:r>
          </a:p>
          <a:p>
            <a:pPr lvl="1"/>
            <a:r>
              <a:rPr lang="en-US" altLang="ko-KR" sz="1600" smtClean="0"/>
              <a:t>Performance of 1x and 4x numerologies are similar</a:t>
            </a:r>
          </a:p>
          <a:p>
            <a:pPr lvl="2"/>
            <a:r>
              <a:rPr lang="en-US" altLang="ko-KR" sz="1400" smtClean="0"/>
              <a:t>We can think that CFO can be sufficiently compensated for the both numerologies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3800" y="1752600"/>
            <a:ext cx="466425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3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Results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4800" y="1548942"/>
            <a:ext cx="4419600" cy="4775658"/>
          </a:xfrm>
        </p:spPr>
        <p:txBody>
          <a:bodyPr/>
          <a:lstStyle/>
          <a:p>
            <a:r>
              <a:rPr lang="en-US" altLang="ko-KR" sz="2000" smtClean="0"/>
              <a:t>Metric: Throughput (bps) </a:t>
            </a:r>
          </a:p>
          <a:p>
            <a:pPr lvl="1"/>
            <a:r>
              <a:rPr lang="en-US" altLang="ko-KR" sz="1600"/>
              <a:t>(</a:t>
            </a:r>
            <a:r>
              <a:rPr lang="en-US" altLang="ko-KR" sz="1600" smtClean="0"/>
              <a:t>1-FER</a:t>
            </a:r>
            <a:r>
              <a:rPr lang="en-US" altLang="ko-KR" sz="1600"/>
              <a:t>)*</a:t>
            </a:r>
            <a:r>
              <a:rPr lang="en-US" altLang="ko-KR" sz="1600" smtClean="0"/>
              <a:t>NSD*Mod_order*Code_rate</a:t>
            </a:r>
            <a:br>
              <a:rPr lang="en-US" altLang="ko-KR" sz="1600" smtClean="0"/>
            </a:br>
            <a:r>
              <a:rPr lang="en-US" altLang="ko-KR" sz="1600" smtClean="0"/>
              <a:t>/(</a:t>
            </a:r>
            <a:r>
              <a:rPr lang="en-US" altLang="ko-KR" sz="1600"/>
              <a:t>Sym_duration+N_CP</a:t>
            </a:r>
            <a:r>
              <a:rPr lang="en-US" altLang="ko-KR" sz="1600" smtClean="0"/>
              <a:t>)</a:t>
            </a:r>
          </a:p>
          <a:p>
            <a:r>
              <a:rPr lang="en-US" altLang="ko-KR" sz="2000" smtClean="0"/>
              <a:t>Settings</a:t>
            </a:r>
            <a:endParaRPr lang="en-US" altLang="ko-KR" sz="2000" smtClean="0"/>
          </a:p>
          <a:p>
            <a:pPr lvl="1"/>
            <a:r>
              <a:rPr lang="en-US" altLang="ko-KR" sz="1600" smtClean="0"/>
              <a:t>80MHz base BW</a:t>
            </a:r>
          </a:p>
          <a:p>
            <a:pPr lvl="1"/>
            <a:r>
              <a:rPr lang="en-US" altLang="ko-KR" sz="1600" smtClean="0"/>
              <a:t>4x upclocked (320MHz) </a:t>
            </a:r>
            <a:endParaRPr lang="en-US" altLang="ko-KR" sz="1600" smtClean="0"/>
          </a:p>
          <a:p>
            <a:pPr lvl="1"/>
            <a:r>
              <a:rPr lang="en-US" altLang="ko-KR" sz="1600" smtClean="0"/>
              <a:t>MCS 1-4 are considered</a:t>
            </a:r>
            <a:endParaRPr lang="en-US" altLang="ko-KR" sz="1600" smtClean="0"/>
          </a:p>
          <a:p>
            <a:r>
              <a:rPr lang="en-US" altLang="ko-KR" sz="2000" smtClean="0"/>
              <a:t>Discussions</a:t>
            </a:r>
            <a:endParaRPr lang="en-US" altLang="ko-KR" sz="2000" smtClean="0"/>
          </a:p>
          <a:p>
            <a:pPr lvl="1"/>
            <a:r>
              <a:rPr lang="en-US" altLang="ko-KR" sz="1600" smtClean="0"/>
              <a:t>Numerology 2 (78.125kHz base SCS) has higher throughput</a:t>
            </a:r>
          </a:p>
          <a:p>
            <a:pPr lvl="2"/>
            <a:r>
              <a:rPr lang="en-US" altLang="ko-KR" sz="1200" smtClean="0"/>
              <a:t>Data tone ratio of numerology 2 is better than that of numerology 1</a:t>
            </a:r>
          </a:p>
          <a:p>
            <a:pPr lvl="2"/>
            <a:r>
              <a:rPr lang="en-US" altLang="ko-KR" sz="1200" smtClean="0"/>
              <a:t>CP ratio of numerology 2 is smaller than that of numerology </a:t>
            </a:r>
            <a:r>
              <a:rPr lang="en-US" altLang="ko-KR" sz="1200" smtClean="0"/>
              <a:t>1</a:t>
            </a:r>
          </a:p>
          <a:p>
            <a:pPr lvl="1"/>
            <a:r>
              <a:rPr lang="en-US" altLang="ko-KR" sz="1400" smtClean="0"/>
              <a:t>We observed that 4x numerology is more degraded by phase noise but it might be overcome by implementations. We still think 4x can be beneficial due to the above gains</a:t>
            </a:r>
            <a:endParaRPr lang="en-US" altLang="ko-KR" sz="120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2025</a:t>
            </a:r>
            <a:endParaRPr lang="en-US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496" y="2069077"/>
            <a:ext cx="4951465" cy="373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367571</TotalTime>
  <Words>975</Words>
  <Application>Microsoft Office PowerPoint</Application>
  <PresentationFormat>화면 슬라이드 쇼(4:3)</PresentationFormat>
  <Paragraphs>218</Paragraphs>
  <Slides>12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굴림</vt:lpstr>
      <vt:lpstr>맑은 고딕</vt:lpstr>
      <vt:lpstr>맑은 고딕</vt:lpstr>
      <vt:lpstr>Arial</vt:lpstr>
      <vt:lpstr>Times New Roman</vt:lpstr>
      <vt:lpstr>802-11-Submission</vt:lpstr>
      <vt:lpstr>Considerations on Numerology for IMMW</vt:lpstr>
      <vt:lpstr>Introduction</vt:lpstr>
      <vt:lpstr>Upclocking BW</vt:lpstr>
      <vt:lpstr>Base Numerology</vt:lpstr>
      <vt:lpstr>CFO Impact</vt:lpstr>
      <vt:lpstr>Simulation Environment</vt:lpstr>
      <vt:lpstr>Simulation Results (1/3)</vt:lpstr>
      <vt:lpstr>Simulation Results (2/3)</vt:lpstr>
      <vt:lpstr>Simulation Results (3/3)</vt:lpstr>
      <vt:lpstr>Conclusion</vt:lpstr>
      <vt:lpstr>Straw Poll #1</vt:lpstr>
      <vt:lpstr>Reference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정인식/선임연구원/ICT기술센터 C&amp;M표준(연)IoT커넥티비티표준Task(insik0618.jung@lge.com)</cp:lastModifiedBy>
  <cp:revision>5974</cp:revision>
  <cp:lastPrinted>2019-01-10T23:08:02Z</cp:lastPrinted>
  <dcterms:created xsi:type="dcterms:W3CDTF">2007-05-21T21:00:37Z</dcterms:created>
  <dcterms:modified xsi:type="dcterms:W3CDTF">2025-05-09T06:26:35Z</dcterms:modified>
</cp:coreProperties>
</file>