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69" r:id="rId2"/>
    <p:sldId id="402" r:id="rId3"/>
    <p:sldId id="380" r:id="rId4"/>
    <p:sldId id="393" r:id="rId5"/>
    <p:sldId id="386" r:id="rId6"/>
    <p:sldId id="381" r:id="rId7"/>
    <p:sldId id="365" r:id="rId8"/>
    <p:sldId id="400" r:id="rId9"/>
    <p:sldId id="385" r:id="rId10"/>
    <p:sldId id="270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/>
  <p:cmAuthor id="2" name="Yujian (Ross Yu)" initials="Y(Y" lastIdx="1" clrIdx="1">
    <p:extLst>
      <p:ext uri="{19B8F6BF-5375-455C-9EA6-DF929625EA0E}">
        <p15:presenceInfo xmlns:p15="http://schemas.microsoft.com/office/powerpoint/2012/main" userId="S-1-5-21-147214757-305610072-1517763936-22789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00FF00"/>
    <a:srgbClr val="90FA93"/>
    <a:srgbClr val="FFFF99"/>
    <a:srgbClr val="DFB7D9"/>
    <a:srgbClr val="C2C2FE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56" autoAdjust="0"/>
    <p:restoredTop sz="93067" autoAdjust="0"/>
  </p:normalViewPr>
  <p:slideViewPr>
    <p:cSldViewPr>
      <p:cViewPr varScale="1">
        <p:scale>
          <a:sx n="78" d="100"/>
          <a:sy n="78" d="100"/>
        </p:scale>
        <p:origin x="952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807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816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1011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r>
              <a:rPr lang="en-US"/>
              <a:t>Page </a:t>
            </a:r>
            <a:fld id="{3B191D38-BDD1-6541-816B-CB820FB164E2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139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24014" y="332601"/>
            <a:ext cx="33214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802.11-25/0851r0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800" b="1" dirty="0"/>
              <a:t>May</a:t>
            </a:r>
            <a:r>
              <a:rPr lang="en-US" sz="1800" b="1" dirty="0"/>
              <a:t> 2025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Ross Jian Yu, </a:t>
            </a:r>
            <a:r>
              <a:rPr lang="en-US" sz="1200" i="1" dirty="0"/>
              <a:t>et al</a:t>
            </a:r>
            <a:r>
              <a:rPr lang="en-US" sz="1200" dirty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altLang="zh-CN" sz="2800" dirty="0">
                <a:solidFill>
                  <a:schemeClr val="tx1"/>
                </a:solidFill>
              </a:rPr>
              <a:t>PHY Version indications in Co-SR transmissions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700814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2025-05-08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516590"/>
              </p:ext>
            </p:extLst>
          </p:nvPr>
        </p:nvGraphicFramePr>
        <p:xfrm>
          <a:off x="609600" y="2819400"/>
          <a:ext cx="8153399" cy="1590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4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Ross Jian Yu</a:t>
                      </a:r>
                    </a:p>
                  </a:txBody>
                  <a:tcPr anchor="ctr"/>
                </a:tc>
                <a:tc rowSpan="4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ross.yujian@huawei.com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Jason Yuchen Guo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Genadiy Tsodik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11-24-0209-14-00bn-specification-framework-for-tgbn,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Ross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Jian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Yu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(Huawei)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11-25-0087-00-bn-Co-Triggering-frame-design-for-CoBF, Insik Jung (LG Electronics)</a:t>
            </a:r>
          </a:p>
          <a:p>
            <a:pPr marL="533400" indent="-355600" defTabSz="622300"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zh-CN" sz="1800" b="0" dirty="0"/>
              <a:t>11-25-0389-02-00bn-information-exchange-in-the-cobf-transmission-phase,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Alice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Chen</a:t>
            </a:r>
            <a:r>
              <a:rPr lang="zh-CN" altLang="en-US" sz="1800" b="0" dirty="0"/>
              <a:t> </a:t>
            </a:r>
            <a:r>
              <a:rPr lang="en-US" altLang="zh-CN" sz="1800" b="0" dirty="0"/>
              <a:t>(Qualcomm)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5ED327D-21C3-674C-981C-8A8BC9E6D25C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8E941C63-88DA-4BD3-850D-56242A0754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57300"/>
            <a:ext cx="8077200" cy="5067299"/>
          </a:xfrm>
        </p:spPr>
        <p:txBody>
          <a:bodyPr/>
          <a:lstStyle/>
          <a:p>
            <a:r>
              <a:rPr lang="en-US" altLang="zh-CN" sz="1800" dirty="0"/>
              <a:t>The following motion has passed regarding Co-SR transmission:</a:t>
            </a:r>
          </a:p>
          <a:p>
            <a:pPr lvl="1"/>
            <a:r>
              <a:rPr lang="en-US" altLang="zh-CN" sz="1400" dirty="0" err="1"/>
              <a:t>TGbn</a:t>
            </a:r>
            <a:r>
              <a:rPr lang="en-US" altLang="zh-CN" sz="1400" dirty="0"/>
              <a:t> defines a multi-AP Coordinated Spatial Reuse (Co-SR) at TXOP-level with power control.</a:t>
            </a:r>
            <a:endParaRPr lang="zh-CN" altLang="zh-CN" sz="1400" dirty="0"/>
          </a:p>
          <a:p>
            <a:pPr lvl="2"/>
            <a:r>
              <a:rPr lang="en-US" altLang="zh-CN" sz="1400" dirty="0"/>
              <a:t>Other multi-AP coordination modes are TBD.</a:t>
            </a:r>
            <a:endParaRPr lang="zh-CN" altLang="zh-CN" sz="1400" dirty="0"/>
          </a:p>
          <a:p>
            <a:pPr marL="457200" lvl="1" indent="0">
              <a:buNone/>
            </a:pPr>
            <a:r>
              <a:rPr lang="en-GB" altLang="zh-CN" sz="1400" dirty="0"/>
              <a:t>[Motion #29, [1] and [49-65]]</a:t>
            </a:r>
            <a:endParaRPr lang="zh-CN" altLang="zh-CN" sz="1400" dirty="0"/>
          </a:p>
          <a:p>
            <a:pPr lvl="1"/>
            <a:r>
              <a:rPr lang="en-GB" altLang="zh-CN" sz="1400" dirty="0"/>
              <a:t>11bn defines the following modes for Co-SR transmission:</a:t>
            </a:r>
            <a:endParaRPr lang="zh-CN" altLang="zh-CN" sz="1400" dirty="0"/>
          </a:p>
          <a:p>
            <a:pPr lvl="2"/>
            <a:r>
              <a:rPr lang="en-GB" altLang="zh-CN" sz="1400" dirty="0"/>
              <a:t>Mode 1: trigger + same L-SIG contents, could be different U-SIG contents.</a:t>
            </a:r>
            <a:endParaRPr lang="zh-CN" altLang="zh-CN" sz="1400" dirty="0"/>
          </a:p>
          <a:p>
            <a:pPr lvl="3"/>
            <a:r>
              <a:rPr lang="en-GB" altLang="zh-CN" sz="1400" dirty="0"/>
              <a:t>For UHR+EHT, or EHT+UHR or EHT+EHT Co-SR transmission.</a:t>
            </a:r>
            <a:endParaRPr lang="zh-CN" altLang="zh-CN" sz="1400" dirty="0"/>
          </a:p>
          <a:p>
            <a:pPr lvl="3"/>
            <a:r>
              <a:rPr lang="en-GB" altLang="zh-CN" sz="1400" dirty="0"/>
              <a:t>Provided no changes to non-UHR EHT non-AP STAs are needed.</a:t>
            </a:r>
            <a:endParaRPr lang="zh-CN" altLang="zh-CN" sz="1400" dirty="0"/>
          </a:p>
          <a:p>
            <a:pPr lvl="2"/>
            <a:r>
              <a:rPr lang="en-GB" altLang="zh-CN" sz="1400" dirty="0"/>
              <a:t>Mode 2: Tigger + same L-SIG contents + same U-SIG contents</a:t>
            </a:r>
            <a:endParaRPr lang="zh-CN" altLang="zh-CN" sz="1400" dirty="0"/>
          </a:p>
          <a:p>
            <a:pPr lvl="3"/>
            <a:r>
              <a:rPr lang="en-GB" altLang="zh-CN" sz="1400" dirty="0"/>
              <a:t>For UHR+UHR Co-SR transmission.</a:t>
            </a:r>
            <a:endParaRPr lang="zh-CN" altLang="zh-CN" sz="1400" dirty="0"/>
          </a:p>
          <a:p>
            <a:pPr lvl="2"/>
            <a:r>
              <a:rPr lang="en-GB" altLang="zh-CN" sz="1400" dirty="0"/>
              <a:t>For all modes, the two PPDUs will start and end at the same time.</a:t>
            </a:r>
            <a:endParaRPr lang="zh-CN" altLang="zh-CN" sz="1400" dirty="0"/>
          </a:p>
          <a:p>
            <a:pPr lvl="2"/>
            <a:r>
              <a:rPr lang="en-GB" altLang="zh-CN" sz="1400" dirty="0"/>
              <a:t>UHR PPDU for Co-SR transmission will be used for either mode 1 or mode 2 when UHR transmission exists.</a:t>
            </a:r>
            <a:endParaRPr lang="zh-CN" altLang="zh-CN" sz="1400" dirty="0"/>
          </a:p>
          <a:p>
            <a:pPr lvl="3"/>
            <a:r>
              <a:rPr lang="en-GB" altLang="zh-CN" sz="1400" dirty="0"/>
              <a:t>There exists an indication in U-SIG field to indicate the UHR PPDU is a UHR PPDU for Co-SR transmission.</a:t>
            </a:r>
            <a:endParaRPr lang="zh-CN" altLang="zh-CN" sz="1400" dirty="0"/>
          </a:p>
          <a:p>
            <a:pPr marL="457200" lvl="1" indent="0">
              <a:buNone/>
            </a:pPr>
            <a:r>
              <a:rPr lang="en-GB" altLang="zh-CN" sz="1400" dirty="0"/>
              <a:t>[Motion #252, [264] and [282]]</a:t>
            </a:r>
            <a:endParaRPr lang="zh-CN" altLang="zh-CN" sz="1400" dirty="0"/>
          </a:p>
          <a:p>
            <a:endParaRPr lang="en-US" altLang="zh-CN" sz="1800" dirty="0"/>
          </a:p>
          <a:p>
            <a:r>
              <a:rPr lang="en-US" altLang="zh-CN" sz="1800" dirty="0"/>
              <a:t>In this proposal, we focus and discuss our thinking on information exchange during Co-SR transmissions,</a:t>
            </a:r>
            <a:r>
              <a:rPr lang="zh-CN" altLang="en-US" sz="1800" dirty="0"/>
              <a:t> </a:t>
            </a:r>
            <a:r>
              <a:rPr lang="en-US" altLang="zh-CN" sz="1800" dirty="0"/>
              <a:t>especially</a:t>
            </a:r>
            <a:r>
              <a:rPr lang="zh-CN" altLang="en-US" sz="1800" dirty="0"/>
              <a:t> </a:t>
            </a:r>
            <a:r>
              <a:rPr lang="en-US" altLang="zh-CN" sz="1800" dirty="0"/>
              <a:t>on</a:t>
            </a:r>
            <a:r>
              <a:rPr lang="zh-CN" altLang="en-US" sz="1800" dirty="0"/>
              <a:t> </a:t>
            </a:r>
            <a:r>
              <a:rPr lang="en-US" altLang="zh-CN" sz="1800" dirty="0"/>
              <a:t>PHY</a:t>
            </a:r>
            <a:r>
              <a:rPr lang="zh-CN" altLang="en-US" sz="1800" dirty="0"/>
              <a:t> </a:t>
            </a:r>
            <a:r>
              <a:rPr lang="en-US" altLang="zh-CN" sz="1800" dirty="0"/>
              <a:t>version</a:t>
            </a:r>
            <a:r>
              <a:rPr lang="zh-CN" altLang="en-US" sz="1800" dirty="0"/>
              <a:t> </a:t>
            </a:r>
            <a:r>
              <a:rPr lang="en-US" altLang="zh-CN" sz="1800" dirty="0"/>
              <a:t>indications.</a:t>
            </a:r>
          </a:p>
          <a:p>
            <a:endParaRPr lang="zh-CN" altLang="en-US" sz="18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65520FE5-C35E-47FB-9804-B566D51CCB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B859F432-EF5F-4C9D-8815-BA3364061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47700"/>
            <a:ext cx="7772400" cy="609600"/>
          </a:xfrm>
        </p:spPr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83570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1148"/>
            <a:ext cx="7772400" cy="311452"/>
          </a:xfrm>
        </p:spPr>
        <p:txBody>
          <a:bodyPr/>
          <a:lstStyle/>
          <a:p>
            <a:r>
              <a:rPr lang="en-US" altLang="zh-CN" sz="1800" dirty="0"/>
              <a:t>There are two modes of Co-SR transmissions: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74348"/>
            <a:ext cx="7772400" cy="1066800"/>
          </a:xfrm>
        </p:spPr>
        <p:txBody>
          <a:bodyPr/>
          <a:lstStyle/>
          <a:p>
            <a:r>
              <a:rPr lang="en-US" altLang="zh-CN" dirty="0"/>
              <a:t>Two modes of Co-SR modes</a:t>
            </a:r>
            <a:endParaRPr lang="zh-CN" altLang="en-US" dirty="0"/>
          </a:p>
        </p:txBody>
      </p:sp>
      <p:graphicFrame>
        <p:nvGraphicFramePr>
          <p:cNvPr id="3" name="表格 2">
            <a:extLst>
              <a:ext uri="{FF2B5EF4-FFF2-40B4-BE49-F238E27FC236}">
                <a16:creationId xmlns:a16="http://schemas.microsoft.com/office/drawing/2014/main" id="{4F389A74-BC5E-4E4F-9F3D-6CF5490AA05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8916251"/>
              </p:ext>
            </p:extLst>
          </p:nvPr>
        </p:nvGraphicFramePr>
        <p:xfrm>
          <a:off x="647700" y="1905000"/>
          <a:ext cx="7772400" cy="32365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6200">
                  <a:extLst>
                    <a:ext uri="{9D8B030D-6E8A-4147-A177-3AD203B41FA5}">
                      <a16:colId xmlns:a16="http://schemas.microsoft.com/office/drawing/2014/main" val="1703985741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74100946"/>
                    </a:ext>
                  </a:extLst>
                </a:gridCol>
              </a:tblGrid>
              <a:tr h="523875"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Mode 1: </a:t>
                      </a:r>
                      <a:r>
                        <a:rPr lang="en-GB" altLang="zh-CN" sz="1600" dirty="0"/>
                        <a:t>UHR+EHT, or EHT+UHR or EHT+EHT </a:t>
                      </a:r>
                      <a:endParaRPr lang="zh-CN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sz="1600" dirty="0"/>
                        <a:t>Mode 2: UHR+UHR</a:t>
                      </a:r>
                      <a:endParaRPr lang="zh-CN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69038214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L-SIG fields/Co-SR PPDU 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L-SIG fields/Co-SR PPDU length, U-SIG fields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155008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Two BSS colors in U-SIG field of UHR PPDU for UHR+EHT, EHT+UHR, single BSS color for EHT+EHT.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An indication in U-SIG field to indicate the UHR PPDU is a UHR PPDU for Co-SR transmission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Two BSS colors in U-SIG field of UHR+UHR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An indication in U-SIG field to indicate the UHR PPDU is a UHR PPDU for Co-SR transmission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8674312"/>
                  </a:ext>
                </a:extLst>
              </a:tr>
              <a:tr h="523875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Signaling of U-SIG field is not needed.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600" dirty="0">
                          <a:solidFill>
                            <a:schemeClr val="tx1"/>
                          </a:solidFill>
                        </a:rPr>
                        <a:t>Signaling of U-SIG field is needed. </a:t>
                      </a:r>
                      <a:endParaRPr lang="zh-CN" alt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74857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9903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7390" y="1643877"/>
            <a:ext cx="8001000" cy="2763661"/>
          </a:xfrm>
        </p:spPr>
        <p:txBody>
          <a:bodyPr/>
          <a:lstStyle/>
          <a:p>
            <a:r>
              <a:rPr lang="en-US" altLang="zh-CN" sz="1600" dirty="0"/>
              <a:t>During Co-SR invite and Co-SR response exchange, there could be two options:</a:t>
            </a:r>
          </a:p>
          <a:p>
            <a:pPr lvl="1"/>
            <a:r>
              <a:rPr lang="en-US" altLang="zh-CN" sz="1400" dirty="0"/>
              <a:t>Opt1: sharing AP indicates its intended PHY version(s) for its own PPDU in the upcoming Co-SR transmission. Shared AP responds with its intended PHY version(s) for its own PPDU in the upcoming Co-SR transmission.</a:t>
            </a:r>
          </a:p>
          <a:p>
            <a:pPr lvl="1"/>
            <a:r>
              <a:rPr lang="en-US" altLang="zh-CN" sz="1400" dirty="0"/>
              <a:t>Opt2: sharing AP indicates single intended PHY version for its own PPDU in the upcoming Co-SR transmission. Shared AP responds with single intended PHY version for its own PPDU in the upcoming Co-SR transmission, if it accepts the invitation.</a:t>
            </a:r>
          </a:p>
          <a:p>
            <a:r>
              <a:rPr lang="en-US" altLang="zh-CN" sz="1600" dirty="0" err="1"/>
              <a:t>Opt</a:t>
            </a:r>
            <a:r>
              <a:rPr lang="en-US" altLang="zh-CN" sz="1600" dirty="0"/>
              <a:t> 2 is easier for implementation and preferred.</a:t>
            </a:r>
          </a:p>
          <a:p>
            <a:r>
              <a:rPr lang="en-US" altLang="zh-CN" sz="1600" dirty="0"/>
              <a:t>Applicable PHY versions of Co-SR PPDUs by sharing AP and shared AP are based on the Co-SR invite and response exchange.</a:t>
            </a:r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lvl="1"/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37810"/>
            <a:ext cx="7772400" cy="844841"/>
          </a:xfrm>
        </p:spPr>
        <p:txBody>
          <a:bodyPr/>
          <a:lstStyle/>
          <a:p>
            <a:r>
              <a:rPr lang="en-US" altLang="zh-CN" dirty="0"/>
              <a:t>PHY version indications in </a:t>
            </a:r>
            <a:r>
              <a:rPr lang="en-US" altLang="zh-CN" sz="3200" dirty="0"/>
              <a:t>Co-SR invite and Co-SR response exchange</a:t>
            </a:r>
            <a:endParaRPr lang="zh-CN" altLang="en-US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CC59833-4C61-4D72-8FA1-09197D5DA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5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pSp>
        <p:nvGrpSpPr>
          <p:cNvPr id="27" name="组合 26">
            <a:extLst>
              <a:ext uri="{FF2B5EF4-FFF2-40B4-BE49-F238E27FC236}">
                <a16:creationId xmlns:a16="http://schemas.microsoft.com/office/drawing/2014/main" id="{CC469090-7DC2-4E69-A22E-F40205D26F49}"/>
              </a:ext>
            </a:extLst>
          </p:cNvPr>
          <p:cNvGrpSpPr/>
          <p:nvPr/>
        </p:nvGrpSpPr>
        <p:grpSpPr>
          <a:xfrm>
            <a:off x="801688" y="4239063"/>
            <a:ext cx="7086600" cy="2218013"/>
            <a:chOff x="866312" y="4160039"/>
            <a:chExt cx="7086600" cy="2218013"/>
          </a:xfrm>
        </p:grpSpPr>
        <p:cxnSp>
          <p:nvCxnSpPr>
            <p:cNvPr id="6" name="直接箭头连接符 5">
              <a:extLst>
                <a:ext uri="{FF2B5EF4-FFF2-40B4-BE49-F238E27FC236}">
                  <a16:creationId xmlns:a16="http://schemas.microsoft.com/office/drawing/2014/main" id="{C4DF5A05-DD2E-44E3-8F33-3DB4FE6279CB}"/>
                </a:ext>
              </a:extLst>
            </p:cNvPr>
            <p:cNvCxnSpPr/>
            <p:nvPr/>
          </p:nvCxnSpPr>
          <p:spPr bwMode="auto">
            <a:xfrm>
              <a:off x="1475912" y="5034185"/>
              <a:ext cx="6477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BC8D9825-E148-4566-B7E1-6274F4842EE1}"/>
                </a:ext>
              </a:extLst>
            </p:cNvPr>
            <p:cNvSpPr/>
            <p:nvPr/>
          </p:nvSpPr>
          <p:spPr bwMode="auto">
            <a:xfrm>
              <a:off x="1856912" y="4653185"/>
              <a:ext cx="1143000" cy="3721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Co-SR invite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11" name="直接箭头连接符 10">
              <a:extLst>
                <a:ext uri="{FF2B5EF4-FFF2-40B4-BE49-F238E27FC236}">
                  <a16:creationId xmlns:a16="http://schemas.microsoft.com/office/drawing/2014/main" id="{39116AC3-C588-4BF7-AAA8-B1E8ACFB35D8}"/>
                </a:ext>
              </a:extLst>
            </p:cNvPr>
            <p:cNvCxnSpPr/>
            <p:nvPr/>
          </p:nvCxnSpPr>
          <p:spPr bwMode="auto">
            <a:xfrm>
              <a:off x="1475912" y="5719985"/>
              <a:ext cx="6477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2" name="直接箭头连接符 11">
              <a:extLst>
                <a:ext uri="{FF2B5EF4-FFF2-40B4-BE49-F238E27FC236}">
                  <a16:creationId xmlns:a16="http://schemas.microsoft.com/office/drawing/2014/main" id="{C677EC6E-0BCC-442F-A7AA-7503E8EB2579}"/>
                </a:ext>
              </a:extLst>
            </p:cNvPr>
            <p:cNvCxnSpPr/>
            <p:nvPr/>
          </p:nvCxnSpPr>
          <p:spPr bwMode="auto">
            <a:xfrm>
              <a:off x="1475912" y="6024785"/>
              <a:ext cx="6477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3" name="直接箭头连接符 12">
              <a:extLst>
                <a:ext uri="{FF2B5EF4-FFF2-40B4-BE49-F238E27FC236}">
                  <a16:creationId xmlns:a16="http://schemas.microsoft.com/office/drawing/2014/main" id="{54A3376B-D40A-44D2-9F29-9A0A96C5B71E}"/>
                </a:ext>
              </a:extLst>
            </p:cNvPr>
            <p:cNvCxnSpPr/>
            <p:nvPr/>
          </p:nvCxnSpPr>
          <p:spPr bwMode="auto">
            <a:xfrm>
              <a:off x="1475912" y="6329585"/>
              <a:ext cx="6477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F09B80ED-FAEA-4D33-BB8D-C17F6F672D97}"/>
                </a:ext>
              </a:extLst>
            </p:cNvPr>
            <p:cNvSpPr/>
            <p:nvPr/>
          </p:nvSpPr>
          <p:spPr bwMode="auto">
            <a:xfrm>
              <a:off x="3152312" y="5338985"/>
              <a:ext cx="1219200" cy="3721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Co-SR response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7" name="矩形 16">
              <a:extLst>
                <a:ext uri="{FF2B5EF4-FFF2-40B4-BE49-F238E27FC236}">
                  <a16:creationId xmlns:a16="http://schemas.microsoft.com/office/drawing/2014/main" id="{8307D81D-2A4C-4C88-B77B-A6CADBD8E5E0}"/>
                </a:ext>
              </a:extLst>
            </p:cNvPr>
            <p:cNvSpPr/>
            <p:nvPr/>
          </p:nvSpPr>
          <p:spPr bwMode="auto">
            <a:xfrm>
              <a:off x="4752514" y="4653185"/>
              <a:ext cx="1143000" cy="3721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Co-SR TF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8" name="矩形 17">
              <a:extLst>
                <a:ext uri="{FF2B5EF4-FFF2-40B4-BE49-F238E27FC236}">
                  <a16:creationId xmlns:a16="http://schemas.microsoft.com/office/drawing/2014/main" id="{3BD80D70-330E-4C68-B693-0C4DC8491A20}"/>
                </a:ext>
              </a:extLst>
            </p:cNvPr>
            <p:cNvSpPr/>
            <p:nvPr/>
          </p:nvSpPr>
          <p:spPr bwMode="auto">
            <a:xfrm>
              <a:off x="6047914" y="5338985"/>
              <a:ext cx="1219200" cy="3721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Co-SR PPDU 2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9" name="矩形 18">
              <a:extLst>
                <a:ext uri="{FF2B5EF4-FFF2-40B4-BE49-F238E27FC236}">
                  <a16:creationId xmlns:a16="http://schemas.microsoft.com/office/drawing/2014/main" id="{A6837DA2-AFCE-4AF2-B97C-2FF5446964D5}"/>
                </a:ext>
              </a:extLst>
            </p:cNvPr>
            <p:cNvSpPr/>
            <p:nvPr/>
          </p:nvSpPr>
          <p:spPr bwMode="auto">
            <a:xfrm>
              <a:off x="6047914" y="4674580"/>
              <a:ext cx="1219200" cy="3721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Co-SR PPDU 1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9" name="文本框 8">
              <a:extLst>
                <a:ext uri="{FF2B5EF4-FFF2-40B4-BE49-F238E27FC236}">
                  <a16:creationId xmlns:a16="http://schemas.microsoft.com/office/drawing/2014/main" id="{863F7197-FF62-4709-80C1-260F0458F081}"/>
                </a:ext>
              </a:extLst>
            </p:cNvPr>
            <p:cNvSpPr txBox="1"/>
            <p:nvPr/>
          </p:nvSpPr>
          <p:spPr>
            <a:xfrm>
              <a:off x="866312" y="4805585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AP1</a:t>
              </a:r>
              <a:endParaRPr lang="zh-CN" altLang="en-US" dirty="0"/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BEB61CF2-FBFD-40D2-ADAD-DA214F84A0D7}"/>
                </a:ext>
              </a:extLst>
            </p:cNvPr>
            <p:cNvSpPr txBox="1"/>
            <p:nvPr/>
          </p:nvSpPr>
          <p:spPr>
            <a:xfrm>
              <a:off x="866312" y="5491384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AP2</a:t>
              </a:r>
              <a:endParaRPr lang="zh-CN" altLang="en-US" dirty="0"/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126C417E-BBEF-488F-AB09-E92E847E3A8E}"/>
                </a:ext>
              </a:extLst>
            </p:cNvPr>
            <p:cNvSpPr txBox="1"/>
            <p:nvPr/>
          </p:nvSpPr>
          <p:spPr>
            <a:xfrm>
              <a:off x="866312" y="5824054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STA1</a:t>
              </a:r>
              <a:endParaRPr lang="zh-CN" altLang="en-US" dirty="0"/>
            </a:p>
          </p:txBody>
        </p:sp>
        <p:sp>
          <p:nvSpPr>
            <p:cNvPr id="22" name="文本框 21">
              <a:extLst>
                <a:ext uri="{FF2B5EF4-FFF2-40B4-BE49-F238E27FC236}">
                  <a16:creationId xmlns:a16="http://schemas.microsoft.com/office/drawing/2014/main" id="{78D4ABD1-2EF1-4D1C-8F30-BC0979866840}"/>
                </a:ext>
              </a:extLst>
            </p:cNvPr>
            <p:cNvSpPr txBox="1"/>
            <p:nvPr/>
          </p:nvSpPr>
          <p:spPr>
            <a:xfrm>
              <a:off x="866312" y="6101053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STA2</a:t>
              </a:r>
              <a:endParaRPr lang="zh-CN" altLang="en-US" dirty="0"/>
            </a:p>
          </p:txBody>
        </p:sp>
        <p:sp>
          <p:nvSpPr>
            <p:cNvPr id="23" name="文本框 22">
              <a:extLst>
                <a:ext uri="{FF2B5EF4-FFF2-40B4-BE49-F238E27FC236}">
                  <a16:creationId xmlns:a16="http://schemas.microsoft.com/office/drawing/2014/main" id="{5E610F06-0685-49D1-B64A-AE41F0FEE69D}"/>
                </a:ext>
              </a:extLst>
            </p:cNvPr>
            <p:cNvSpPr txBox="1"/>
            <p:nvPr/>
          </p:nvSpPr>
          <p:spPr>
            <a:xfrm>
              <a:off x="2161712" y="4384186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UHR</a:t>
              </a:r>
              <a:endParaRPr lang="zh-CN" altLang="en-US" dirty="0"/>
            </a:p>
          </p:txBody>
        </p:sp>
        <p:sp>
          <p:nvSpPr>
            <p:cNvPr id="24" name="文本框 23">
              <a:extLst>
                <a:ext uri="{FF2B5EF4-FFF2-40B4-BE49-F238E27FC236}">
                  <a16:creationId xmlns:a16="http://schemas.microsoft.com/office/drawing/2014/main" id="{ECDD1165-11EE-4409-85A2-04E3DA220915}"/>
                </a:ext>
              </a:extLst>
            </p:cNvPr>
            <p:cNvSpPr txBox="1"/>
            <p:nvPr/>
          </p:nvSpPr>
          <p:spPr>
            <a:xfrm>
              <a:off x="3457113" y="5082343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EHT</a:t>
              </a:r>
              <a:endParaRPr lang="zh-CN" altLang="en-US" dirty="0"/>
            </a:p>
          </p:txBody>
        </p:sp>
        <p:sp>
          <p:nvSpPr>
            <p:cNvPr id="26" name="文本框 25">
              <a:extLst>
                <a:ext uri="{FF2B5EF4-FFF2-40B4-BE49-F238E27FC236}">
                  <a16:creationId xmlns:a16="http://schemas.microsoft.com/office/drawing/2014/main" id="{7107AED2-CDBE-4020-AE2F-18F70949CD48}"/>
                </a:ext>
              </a:extLst>
            </p:cNvPr>
            <p:cNvSpPr txBox="1"/>
            <p:nvPr/>
          </p:nvSpPr>
          <p:spPr>
            <a:xfrm>
              <a:off x="4810588" y="4160039"/>
              <a:ext cx="13335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PPDU1: UHR, PPDU2: EHT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399112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>
            <a:extLst>
              <a:ext uri="{FF2B5EF4-FFF2-40B4-BE49-F238E27FC236}">
                <a16:creationId xmlns:a16="http://schemas.microsoft.com/office/drawing/2014/main" id="{2189722D-1E20-4FA9-BD7C-BDBBC0D6E5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961"/>
            <a:ext cx="8001000" cy="3401677"/>
          </a:xfrm>
        </p:spPr>
        <p:txBody>
          <a:bodyPr/>
          <a:lstStyle/>
          <a:p>
            <a:r>
              <a:rPr lang="en-US" altLang="zh-CN" sz="1800" dirty="0"/>
              <a:t>In Co-SR Trigger frame, the PHY Version Identifier in the Special User Info field is set to 1 (UHR) to indicate the Trigger frame is a UHR variant Trigger Frame.</a:t>
            </a:r>
          </a:p>
          <a:p>
            <a:endParaRPr lang="en-US" altLang="zh-CN" sz="1800" dirty="0"/>
          </a:p>
          <a:p>
            <a:r>
              <a:rPr lang="en-US" altLang="zh-CN" sz="1800" dirty="0"/>
              <a:t>Within the UHR variant Trigger Frame, we propose that the PHY version of PPDU 1 and the PHY version of PPDU 2 are indicated.</a:t>
            </a:r>
          </a:p>
          <a:p>
            <a:pPr lvl="1"/>
            <a:r>
              <a:rPr lang="en-US" altLang="zh-CN" sz="1400" dirty="0"/>
              <a:t>The exaction signaling can be further studied.</a:t>
            </a:r>
          </a:p>
          <a:p>
            <a:endParaRPr lang="en-US" altLang="zh-CN" sz="1800" dirty="0"/>
          </a:p>
          <a:p>
            <a:r>
              <a:rPr lang="en-US" altLang="zh-CN" sz="1800" dirty="0"/>
              <a:t>The PHY version of PPDUs signaling are thus self-contained, easy for implementations. And the exact signaling may be different for different PHY combinations.</a:t>
            </a: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pPr marL="0" indent="0">
              <a:buNone/>
            </a:pPr>
            <a:endParaRPr lang="en-US" altLang="zh-CN" sz="1600" dirty="0"/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400" dirty="0"/>
          </a:p>
        </p:txBody>
      </p:sp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00309"/>
            <a:ext cx="7772400" cy="1066800"/>
          </a:xfrm>
        </p:spPr>
        <p:txBody>
          <a:bodyPr/>
          <a:lstStyle/>
          <a:p>
            <a:r>
              <a:rPr lang="en-US" altLang="zh-CN" dirty="0"/>
              <a:t>PHY Version indications in Co-SR Trigger frame</a:t>
            </a:r>
            <a:endParaRPr lang="zh-CN" altLang="en-US" dirty="0"/>
          </a:p>
        </p:txBody>
      </p:sp>
      <p:sp>
        <p:nvSpPr>
          <p:cNvPr id="10" name="Rectangle 2">
            <a:extLst>
              <a:ext uri="{FF2B5EF4-FFF2-40B4-BE49-F238E27FC236}">
                <a16:creationId xmlns:a16="http://schemas.microsoft.com/office/drawing/2014/main" id="{CCC59833-4C61-4D72-8FA1-09197D5DA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5" y="3124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sp>
        <p:nvSpPr>
          <p:cNvPr id="5" name="Rectangle 15">
            <a:extLst>
              <a:ext uri="{FF2B5EF4-FFF2-40B4-BE49-F238E27FC236}">
                <a16:creationId xmlns:a16="http://schemas.microsoft.com/office/drawing/2014/main" id="{1E027A60-5E45-474D-BD91-A1B02E0AFC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6800" y="438817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35490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>
            <a:extLst>
              <a:ext uri="{FF2B5EF4-FFF2-40B4-BE49-F238E27FC236}">
                <a16:creationId xmlns:a16="http://schemas.microsoft.com/office/drawing/2014/main" id="{1B9CB88B-6962-4D8F-A4CF-DCFEE3F92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35009" y="6553200"/>
            <a:ext cx="530225" cy="182562"/>
          </a:xfrm>
        </p:spPr>
        <p:txBody>
          <a:bodyPr/>
          <a:lstStyle/>
          <a:p>
            <a:r>
              <a:rPr lang="en-US" dirty="0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4" name="标题 3">
            <a:extLst>
              <a:ext uri="{FF2B5EF4-FFF2-40B4-BE49-F238E27FC236}">
                <a16:creationId xmlns:a16="http://schemas.microsoft.com/office/drawing/2014/main" id="{D5803B7A-7A3E-4105-9C01-4EB7ABCDD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374348"/>
            <a:ext cx="8229600" cy="1066800"/>
          </a:xfrm>
        </p:spPr>
        <p:txBody>
          <a:bodyPr/>
          <a:lstStyle/>
          <a:p>
            <a:r>
              <a:rPr lang="en-US" altLang="zh-CN" dirty="0"/>
              <a:t>Other agreed details for Co-SR Trigger frame</a:t>
            </a:r>
            <a:endParaRPr lang="zh-CN" altLang="en-US" dirty="0"/>
          </a:p>
        </p:txBody>
      </p:sp>
      <p:sp>
        <p:nvSpPr>
          <p:cNvPr id="8" name="内容占位符 7">
            <a:extLst>
              <a:ext uri="{FF2B5EF4-FFF2-40B4-BE49-F238E27FC236}">
                <a16:creationId xmlns:a16="http://schemas.microsoft.com/office/drawing/2014/main" id="{DAFE35B3-9EFF-4E27-8C36-D6A1969B04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5340652"/>
          </a:xfrm>
        </p:spPr>
        <p:txBody>
          <a:bodyPr/>
          <a:lstStyle/>
          <a:p>
            <a:pPr marL="0" indent="0">
              <a:buNone/>
            </a:pPr>
            <a:r>
              <a:rPr lang="en-US" altLang="zh-CN" sz="1800" dirty="0"/>
              <a:t>The followings are also agreed regarding Co-SR Trigger frame.</a:t>
            </a: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altLang="zh-CN" sz="14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In Coordinated Spatial Reuse, the following information shall be carried in the Trigger frame that initiates concurrent CSR transmissions of the 2 APs</a:t>
            </a:r>
            <a:endParaRPr lang="zh-CN" altLang="zh-CN" sz="14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altLang="zh-CN" sz="1200" dirty="0">
                <a:solidFill>
                  <a:srgbClr val="1E1EFA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duration of the data PPDU </a:t>
            </a:r>
            <a:r>
              <a:rPr lang="en-US" altLang="zh-CN" sz="12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transmitted by the sharing AP and of the data PPDU transmitted by the shared AP, which are the same, after the Trigger frame</a:t>
            </a:r>
            <a:endParaRPr lang="zh-CN" altLang="zh-CN" sz="12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US" altLang="zh-CN" sz="12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Other parameters TBD</a:t>
            </a:r>
            <a:endParaRPr lang="zh-CN" altLang="zh-CN" sz="12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en-GB" altLang="zh-CN" sz="14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[Motion #254, [264] and [283, 284]]</a:t>
            </a:r>
            <a:endParaRPr lang="zh-CN" altLang="zh-CN" sz="14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342900" lvl="0" indent="-342900"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altLang="zh-CN" sz="14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The sharing AP, that transmits a Trigger frame as part of a transmission sequence in a Multi-AP coordinated transmission scheme, identifies the shared AP via </a:t>
            </a:r>
            <a:r>
              <a:rPr lang="en-GB" altLang="zh-CN" sz="1400" dirty="0">
                <a:solidFill>
                  <a:srgbClr val="1E1EFA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an AP ID carried in the AID12 field of the User Info field of the frame</a:t>
            </a:r>
            <a:endParaRPr lang="zh-CN" altLang="zh-CN" sz="1400" dirty="0">
              <a:solidFill>
                <a:srgbClr val="1E1EFA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altLang="zh-CN" sz="12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Note: the name of "sharing AP" and "shared AP" are TBD</a:t>
            </a:r>
            <a:endParaRPr lang="zh-CN" altLang="zh-CN" sz="12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  <a:tabLst>
                <a:tab pos="914400" algn="l"/>
              </a:tabLst>
            </a:pPr>
            <a:r>
              <a:rPr lang="en-GB" altLang="zh-CN" sz="1200" dirty="0">
                <a:effectLst/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Note: Multi-AP coordinated transmission schemes are Co-SR, Co-BF and Co-TDMA</a:t>
            </a:r>
            <a:endParaRPr lang="zh-CN" altLang="zh-CN" sz="1200" dirty="0">
              <a:effectLst/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en-GB" altLang="zh-CN" sz="14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[Motion #135, [1] and [207, 208, 157, 117, 118, 122, 123, 108, 115, 124, 158]]</a:t>
            </a:r>
            <a:endParaRPr lang="zh-CN" altLang="zh-CN" sz="14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GB" altLang="zh-CN" sz="1400" dirty="0"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Do you support to include in the 11bn SFD:</a:t>
            </a:r>
            <a:endParaRPr lang="zh-CN" altLang="zh-CN" sz="1400" dirty="0">
              <a:latin typeface="Times New Roman" panose="02020603050405020304" pitchFamily="18" charset="0"/>
              <a:ea typeface="宋体" panose="02010600030101010101" pitchFamily="2" charset="-122"/>
              <a:cs typeface="Times New Roman" panose="02020603050405020304" pitchFamily="18" charset="0"/>
            </a:endParaRPr>
          </a:p>
          <a:p>
            <a:pPr marL="457200"/>
            <a:r>
              <a:rPr lang="en-GB" altLang="zh-CN" sz="14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In Coordinated Spatial Reuse, the following information shall be carried in the Trigger frame that initiates concurrent CSR transmissions:</a:t>
            </a:r>
            <a:endParaRPr lang="zh-CN" altLang="zh-CN" sz="16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GB" altLang="zh-CN" sz="1400" dirty="0">
                <a:solidFill>
                  <a:srgbClr val="1E1EFA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The transmit power limit of the shared AP</a:t>
            </a:r>
            <a:endParaRPr lang="zh-CN" altLang="zh-CN" sz="1600" dirty="0">
              <a:solidFill>
                <a:srgbClr val="1E1EFA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1143000" lvl="2" indent="-228600">
              <a:buFont typeface="Wingdings" panose="05000000000000000000" pitchFamily="2" charset="2"/>
              <a:buChar char=""/>
            </a:pPr>
            <a:r>
              <a:rPr lang="en-GB" altLang="zh-CN" sz="1400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The shared AP Tx power limitation indicated by the sharing AP should not be lower than the minimum TX power indicated by the shared AP in its request.</a:t>
            </a:r>
            <a:endParaRPr lang="zh-CN" altLang="zh-CN" sz="16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marL="742950" lvl="1" indent="-285750">
              <a:buFont typeface="Symbol" panose="05050102010706020507" pitchFamily="18" charset="2"/>
              <a:buChar char=""/>
            </a:pPr>
            <a:r>
              <a:rPr lang="en-GB" altLang="zh-CN" sz="1400" dirty="0">
                <a:solidFill>
                  <a:srgbClr val="1E1EFA"/>
                </a:solidFill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The transmit power of the sharing AP</a:t>
            </a:r>
            <a:endParaRPr lang="zh-CN" altLang="zh-CN" sz="1600" dirty="0">
              <a:solidFill>
                <a:srgbClr val="1E1EFA"/>
              </a:solidFill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indent="228600"/>
            <a:r>
              <a:rPr lang="en-GB" altLang="zh-CN" sz="1400" i="1" dirty="0">
                <a:effectLst/>
                <a:latin typeface="Times New Roman" panose="02020603050405020304" pitchFamily="18" charset="0"/>
                <a:ea typeface="宋体" panose="02010600030101010101" pitchFamily="2" charset="-122"/>
              </a:rPr>
              <a:t>Supporting docs: 23/1868r2; 24/2060r1; 25/254r0</a:t>
            </a:r>
          </a:p>
          <a:p>
            <a:pPr indent="228600"/>
            <a:r>
              <a:rPr lang="en-GB" altLang="zh-CN" sz="1400" i="1" dirty="0">
                <a:latin typeface="Times New Roman" panose="02020603050405020304" pitchFamily="18" charset="0"/>
                <a:ea typeface="宋体" panose="02010600030101010101" pitchFamily="2" charset="-122"/>
              </a:rPr>
              <a:t>SP result: no objections</a:t>
            </a:r>
            <a:endParaRPr lang="zh-CN" altLang="zh-CN" sz="1400" dirty="0">
              <a:effectLst/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en-US" altLang="zh-CN" sz="1800" dirty="0"/>
          </a:p>
          <a:p>
            <a:endParaRPr lang="en-US" altLang="zh-CN" sz="1800" dirty="0"/>
          </a:p>
          <a:p>
            <a:endParaRPr lang="zh-CN" altLang="en-US" sz="1800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1B002985-BD99-4A39-BD81-881568D6D6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3934"/>
            <a:ext cx="26481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914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914400" algn="l"/>
              </a:tabLst>
            </a:pPr>
            <a:endParaRPr kumimoji="0" lang="en-GB" altLang="zh-CN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4936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685800" y="1447800"/>
            <a:ext cx="8077200" cy="1828800"/>
          </a:xfrm>
        </p:spPr>
        <p:txBody>
          <a:bodyPr/>
          <a:lstStyle/>
          <a:p>
            <a:r>
              <a:rPr lang="en-US" altLang="zh-CN" sz="1800" dirty="0"/>
              <a:t>In this contribution, we first discuss the PHY version indications during Co-SR invite and Co-SR response exchange. We further discuss the PHY version indications in the Co-SR Trigger frame.</a:t>
            </a:r>
          </a:p>
          <a:p>
            <a:endParaRPr lang="en-US" altLang="zh-CN" sz="1400" dirty="0"/>
          </a:p>
          <a:p>
            <a:r>
              <a:rPr lang="en-US" altLang="zh-CN" sz="1800" dirty="0"/>
              <a:t>The details of Co-SR invite, Co-SR response, and Co-SR Trigger frame will be further studied.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grpSp>
        <p:nvGrpSpPr>
          <p:cNvPr id="5" name="组合 4">
            <a:extLst>
              <a:ext uri="{FF2B5EF4-FFF2-40B4-BE49-F238E27FC236}">
                <a16:creationId xmlns:a16="http://schemas.microsoft.com/office/drawing/2014/main" id="{3E760FCB-F991-4E2D-BC26-1ED0678878A4}"/>
              </a:ext>
            </a:extLst>
          </p:cNvPr>
          <p:cNvGrpSpPr/>
          <p:nvPr/>
        </p:nvGrpSpPr>
        <p:grpSpPr>
          <a:xfrm>
            <a:off x="801688" y="3767000"/>
            <a:ext cx="7086600" cy="2218013"/>
            <a:chOff x="866312" y="4160039"/>
            <a:chExt cx="7086600" cy="2218013"/>
          </a:xfrm>
        </p:grpSpPr>
        <p:cxnSp>
          <p:nvCxnSpPr>
            <p:cNvPr id="6" name="直接箭头连接符 5">
              <a:extLst>
                <a:ext uri="{FF2B5EF4-FFF2-40B4-BE49-F238E27FC236}">
                  <a16:creationId xmlns:a16="http://schemas.microsoft.com/office/drawing/2014/main" id="{50B0D499-16B0-4CB3-B4CF-1C9BB6AFDD46}"/>
                </a:ext>
              </a:extLst>
            </p:cNvPr>
            <p:cNvCxnSpPr/>
            <p:nvPr/>
          </p:nvCxnSpPr>
          <p:spPr bwMode="auto">
            <a:xfrm>
              <a:off x="1475912" y="5034185"/>
              <a:ext cx="6477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7" name="矩形 6">
              <a:extLst>
                <a:ext uri="{FF2B5EF4-FFF2-40B4-BE49-F238E27FC236}">
                  <a16:creationId xmlns:a16="http://schemas.microsoft.com/office/drawing/2014/main" id="{12C4C349-CBB3-4DA7-B73A-B972A88E31CE}"/>
                </a:ext>
              </a:extLst>
            </p:cNvPr>
            <p:cNvSpPr/>
            <p:nvPr/>
          </p:nvSpPr>
          <p:spPr bwMode="auto">
            <a:xfrm>
              <a:off x="1856912" y="4653185"/>
              <a:ext cx="1143000" cy="3721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Co-SR invite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cxnSp>
          <p:nvCxnSpPr>
            <p:cNvPr id="8" name="直接箭头连接符 7">
              <a:extLst>
                <a:ext uri="{FF2B5EF4-FFF2-40B4-BE49-F238E27FC236}">
                  <a16:creationId xmlns:a16="http://schemas.microsoft.com/office/drawing/2014/main" id="{71E95B96-EE72-4BF2-8E16-69659E17B38A}"/>
                </a:ext>
              </a:extLst>
            </p:cNvPr>
            <p:cNvCxnSpPr/>
            <p:nvPr/>
          </p:nvCxnSpPr>
          <p:spPr bwMode="auto">
            <a:xfrm>
              <a:off x="1475912" y="5719985"/>
              <a:ext cx="6477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9" name="直接箭头连接符 8">
              <a:extLst>
                <a:ext uri="{FF2B5EF4-FFF2-40B4-BE49-F238E27FC236}">
                  <a16:creationId xmlns:a16="http://schemas.microsoft.com/office/drawing/2014/main" id="{1EAA309A-2BF4-4D11-989A-2AC000CF8576}"/>
                </a:ext>
              </a:extLst>
            </p:cNvPr>
            <p:cNvCxnSpPr/>
            <p:nvPr/>
          </p:nvCxnSpPr>
          <p:spPr bwMode="auto">
            <a:xfrm>
              <a:off x="1475912" y="6024785"/>
              <a:ext cx="6477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0" name="直接箭头连接符 9">
              <a:extLst>
                <a:ext uri="{FF2B5EF4-FFF2-40B4-BE49-F238E27FC236}">
                  <a16:creationId xmlns:a16="http://schemas.microsoft.com/office/drawing/2014/main" id="{6190674A-02DD-4061-B455-BEE4D5B0209B}"/>
                </a:ext>
              </a:extLst>
            </p:cNvPr>
            <p:cNvCxnSpPr/>
            <p:nvPr/>
          </p:nvCxnSpPr>
          <p:spPr bwMode="auto">
            <a:xfrm>
              <a:off x="1475912" y="6329585"/>
              <a:ext cx="6477000" cy="0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sp>
          <p:nvSpPr>
            <p:cNvPr id="11" name="矩形 10">
              <a:extLst>
                <a:ext uri="{FF2B5EF4-FFF2-40B4-BE49-F238E27FC236}">
                  <a16:creationId xmlns:a16="http://schemas.microsoft.com/office/drawing/2014/main" id="{DBF81080-1F44-48DE-9107-890DA5EA6003}"/>
                </a:ext>
              </a:extLst>
            </p:cNvPr>
            <p:cNvSpPr/>
            <p:nvPr/>
          </p:nvSpPr>
          <p:spPr bwMode="auto">
            <a:xfrm>
              <a:off x="3152312" y="5338985"/>
              <a:ext cx="1219200" cy="3721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Co-SR response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2" name="矩形 11">
              <a:extLst>
                <a:ext uri="{FF2B5EF4-FFF2-40B4-BE49-F238E27FC236}">
                  <a16:creationId xmlns:a16="http://schemas.microsoft.com/office/drawing/2014/main" id="{700C1CB8-DE4B-416A-AA57-C2942644DC19}"/>
                </a:ext>
              </a:extLst>
            </p:cNvPr>
            <p:cNvSpPr/>
            <p:nvPr/>
          </p:nvSpPr>
          <p:spPr bwMode="auto">
            <a:xfrm>
              <a:off x="4752514" y="4653185"/>
              <a:ext cx="1143000" cy="3721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Co-SR TF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3" name="矩形 12">
              <a:extLst>
                <a:ext uri="{FF2B5EF4-FFF2-40B4-BE49-F238E27FC236}">
                  <a16:creationId xmlns:a16="http://schemas.microsoft.com/office/drawing/2014/main" id="{912EC15A-76EC-48FB-BB58-DA269B0421EE}"/>
                </a:ext>
              </a:extLst>
            </p:cNvPr>
            <p:cNvSpPr/>
            <p:nvPr/>
          </p:nvSpPr>
          <p:spPr bwMode="auto">
            <a:xfrm>
              <a:off x="6047914" y="5338985"/>
              <a:ext cx="1219200" cy="3721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Co-SR PPDU 2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4" name="矩形 13">
              <a:extLst>
                <a:ext uri="{FF2B5EF4-FFF2-40B4-BE49-F238E27FC236}">
                  <a16:creationId xmlns:a16="http://schemas.microsoft.com/office/drawing/2014/main" id="{3EC0F85D-5BE4-4857-BC6B-F991E5FD8B30}"/>
                </a:ext>
              </a:extLst>
            </p:cNvPr>
            <p:cNvSpPr/>
            <p:nvPr/>
          </p:nvSpPr>
          <p:spPr bwMode="auto">
            <a:xfrm>
              <a:off x="6047914" y="4674580"/>
              <a:ext cx="1219200" cy="37218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charset="0"/>
                </a:rPr>
                <a:t>Co-SR PPDU 1</a:t>
              </a:r>
              <a:endParaRPr kumimoji="0" lang="zh-CN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endParaRPr>
            </a:p>
          </p:txBody>
        </p:sp>
        <p:sp>
          <p:nvSpPr>
            <p:cNvPr id="15" name="文本框 14">
              <a:extLst>
                <a:ext uri="{FF2B5EF4-FFF2-40B4-BE49-F238E27FC236}">
                  <a16:creationId xmlns:a16="http://schemas.microsoft.com/office/drawing/2014/main" id="{871A0084-EF1A-437C-9D18-1A5F24A85880}"/>
                </a:ext>
              </a:extLst>
            </p:cNvPr>
            <p:cNvSpPr txBox="1"/>
            <p:nvPr/>
          </p:nvSpPr>
          <p:spPr>
            <a:xfrm>
              <a:off x="866312" y="4805585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AP1</a:t>
              </a:r>
              <a:endParaRPr lang="zh-CN" altLang="en-US" dirty="0"/>
            </a:p>
          </p:txBody>
        </p:sp>
        <p:sp>
          <p:nvSpPr>
            <p:cNvPr id="16" name="文本框 15">
              <a:extLst>
                <a:ext uri="{FF2B5EF4-FFF2-40B4-BE49-F238E27FC236}">
                  <a16:creationId xmlns:a16="http://schemas.microsoft.com/office/drawing/2014/main" id="{75DCA343-D9C3-4826-BDD3-4F407B95F820}"/>
                </a:ext>
              </a:extLst>
            </p:cNvPr>
            <p:cNvSpPr txBox="1"/>
            <p:nvPr/>
          </p:nvSpPr>
          <p:spPr>
            <a:xfrm>
              <a:off x="866312" y="5491384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AP2</a:t>
              </a:r>
              <a:endParaRPr lang="zh-CN" altLang="en-US" dirty="0"/>
            </a:p>
          </p:txBody>
        </p:sp>
        <p:sp>
          <p:nvSpPr>
            <p:cNvPr id="17" name="文本框 16">
              <a:extLst>
                <a:ext uri="{FF2B5EF4-FFF2-40B4-BE49-F238E27FC236}">
                  <a16:creationId xmlns:a16="http://schemas.microsoft.com/office/drawing/2014/main" id="{35D03E8D-7A9E-44CA-B267-DCBFB9BABE08}"/>
                </a:ext>
              </a:extLst>
            </p:cNvPr>
            <p:cNvSpPr txBox="1"/>
            <p:nvPr/>
          </p:nvSpPr>
          <p:spPr>
            <a:xfrm>
              <a:off x="866312" y="5824054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STA1</a:t>
              </a:r>
              <a:endParaRPr lang="zh-CN" altLang="en-US" dirty="0"/>
            </a:p>
          </p:txBody>
        </p:sp>
        <p:sp>
          <p:nvSpPr>
            <p:cNvPr id="18" name="文本框 17">
              <a:extLst>
                <a:ext uri="{FF2B5EF4-FFF2-40B4-BE49-F238E27FC236}">
                  <a16:creationId xmlns:a16="http://schemas.microsoft.com/office/drawing/2014/main" id="{94346DC4-FA50-40F1-A51D-F013CCA30B85}"/>
                </a:ext>
              </a:extLst>
            </p:cNvPr>
            <p:cNvSpPr txBox="1"/>
            <p:nvPr/>
          </p:nvSpPr>
          <p:spPr>
            <a:xfrm>
              <a:off x="866312" y="6101053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STA2</a:t>
              </a:r>
              <a:endParaRPr lang="zh-CN" altLang="en-US" dirty="0"/>
            </a:p>
          </p:txBody>
        </p:sp>
        <p:sp>
          <p:nvSpPr>
            <p:cNvPr id="19" name="文本框 18">
              <a:extLst>
                <a:ext uri="{FF2B5EF4-FFF2-40B4-BE49-F238E27FC236}">
                  <a16:creationId xmlns:a16="http://schemas.microsoft.com/office/drawing/2014/main" id="{D15BA309-553E-4F9F-8EA3-FFBE2AAE9B33}"/>
                </a:ext>
              </a:extLst>
            </p:cNvPr>
            <p:cNvSpPr txBox="1"/>
            <p:nvPr/>
          </p:nvSpPr>
          <p:spPr>
            <a:xfrm>
              <a:off x="2161712" y="4384186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UHR</a:t>
              </a:r>
              <a:endParaRPr lang="zh-CN" altLang="en-US" dirty="0"/>
            </a:p>
          </p:txBody>
        </p:sp>
        <p:sp>
          <p:nvSpPr>
            <p:cNvPr id="20" name="文本框 19">
              <a:extLst>
                <a:ext uri="{FF2B5EF4-FFF2-40B4-BE49-F238E27FC236}">
                  <a16:creationId xmlns:a16="http://schemas.microsoft.com/office/drawing/2014/main" id="{F1E4ADEB-437F-46A8-A205-98A0B22EBCAB}"/>
                </a:ext>
              </a:extLst>
            </p:cNvPr>
            <p:cNvSpPr txBox="1"/>
            <p:nvPr/>
          </p:nvSpPr>
          <p:spPr>
            <a:xfrm>
              <a:off x="3457113" y="5082343"/>
              <a:ext cx="8382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EHT</a:t>
              </a:r>
              <a:endParaRPr lang="zh-CN" altLang="en-US" dirty="0"/>
            </a:p>
          </p:txBody>
        </p:sp>
        <p:sp>
          <p:nvSpPr>
            <p:cNvPr id="21" name="文本框 20">
              <a:extLst>
                <a:ext uri="{FF2B5EF4-FFF2-40B4-BE49-F238E27FC236}">
                  <a16:creationId xmlns:a16="http://schemas.microsoft.com/office/drawing/2014/main" id="{10261D47-58D7-4B33-9796-D44DE9F74C7D}"/>
                </a:ext>
              </a:extLst>
            </p:cNvPr>
            <p:cNvSpPr txBox="1"/>
            <p:nvPr/>
          </p:nvSpPr>
          <p:spPr>
            <a:xfrm>
              <a:off x="4810588" y="4160039"/>
              <a:ext cx="133350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PPDU1: UHR, PPDU2: EHT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411411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11bn SFD?</a:t>
            </a:r>
          </a:p>
          <a:p>
            <a:pPr lvl="1"/>
            <a:r>
              <a:rPr lang="en-US" altLang="zh-CN" sz="1600" dirty="0"/>
              <a:t>During Co-SR invite and Co-SR response exchange, sharing AP indicates single intended PHY version for its own PPDU in the upcoming Co-SR transmission. Shared AP responds with single intended PHY version for its own PPDU in the upcoming Co-SR transmission, if it accepts the invitation.</a:t>
            </a:r>
          </a:p>
          <a:p>
            <a:pPr lvl="2"/>
            <a:endParaRPr lang="en-US" altLang="zh-CN" sz="1400" dirty="0"/>
          </a:p>
          <a:p>
            <a:pPr lvl="2"/>
            <a:endParaRPr lang="en-US" altLang="zh-CN" sz="1400" dirty="0"/>
          </a:p>
          <a:p>
            <a:pPr lvl="2"/>
            <a:endParaRPr lang="en-US" altLang="zh-CN" sz="1400" dirty="0">
              <a:solidFill>
                <a:srgbClr val="1E1EFA"/>
              </a:solidFill>
            </a:endParaRPr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91487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33400" y="1524000"/>
            <a:ext cx="8153400" cy="4572000"/>
          </a:xfrm>
        </p:spPr>
        <p:txBody>
          <a:bodyPr/>
          <a:lstStyle/>
          <a:p>
            <a:r>
              <a:rPr lang="en-US" altLang="zh-CN" sz="2000" dirty="0"/>
              <a:t>Do you agree to include the following into 11bn SFD?</a:t>
            </a:r>
          </a:p>
          <a:p>
            <a:pPr lvl="1"/>
            <a:r>
              <a:rPr lang="en-US" altLang="zh-CN" sz="1600" dirty="0"/>
              <a:t>In Co-SR Trigger frame, the PHY version of PPDU 1 and the PHY version of PPDU 2 are indicated.</a:t>
            </a:r>
          </a:p>
          <a:p>
            <a:pPr lvl="2"/>
            <a:r>
              <a:rPr lang="en-US" altLang="zh-CN" sz="1400" dirty="0"/>
              <a:t>How to signal is TBD</a:t>
            </a:r>
          </a:p>
          <a:p>
            <a:pPr lvl="2"/>
            <a:endParaRPr lang="en-US" altLang="zh-CN" sz="1400" dirty="0"/>
          </a:p>
          <a:p>
            <a:pPr lvl="1"/>
            <a:endParaRPr lang="en-US" altLang="zh-CN" sz="1600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altLang="zh-CN" dirty="0"/>
              <a:t>Straw Poll #2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10628820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117781</TotalTime>
  <Words>1211</Words>
  <Application>Microsoft Office PowerPoint</Application>
  <PresentationFormat>全屏显示(4:3)</PresentationFormat>
  <Paragraphs>176</Paragraphs>
  <Slides>10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Arial</vt:lpstr>
      <vt:lpstr>Symbol</vt:lpstr>
      <vt:lpstr>Times New Roman</vt:lpstr>
      <vt:lpstr>Wingdings</vt:lpstr>
      <vt:lpstr>802-11-Submission</vt:lpstr>
      <vt:lpstr>PHY Version indications in Co-SR transmissions</vt:lpstr>
      <vt:lpstr>Background</vt:lpstr>
      <vt:lpstr>Two modes of Co-SR modes</vt:lpstr>
      <vt:lpstr>PHY version indications in Co-SR invite and Co-SR response exchange</vt:lpstr>
      <vt:lpstr>PHY Version indications in Co-SR Trigger frame</vt:lpstr>
      <vt:lpstr>Other agreed details for Co-SR Trigger frame</vt:lpstr>
      <vt:lpstr>Summary</vt:lpstr>
      <vt:lpstr>Straw Poll #1</vt:lpstr>
      <vt:lpstr>Straw Poll #2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 version indications in Co-SR transmissions</dc:title>
  <dc:creator>Ross Jian Yu</dc:creator>
  <cp:lastModifiedBy>Yujian (Ross Yu)</cp:lastModifiedBy>
  <cp:revision>1981</cp:revision>
  <cp:lastPrinted>1998-02-10T13:28:06Z</cp:lastPrinted>
  <dcterms:created xsi:type="dcterms:W3CDTF">2013-11-12T18:41:50Z</dcterms:created>
  <dcterms:modified xsi:type="dcterms:W3CDTF">2025-05-11T09:55:02Z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(3)fObds1DrrnFQz0N25h05Ee3PyD+by8gjhkZvft0BSIB/E82yIJyx6uLvAmof83dArlkY+a9V
gbEQJMxOT/xRcWurqC4JCwCN4KUjrMoDDOjl6JCueK3/ZSRHRVmIaJOvp2XiYTU2DLQrxKT1
/fFBMlS1jIIUmXet9Ge5A1dlR7MjWCSSxYOrHwLEoVKr2RJW1DLCy59oi0GI/kmdM6pxuDi5
m3XYPsbzevlg14cH61</vt:lpwstr>
  </property>
  <property fmtid="{D5CDD505-2E9C-101B-9397-08002B2CF9AE}" pid="4" name="_2015_ms_pID_7253431">
    <vt:lpwstr>5IUvVsGav1NR1r4jmqSAYmijJKldDlQhzffCfYKtG1EpMDdxfID5t4
FotQE3W90ZeKuRzgENE7HJnV4P5nkymg9DAbjal6wxcXg2nH/f2x5j/kr8xXqh7/egDmv7HO
/NhvSF8Coys0UuSeIVOnSKh9F/sGe66LF0yJSs8k8X3ygwMK2IU1Ai22r6GWw7POt6mC80dX
aR6xLJcGj/ReOKyPVghqRcvhZREQodtzOcYJ</vt:lpwstr>
  </property>
  <property fmtid="{D5CDD505-2E9C-101B-9397-08002B2CF9AE}" pid="5" name="_2015_ms_pID_7253432">
    <vt:lpwstr>MTNX/OKDr7Dj8H491BCHs+4=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1575852556</vt:lpwstr>
  </property>
</Properties>
</file>