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1261" r:id="rId2"/>
    <p:sldId id="1229" r:id="rId3"/>
    <p:sldId id="1266" r:id="rId4"/>
    <p:sldId id="1267" r:id="rId5"/>
    <p:sldId id="1269" r:id="rId6"/>
    <p:sldId id="1273" r:id="rId7"/>
    <p:sldId id="1271" r:id="rId8"/>
    <p:sldId id="1260" r:id="rId9"/>
    <p:sldId id="1180" r:id="rId10"/>
    <p:sldId id="1274" r:id="rId11"/>
    <p:sldId id="1135" r:id="rId12"/>
    <p:sldId id="1276" r:id="rId13"/>
    <p:sldId id="1263" r:id="rId14"/>
    <p:sldId id="1275" r:id="rId15"/>
    <p:sldId id="1262" r:id="rId16"/>
  </p:sldIdLst>
  <p:sldSz cx="9144000" cy="6858000" type="screen4x3"/>
  <p:notesSz cx="9939338" cy="6807200"/>
  <p:defaultTextStyle>
    <a:defPPr>
      <a:defRPr lang="en-US"/>
    </a:defPPr>
    <a:lvl1pPr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1pPr>
    <a:lvl2pPr marL="4572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2pPr>
    <a:lvl3pPr marL="9144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3pPr>
    <a:lvl4pPr marL="13716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4pPr>
    <a:lvl5pPr marL="1828800" algn="l" rtl="0" eaLnBrk="0" fontAlgn="base" hangingPunct="0">
      <a:spcBef>
        <a:spcPct val="0"/>
      </a:spcBef>
      <a:spcAft>
        <a:spcPct val="0"/>
      </a:spcAft>
      <a:defRPr kumimoji="1" sz="1200" kern="1200">
        <a:solidFill>
          <a:schemeClr val="tx1"/>
        </a:solidFill>
        <a:latin typeface="Times New Roman" panose="02020603050405020304" pitchFamily="18" charset="0"/>
        <a:ea typeface="굴림" panose="020B0600000101010101" pitchFamily="50" charset="-127"/>
        <a:cs typeface="+mn-cs"/>
      </a:defRPr>
    </a:lvl5pPr>
    <a:lvl6pPr marL="22860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6pPr>
    <a:lvl7pPr marL="27432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7pPr>
    <a:lvl8pPr marL="32004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8pPr>
    <a:lvl9pPr marL="3657600" algn="l" defTabSz="914400" rtl="0" eaLnBrk="1" latinLnBrk="1" hangingPunct="1">
      <a:defRPr kumimoji="1" sz="1200" kern="1200">
        <a:solidFill>
          <a:schemeClr val="tx1"/>
        </a:solidFill>
        <a:latin typeface="Times New Roman" panose="02020603050405020304" pitchFamily="18" charset="0"/>
        <a:ea typeface="굴림" panose="020B0600000101010101" pitchFamily="50"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4">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FF"/>
    <a:srgbClr val="006C31"/>
    <a:srgbClr val="00863D"/>
    <a:srgbClr val="1684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08" autoAdjust="0"/>
    <p:restoredTop sz="94965" autoAdjust="0"/>
  </p:normalViewPr>
  <p:slideViewPr>
    <p:cSldViewPr>
      <p:cViewPr varScale="1">
        <p:scale>
          <a:sx n="107" d="100"/>
          <a:sy n="107" d="100"/>
        </p:scale>
        <p:origin x="1956" y="114"/>
      </p:cViewPr>
      <p:guideLst>
        <p:guide orient="horz" pos="2160"/>
        <p:guide pos="2880"/>
      </p:guideLst>
    </p:cSldViewPr>
  </p:slideViewPr>
  <p:outlineViewPr>
    <p:cViewPr>
      <p:scale>
        <a:sx n="33" d="100"/>
        <a:sy n="33" d="100"/>
      </p:scale>
      <p:origin x="48" y="804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9" d="100"/>
          <a:sy n="119" d="100"/>
        </p:scale>
        <p:origin x="1982" y="86"/>
      </p:cViewPr>
      <p:guideLst>
        <p:guide orient="horz" pos="2144"/>
        <p:guide pos="313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6746875" y="698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latinLnBrk="0" hangingPunct="0">
              <a:defRPr kumimoji="0" sz="1400" b="1">
                <a:ea typeface="+mn-ea"/>
                <a:cs typeface="+mn-cs"/>
              </a:defRPr>
            </a:lvl1pPr>
          </a:lstStyle>
          <a:p>
            <a:pPr>
              <a:defRPr/>
            </a:pPr>
            <a:r>
              <a:rPr lang="en-US"/>
              <a:t>doc.: IEEE 802.11-yy/xxxxr0</a:t>
            </a:r>
          </a:p>
        </p:txBody>
      </p:sp>
      <p:sp>
        <p:nvSpPr>
          <p:cNvPr id="3075" name="Rectangle 3"/>
          <p:cNvSpPr>
            <a:spLocks noGrp="1" noChangeArrowheads="1"/>
          </p:cNvSpPr>
          <p:nvPr>
            <p:ph type="dt" sz="quarter" idx="1"/>
          </p:nvPr>
        </p:nvSpPr>
        <p:spPr bwMode="auto">
          <a:xfrm>
            <a:off x="996950" y="69850"/>
            <a:ext cx="915988"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latinLnBrk="0" hangingPunct="0">
              <a:defRPr kumimoji="0" sz="1400" b="1">
                <a:ea typeface="+mn-ea"/>
                <a:cs typeface="+mn-cs"/>
              </a:defRPr>
            </a:lvl1pPr>
          </a:lstStyle>
          <a:p>
            <a:pPr>
              <a:defRPr/>
            </a:pPr>
            <a:r>
              <a:rPr lang="en-US"/>
              <a:t>Month Year</a:t>
            </a:r>
          </a:p>
        </p:txBody>
      </p:sp>
      <p:sp>
        <p:nvSpPr>
          <p:cNvPr id="3076" name="Rectangle 4"/>
          <p:cNvSpPr>
            <a:spLocks noGrp="1" noChangeArrowheads="1"/>
          </p:cNvSpPr>
          <p:nvPr>
            <p:ph type="ftr" sz="quarter" idx="2"/>
          </p:nvPr>
        </p:nvSpPr>
        <p:spPr bwMode="auto">
          <a:xfrm>
            <a:off x="7405688" y="6588125"/>
            <a:ext cx="1651000" cy="185738"/>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latinLnBrk="0" hangingPunct="0">
              <a:defRPr kumimoji="0">
                <a:ea typeface="+mn-ea"/>
                <a:cs typeface="+mn-cs"/>
              </a:defRPr>
            </a:lvl1pPr>
          </a:lstStyle>
          <a:p>
            <a:pPr>
              <a:defRPr/>
            </a:pPr>
            <a:r>
              <a:rPr lang="en-US"/>
              <a:t>John Doe, Some Company</a:t>
            </a:r>
          </a:p>
        </p:txBody>
      </p:sp>
      <p:sp>
        <p:nvSpPr>
          <p:cNvPr id="3077" name="Rectangle 5"/>
          <p:cNvSpPr>
            <a:spLocks noGrp="1" noChangeArrowheads="1"/>
          </p:cNvSpPr>
          <p:nvPr>
            <p:ph type="sldNum" sz="quarter" idx="3"/>
          </p:nvPr>
        </p:nvSpPr>
        <p:spPr bwMode="auto">
          <a:xfrm>
            <a:off x="4598988" y="6588125"/>
            <a:ext cx="517525" cy="185738"/>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latinLnBrk="0" hangingPunct="0">
              <a:defRPr kumimoji="0"/>
            </a:lvl1pPr>
          </a:lstStyle>
          <a:p>
            <a:pPr>
              <a:defRPr/>
            </a:pPr>
            <a:r>
              <a:rPr lang="en-US" altLang="ko-KR"/>
              <a:t>Page </a:t>
            </a:r>
            <a:fld id="{7C77D250-BF2B-474F-8F3A-CA096EC7180D}" type="slidenum">
              <a:rPr lang="en-US" altLang="ko-KR"/>
              <a:pPr>
                <a:defRPr/>
              </a:pPr>
              <a:t>‹#›</a:t>
            </a:fld>
            <a:endParaRPr lang="en-US" altLang="ko-KR"/>
          </a:p>
        </p:txBody>
      </p:sp>
      <p:sp>
        <p:nvSpPr>
          <p:cNvPr id="5126" name="Line 6"/>
          <p:cNvSpPr>
            <a:spLocks noChangeShapeType="1"/>
          </p:cNvSpPr>
          <p:nvPr/>
        </p:nvSpPr>
        <p:spPr bwMode="auto">
          <a:xfrm>
            <a:off x="993775" y="284163"/>
            <a:ext cx="79517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0247" name="Rectangle 7"/>
          <p:cNvSpPr>
            <a:spLocks noChangeArrowheads="1"/>
          </p:cNvSpPr>
          <p:nvPr/>
        </p:nvSpPr>
        <p:spPr bwMode="auto">
          <a:xfrm>
            <a:off x="993775" y="6588125"/>
            <a:ext cx="719138" cy="185738"/>
          </a:xfrm>
          <a:prstGeom prst="rect">
            <a:avLst/>
          </a:prstGeom>
          <a:noFill/>
          <a:ln>
            <a:noFill/>
          </a:ln>
        </p:spPr>
        <p:txBody>
          <a:bodyPr wrap="none" lIns="0" tIns="0" rIns="0" bIns="0">
            <a:spAutoFit/>
          </a:bodyPr>
          <a:lstStyle>
            <a:lvl1pPr defTabSz="933450" eaLnBrk="0" hangingPunct="0">
              <a:defRPr kumimoji="1" sz="1200">
                <a:solidFill>
                  <a:schemeClr val="tx1"/>
                </a:solidFill>
                <a:latin typeface="Times New Roman" pitchFamily="18" charset="0"/>
                <a:ea typeface="굴림" pitchFamily="50" charset="-127"/>
              </a:defRPr>
            </a:lvl1pPr>
            <a:lvl2pPr marL="742950" indent="-285750" defTabSz="933450" eaLnBrk="0" hangingPunct="0">
              <a:defRPr kumimoji="1" sz="1200">
                <a:solidFill>
                  <a:schemeClr val="tx1"/>
                </a:solidFill>
                <a:latin typeface="Times New Roman" pitchFamily="18" charset="0"/>
                <a:ea typeface="굴림" pitchFamily="50" charset="-127"/>
              </a:defRPr>
            </a:lvl2pPr>
            <a:lvl3pPr marL="1143000" indent="-228600" defTabSz="933450" eaLnBrk="0" hangingPunct="0">
              <a:defRPr kumimoji="1" sz="1200">
                <a:solidFill>
                  <a:schemeClr val="tx1"/>
                </a:solidFill>
                <a:latin typeface="Times New Roman" pitchFamily="18" charset="0"/>
                <a:ea typeface="굴림" pitchFamily="50" charset="-127"/>
              </a:defRPr>
            </a:lvl3pPr>
            <a:lvl4pPr marL="1600200" indent="-228600" defTabSz="933450" eaLnBrk="0" hangingPunct="0">
              <a:defRPr kumimoji="1" sz="1200">
                <a:solidFill>
                  <a:schemeClr val="tx1"/>
                </a:solidFill>
                <a:latin typeface="Times New Roman" pitchFamily="18" charset="0"/>
                <a:ea typeface="굴림" pitchFamily="50" charset="-127"/>
              </a:defRPr>
            </a:lvl4pPr>
            <a:lvl5pPr marL="2057400" indent="-228600" defTabSz="933450" eaLnBrk="0" hangingPunct="0">
              <a:defRPr kumimoji="1" sz="1200">
                <a:solidFill>
                  <a:schemeClr val="tx1"/>
                </a:solidFill>
                <a:latin typeface="Times New Roman" pitchFamily="18" charset="0"/>
                <a:ea typeface="굴림" pitchFamily="50" charset="-127"/>
              </a:defRPr>
            </a:lvl5pPr>
            <a:lvl6pPr marL="25146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defTabSz="93345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5128" name="Line 8"/>
          <p:cNvSpPr>
            <a:spLocks noChangeShapeType="1"/>
          </p:cNvSpPr>
          <p:nvPr/>
        </p:nvSpPr>
        <p:spPr bwMode="auto">
          <a:xfrm>
            <a:off x="993775" y="6580188"/>
            <a:ext cx="817086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Tree>
    <p:extLst>
      <p:ext uri="{BB962C8B-B14F-4D97-AF65-F5344CB8AC3E}">
        <p14:creationId xmlns:p14="http://schemas.microsoft.com/office/powerpoint/2010/main" val="128454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6808788" y="12700"/>
            <a:ext cx="21971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latinLnBrk="0" hangingPunct="0">
              <a:defRPr kumimoji="0" sz="1400" b="1">
                <a:ea typeface="+mn-ea"/>
                <a:cs typeface="+mn-cs"/>
              </a:defRPr>
            </a:lvl1pPr>
          </a:lstStyle>
          <a:p>
            <a:pPr>
              <a:defRPr/>
            </a:pPr>
            <a:r>
              <a:rPr lang="en-US"/>
              <a:t>doc.: IEEE 802.11-yy/xxxxr0</a:t>
            </a:r>
          </a:p>
        </p:txBody>
      </p:sp>
      <p:sp>
        <p:nvSpPr>
          <p:cNvPr id="2051" name="Rectangle 3"/>
          <p:cNvSpPr>
            <a:spLocks noGrp="1" noChangeArrowheads="1"/>
          </p:cNvSpPr>
          <p:nvPr>
            <p:ph type="dt" idx="1"/>
          </p:nvPr>
        </p:nvSpPr>
        <p:spPr bwMode="auto">
          <a:xfrm>
            <a:off x="936625" y="12700"/>
            <a:ext cx="915988"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latinLnBrk="0" hangingPunct="0">
              <a:defRPr kumimoji="0" sz="1400" b="1">
                <a:ea typeface="+mn-ea"/>
                <a:cs typeface="+mn-cs"/>
              </a:defRPr>
            </a:lvl1pPr>
          </a:lstStyle>
          <a:p>
            <a:pPr>
              <a:defRPr/>
            </a:pPr>
            <a:r>
              <a:rPr lang="en-US"/>
              <a:t>Month Year</a:t>
            </a:r>
          </a:p>
        </p:txBody>
      </p:sp>
      <p:sp>
        <p:nvSpPr>
          <p:cNvPr id="4100" name="Rectangle 4"/>
          <p:cNvSpPr>
            <a:spLocks noGrp="1" noRot="1" noChangeAspect="1" noChangeArrowheads="1" noTextEdit="1"/>
          </p:cNvSpPr>
          <p:nvPr>
            <p:ph type="sldImg" idx="2"/>
          </p:nvPr>
        </p:nvSpPr>
        <p:spPr bwMode="auto">
          <a:xfrm>
            <a:off x="3273425" y="514350"/>
            <a:ext cx="3392488" cy="254476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323975" y="3233738"/>
            <a:ext cx="7291388" cy="3063875"/>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6892925" y="6591300"/>
            <a:ext cx="2112963"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latinLnBrk="0" hangingPunct="0">
              <a:defRPr kumimoji="0">
                <a:ea typeface="+mn-ea"/>
                <a:cs typeface="+mn-cs"/>
              </a:defRPr>
            </a:lvl5pPr>
          </a:lstStyle>
          <a:p>
            <a:pPr lvl="4">
              <a:defRPr/>
            </a:pPr>
            <a:r>
              <a:rPr lang="en-US"/>
              <a:t>John Doe, Some Company</a:t>
            </a:r>
          </a:p>
        </p:txBody>
      </p:sp>
      <p:sp>
        <p:nvSpPr>
          <p:cNvPr id="2055" name="Rectangle 7"/>
          <p:cNvSpPr>
            <a:spLocks noGrp="1" noChangeArrowheads="1"/>
          </p:cNvSpPr>
          <p:nvPr>
            <p:ph type="sldNum" sz="quarter" idx="5"/>
          </p:nvPr>
        </p:nvSpPr>
        <p:spPr bwMode="auto">
          <a:xfrm>
            <a:off x="4837113" y="6591300"/>
            <a:ext cx="51752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latinLnBrk="0" hangingPunct="0">
              <a:defRPr kumimoji="0"/>
            </a:lvl1pPr>
          </a:lstStyle>
          <a:p>
            <a:pPr>
              <a:defRPr/>
            </a:pPr>
            <a:r>
              <a:rPr lang="en-US" altLang="ko-KR"/>
              <a:t>Page </a:t>
            </a:r>
            <a:fld id="{5658750D-1A1F-422E-985B-C80903A5BF01}" type="slidenum">
              <a:rPr lang="en-US" altLang="ko-KR"/>
              <a:pPr>
                <a:defRPr/>
              </a:pPr>
              <a:t>‹#›</a:t>
            </a:fld>
            <a:endParaRPr lang="en-US" altLang="ko-KR"/>
          </a:p>
        </p:txBody>
      </p:sp>
      <p:sp>
        <p:nvSpPr>
          <p:cNvPr id="8200" name="Rectangle 8"/>
          <p:cNvSpPr>
            <a:spLocks noChangeArrowheads="1"/>
          </p:cNvSpPr>
          <p:nvPr/>
        </p:nvSpPr>
        <p:spPr bwMode="auto">
          <a:xfrm>
            <a:off x="1038225" y="6591300"/>
            <a:ext cx="719138" cy="184150"/>
          </a:xfrm>
          <a:prstGeom prst="rect">
            <a:avLst/>
          </a:prstGeom>
          <a:noFill/>
          <a:ln>
            <a:noFill/>
          </a:ln>
        </p:spPr>
        <p:txBody>
          <a:bodyPr wrap="none" lIns="0" tIns="0" rIns="0" bIns="0">
            <a:spAutoFit/>
          </a:bodyPr>
          <a:lstStyle>
            <a:lvl1pPr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2057400" indent="-228600" eaLnBrk="0" hangingPunct="0">
              <a:defRPr kumimoji="1" sz="1200">
                <a:solidFill>
                  <a:schemeClr val="tx1"/>
                </a:solidFill>
                <a:latin typeface="Times New Roman" pitchFamily="18" charset="0"/>
                <a:ea typeface="굴림" pitchFamily="50" charset="-127"/>
              </a:defRPr>
            </a:lvl5pPr>
            <a:lvl6pPr marL="25146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4105" name="Line 9"/>
          <p:cNvSpPr>
            <a:spLocks noChangeShapeType="1"/>
          </p:cNvSpPr>
          <p:nvPr/>
        </p:nvSpPr>
        <p:spPr bwMode="auto">
          <a:xfrm>
            <a:off x="1038225" y="6589713"/>
            <a:ext cx="78628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4106" name="Line 10"/>
          <p:cNvSpPr>
            <a:spLocks noChangeShapeType="1"/>
          </p:cNvSpPr>
          <p:nvPr/>
        </p:nvSpPr>
        <p:spPr bwMode="auto">
          <a:xfrm>
            <a:off x="930275" y="217488"/>
            <a:ext cx="807878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Tree>
    <p:extLst>
      <p:ext uri="{BB962C8B-B14F-4D97-AF65-F5344CB8AC3E}">
        <p14:creationId xmlns:p14="http://schemas.microsoft.com/office/powerpoint/2010/main" val="976672002"/>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9B1FD-7D23-E10E-A377-AA63C1D1DAAC}"/>
            </a:ext>
          </a:extLst>
        </p:cNvPr>
        <p:cNvGrpSpPr/>
        <p:nvPr/>
      </p:nvGrpSpPr>
      <p:grpSpPr>
        <a:xfrm>
          <a:off x="0" y="0"/>
          <a:ext cx="0" cy="0"/>
          <a:chOff x="0" y="0"/>
          <a:chExt cx="0" cy="0"/>
        </a:xfrm>
      </p:grpSpPr>
      <p:sp>
        <p:nvSpPr>
          <p:cNvPr id="11266" name="Rectangle 2">
            <a:extLst>
              <a:ext uri="{FF2B5EF4-FFF2-40B4-BE49-F238E27FC236}">
                <a16:creationId xmlns:a16="http://schemas.microsoft.com/office/drawing/2014/main" id="{F5EF9BE7-E314-9A66-58B4-112256CE4D78}"/>
              </a:ext>
            </a:extLst>
          </p:cNvPr>
          <p:cNvSpPr>
            <a:spLocks noGrp="1" noChangeArrowheads="1"/>
          </p:cNvSpPr>
          <p:nvPr>
            <p:ph type="hdr" sz="quarter"/>
          </p:nvPr>
        </p:nvSpPr>
        <p:spPr/>
        <p:txBody>
          <a:bodyPr/>
          <a:lstStyle/>
          <a:p>
            <a:pPr>
              <a:defRPr/>
            </a:pPr>
            <a:r>
              <a:rPr lang="en-US"/>
              <a:t>doc.: IEEE 802.11-yy/xxxxr0</a:t>
            </a:r>
          </a:p>
        </p:txBody>
      </p:sp>
      <p:sp>
        <p:nvSpPr>
          <p:cNvPr id="11267" name="Rectangle 3">
            <a:extLst>
              <a:ext uri="{FF2B5EF4-FFF2-40B4-BE49-F238E27FC236}">
                <a16:creationId xmlns:a16="http://schemas.microsoft.com/office/drawing/2014/main" id="{732F3818-2D8B-CA44-85CA-C8564B2BC9BF}"/>
              </a:ext>
            </a:extLst>
          </p:cNvPr>
          <p:cNvSpPr>
            <a:spLocks noGrp="1" noChangeArrowheads="1"/>
          </p:cNvSpPr>
          <p:nvPr>
            <p:ph type="dt" sz="quarter" idx="1"/>
          </p:nvPr>
        </p:nvSpPr>
        <p:spPr/>
        <p:txBody>
          <a:bodyPr/>
          <a:lstStyle/>
          <a:p>
            <a:pPr>
              <a:defRPr/>
            </a:pPr>
            <a:r>
              <a:rPr lang="en-US" dirty="0"/>
              <a:t>Month Year</a:t>
            </a:r>
          </a:p>
        </p:txBody>
      </p:sp>
      <p:sp>
        <p:nvSpPr>
          <p:cNvPr id="11268" name="Rectangle 6">
            <a:extLst>
              <a:ext uri="{FF2B5EF4-FFF2-40B4-BE49-F238E27FC236}">
                <a16:creationId xmlns:a16="http://schemas.microsoft.com/office/drawing/2014/main" id="{36653F1A-6CEE-E8ED-F17A-28529C2D254B}"/>
              </a:ext>
            </a:extLst>
          </p:cNvPr>
          <p:cNvSpPr>
            <a:spLocks noGrp="1" noChangeArrowheads="1"/>
          </p:cNvSpPr>
          <p:nvPr>
            <p:ph type="ftr" sz="quarter" idx="4"/>
          </p:nvPr>
        </p:nvSpPr>
        <p:spPr/>
        <p:txBody>
          <a:bodyPr/>
          <a:lstStyle/>
          <a:p>
            <a:pPr lvl="4">
              <a:defRPr/>
            </a:pPr>
            <a:r>
              <a:rPr lang="en-US"/>
              <a:t>John Doe, Some Company</a:t>
            </a:r>
          </a:p>
        </p:txBody>
      </p:sp>
      <p:sp>
        <p:nvSpPr>
          <p:cNvPr id="7173" name="Rectangle 7">
            <a:extLst>
              <a:ext uri="{FF2B5EF4-FFF2-40B4-BE49-F238E27FC236}">
                <a16:creationId xmlns:a16="http://schemas.microsoft.com/office/drawing/2014/main" id="{149D6F5F-9CBB-3D1A-D33A-328358871193}"/>
              </a:ext>
            </a:extLst>
          </p:cNvPr>
          <p:cNvSpPr>
            <a:spLocks noGrp="1" noChangeArrowheads="1"/>
          </p:cNvSpPr>
          <p:nvPr>
            <p:ph type="sldNum" sz="quarter" idx="5"/>
          </p:nvPr>
        </p:nvSpPr>
        <p:spPr>
          <a:xfrm>
            <a:off x="4938713" y="6591300"/>
            <a:ext cx="415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ko-KR">
                <a:cs typeface="Arial" panose="020B0604020202020204" pitchFamily="34" charset="0"/>
              </a:rPr>
              <a:t>Page </a:t>
            </a:r>
            <a:fld id="{D16F94EA-742D-44CD-9688-170CD9FE9804}" type="slidenum">
              <a:rPr lang="en-US" altLang="ko-KR" smtClean="0">
                <a:cs typeface="Arial" panose="020B0604020202020204" pitchFamily="34" charset="0"/>
              </a:rPr>
              <a:pPr>
                <a:spcBef>
                  <a:spcPct val="0"/>
                </a:spcBef>
              </a:pPr>
              <a:t>1</a:t>
            </a:fld>
            <a:endParaRPr lang="en-US" altLang="ko-KR">
              <a:cs typeface="Arial" panose="020B0604020202020204" pitchFamily="34" charset="0"/>
            </a:endParaRPr>
          </a:p>
        </p:txBody>
      </p:sp>
      <p:sp>
        <p:nvSpPr>
          <p:cNvPr id="7174" name="Rectangle 2">
            <a:extLst>
              <a:ext uri="{FF2B5EF4-FFF2-40B4-BE49-F238E27FC236}">
                <a16:creationId xmlns:a16="http://schemas.microsoft.com/office/drawing/2014/main" id="{2C2A776C-EAF8-C2FE-CB63-1AD28F77C1C6}"/>
              </a:ext>
            </a:extLst>
          </p:cNvPr>
          <p:cNvSpPr>
            <a:spLocks noGrp="1" noRot="1" noChangeAspect="1" noChangeArrowheads="1" noTextEdit="1"/>
          </p:cNvSpPr>
          <p:nvPr>
            <p:ph type="sldImg"/>
          </p:nvPr>
        </p:nvSpPr>
        <p:spPr>
          <a:ln/>
        </p:spPr>
      </p:sp>
      <p:sp>
        <p:nvSpPr>
          <p:cNvPr id="7175" name="Rectangle 3">
            <a:extLst>
              <a:ext uri="{FF2B5EF4-FFF2-40B4-BE49-F238E27FC236}">
                <a16:creationId xmlns:a16="http://schemas.microsoft.com/office/drawing/2014/main" id="{09AE4279-E49A-DEDF-061E-6044183969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ko-KR" dirty="0"/>
          </a:p>
        </p:txBody>
      </p:sp>
    </p:spTree>
    <p:extLst>
      <p:ext uri="{BB962C8B-B14F-4D97-AF65-F5344CB8AC3E}">
        <p14:creationId xmlns:p14="http://schemas.microsoft.com/office/powerpoint/2010/main" val="3307122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3AA18-42D7-DF9A-968D-B9CDAC17572F}"/>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91BDC7A0-BD74-A07B-D8D9-56CE7E439EF2}"/>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42F51668-8461-588D-27D4-6D97E010C2A0}"/>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DB5AC804-6D1C-ECA0-0520-7F47A28FFEA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F5EFDC0F-F8B9-DFF7-38C0-BA84D0C0990A}"/>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9A730E65-4806-24A4-A070-B9DFCBB9E4E9}"/>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852EC1F4-46AF-6D13-960A-39DF00C6FD35}"/>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10</a:t>
            </a:fld>
            <a:endParaRPr lang="en-US" altLang="ko-KR"/>
          </a:p>
        </p:txBody>
      </p:sp>
    </p:spTree>
    <p:extLst>
      <p:ext uri="{BB962C8B-B14F-4D97-AF65-F5344CB8AC3E}">
        <p14:creationId xmlns:p14="http://schemas.microsoft.com/office/powerpoint/2010/main" val="116065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11</a:t>
            </a:fld>
            <a:endParaRPr lang="en-US" altLang="ko-KR"/>
          </a:p>
        </p:txBody>
      </p:sp>
    </p:spTree>
    <p:extLst>
      <p:ext uri="{BB962C8B-B14F-4D97-AF65-F5344CB8AC3E}">
        <p14:creationId xmlns:p14="http://schemas.microsoft.com/office/powerpoint/2010/main" val="3398654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224B6-E818-19E1-F7E9-2368112B0DE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F33E40FC-DCDB-1ABA-60FD-4B9A2754AD89}"/>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5DFCAFFC-C2DF-3F21-324D-ACE17556A830}"/>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CFE37E4B-1A40-29B1-1B42-AABF16330431}"/>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60F8B9A1-602E-C5EC-4317-C17A76B78274}"/>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14308B87-5472-2EDA-4009-0AC344671EC5}"/>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7A43453F-C8B7-1D83-372A-CBE41DFCF71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12</a:t>
            </a:fld>
            <a:endParaRPr lang="en-US" altLang="ko-KR"/>
          </a:p>
        </p:txBody>
      </p:sp>
    </p:spTree>
    <p:extLst>
      <p:ext uri="{BB962C8B-B14F-4D97-AF65-F5344CB8AC3E}">
        <p14:creationId xmlns:p14="http://schemas.microsoft.com/office/powerpoint/2010/main" val="2224351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DF54F-024E-BECF-5276-23FD0968B25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5FE811D-1D95-E7CE-96DD-D09093CE87D1}"/>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9D8187E4-7A7F-8065-C737-DD22DFB12B8A}"/>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B365AF9D-1514-1F8E-DD54-9661D04DA5B0}"/>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32517E28-B8D0-42F2-F2CC-5DEC5BCCC9E1}"/>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6E65F401-AEB1-F4B3-731C-6FE3AD62C8BD}"/>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C4E7013-B2BF-C022-50A9-57A9D1CFC291}"/>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13</a:t>
            </a:fld>
            <a:endParaRPr lang="en-US" altLang="ko-KR"/>
          </a:p>
        </p:txBody>
      </p:sp>
    </p:spTree>
    <p:extLst>
      <p:ext uri="{BB962C8B-B14F-4D97-AF65-F5344CB8AC3E}">
        <p14:creationId xmlns:p14="http://schemas.microsoft.com/office/powerpoint/2010/main" val="3514690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B9035-EE97-5CBE-7596-A54082669575}"/>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D1389EFB-98F9-486D-45E2-2270C7D27F2A}"/>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A2BD5ABA-3684-2A41-E8C9-DD18C6A36027}"/>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EC114C0D-5060-5708-E3F5-97B07665549B}"/>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8BA14DBA-F2E6-13C3-918E-FF75DD650308}"/>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B1699416-FEF7-53F4-8F58-0F9803FC7CAE}"/>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B3DD524-C266-8A6F-9999-FF0B0E359034}"/>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14</a:t>
            </a:fld>
            <a:endParaRPr lang="en-US" altLang="ko-KR"/>
          </a:p>
        </p:txBody>
      </p:sp>
    </p:spTree>
    <p:extLst>
      <p:ext uri="{BB962C8B-B14F-4D97-AF65-F5344CB8AC3E}">
        <p14:creationId xmlns:p14="http://schemas.microsoft.com/office/powerpoint/2010/main" val="649603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B07E1-7443-727D-041C-6770D486559F}"/>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B0B2BE80-E473-505C-FC98-7AEEEF8D2ADC}"/>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E8F45857-9277-EF64-9840-8763AF747FD9}"/>
              </a:ext>
            </a:extLst>
          </p:cNvPr>
          <p:cNvSpPr>
            <a:spLocks noGrp="1"/>
          </p:cNvSpPr>
          <p:nvPr>
            <p:ph type="body" idx="1"/>
          </p:nvPr>
        </p:nvSpPr>
        <p:spPr/>
        <p:txBody>
          <a:bodyPr/>
          <a:lstStyle/>
          <a:p>
            <a:endParaRPr lang="ko-KR" altLang="en-US" dirty="0"/>
          </a:p>
        </p:txBody>
      </p:sp>
      <p:sp>
        <p:nvSpPr>
          <p:cNvPr id="4" name="머리글 개체 틀 3">
            <a:extLst>
              <a:ext uri="{FF2B5EF4-FFF2-40B4-BE49-F238E27FC236}">
                <a16:creationId xmlns:a16="http://schemas.microsoft.com/office/drawing/2014/main" id="{1394A266-9457-83B2-91A2-7FBD7188CF1A}"/>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2D112F7A-B0E0-AF8F-30AA-E9DC5A8111CC}"/>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2A7C2715-DDA1-6DF5-E4BB-8EB5D46E4970}"/>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E904DF1A-9F15-5A22-110F-0817CF030BE7}"/>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15</a:t>
            </a:fld>
            <a:endParaRPr lang="en-US" altLang="ko-KR"/>
          </a:p>
        </p:txBody>
      </p:sp>
    </p:spTree>
    <p:extLst>
      <p:ext uri="{BB962C8B-B14F-4D97-AF65-F5344CB8AC3E}">
        <p14:creationId xmlns:p14="http://schemas.microsoft.com/office/powerpoint/2010/main" val="3221505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baseline="0"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2</a:t>
            </a:fld>
            <a:endParaRPr lang="en-US" altLang="ko-KR"/>
          </a:p>
        </p:txBody>
      </p:sp>
    </p:spTree>
    <p:extLst>
      <p:ext uri="{BB962C8B-B14F-4D97-AF65-F5344CB8AC3E}">
        <p14:creationId xmlns:p14="http://schemas.microsoft.com/office/powerpoint/2010/main" val="3455650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11D0-A2F0-F902-F895-C90A25E9124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062FE42-7C37-B5ED-42CE-33BD6E96CF1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8807002E-A492-C117-BAA5-BD7703B8714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E3C3E16D-145F-A7E8-DD17-0A4DCC8BEAB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B1C8133-2C8D-FB47-0567-8497499EB02F}"/>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4B86CD53-7770-0B19-552D-B5EFCD44F7A7}"/>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5808C93-5062-D64E-9EEE-D833B47190D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3</a:t>
            </a:fld>
            <a:endParaRPr lang="en-US" altLang="ko-KR"/>
          </a:p>
        </p:txBody>
      </p:sp>
    </p:spTree>
    <p:extLst>
      <p:ext uri="{BB962C8B-B14F-4D97-AF65-F5344CB8AC3E}">
        <p14:creationId xmlns:p14="http://schemas.microsoft.com/office/powerpoint/2010/main" val="553856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25593-D71E-CBAA-EDA5-63F7AFD60AF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F63F9844-1BC5-8BB7-8E80-FFB90524B17F}"/>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9BD57D72-B70D-408C-7099-274B005EB7F9}"/>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1939FECC-0D09-546F-5E45-A2B4D1F100E6}"/>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D218248-A6D3-FB61-DCF4-C967D1F8B023}"/>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10C38D39-CE71-4A11-75F3-4A5F6183A544}"/>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346F3771-05A0-1B6A-0FC5-840896A83BF5}"/>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4</a:t>
            </a:fld>
            <a:endParaRPr lang="en-US" altLang="ko-KR"/>
          </a:p>
        </p:txBody>
      </p:sp>
    </p:spTree>
    <p:extLst>
      <p:ext uri="{BB962C8B-B14F-4D97-AF65-F5344CB8AC3E}">
        <p14:creationId xmlns:p14="http://schemas.microsoft.com/office/powerpoint/2010/main" val="2355861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B71E2-BCEE-264C-8765-AE193F92ABE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311DC28D-7521-1D92-FA56-60E150432279}"/>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4E5A5143-7FD7-741F-7189-7BD00D46AE2F}"/>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669C7859-7F72-EC23-5EE8-F4E39416BF9C}"/>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6BDFFC6-1DAA-29DA-FE2F-0ED17F1FEBAB}"/>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87ECFD59-07CC-CCBC-41B8-62766122385F}"/>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A0315D4-2B9D-4E0B-19A7-2017795E0929}"/>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5</a:t>
            </a:fld>
            <a:endParaRPr lang="en-US" altLang="ko-KR"/>
          </a:p>
        </p:txBody>
      </p:sp>
    </p:spTree>
    <p:extLst>
      <p:ext uri="{BB962C8B-B14F-4D97-AF65-F5344CB8AC3E}">
        <p14:creationId xmlns:p14="http://schemas.microsoft.com/office/powerpoint/2010/main" val="2346301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DA1EB-C64C-E20F-82D7-7FAB21DD1F63}"/>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47E8428A-A164-7F0E-9F73-A97EEAFC90FF}"/>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63FE0CA5-CC73-9C1D-2082-BBC2D039DD25}"/>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7CB2AD28-297B-CC43-CDED-4A218FA27186}"/>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2A571846-CB74-F20F-095A-169E307B2FB8}"/>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F1BCE4C1-A209-31D8-D14A-4B9F6BFDD24C}"/>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CA327F96-FFEE-13F7-B03F-B1C7D59ECC87}"/>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6</a:t>
            </a:fld>
            <a:endParaRPr lang="en-US" altLang="ko-KR"/>
          </a:p>
        </p:txBody>
      </p:sp>
    </p:spTree>
    <p:extLst>
      <p:ext uri="{BB962C8B-B14F-4D97-AF65-F5344CB8AC3E}">
        <p14:creationId xmlns:p14="http://schemas.microsoft.com/office/powerpoint/2010/main" val="2572664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17222-5D4A-8C5B-1330-0681AE7FBF89}"/>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CDCA7C22-BEF2-6F5D-D5E9-F9AE5F44AB6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2AA1A871-1023-1542-71CC-5927DB61236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5B31987D-76FC-BB0C-06B5-46F8EC209A3A}"/>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08361F4E-E92C-EB4C-0B72-0610BA09FD9D}"/>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52D48517-1E0E-1CF8-AB75-24363886D0DB}"/>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2DE70B65-6321-6FF8-BD30-C730053930CF}"/>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7</a:t>
            </a:fld>
            <a:endParaRPr lang="en-US" altLang="ko-KR"/>
          </a:p>
        </p:txBody>
      </p:sp>
    </p:spTree>
    <p:extLst>
      <p:ext uri="{BB962C8B-B14F-4D97-AF65-F5344CB8AC3E}">
        <p14:creationId xmlns:p14="http://schemas.microsoft.com/office/powerpoint/2010/main" val="3110645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11D0-A2F0-F902-F895-C90A25E9124A}"/>
            </a:ext>
          </a:extLst>
        </p:cNvPr>
        <p:cNvGrpSpPr/>
        <p:nvPr/>
      </p:nvGrpSpPr>
      <p:grpSpPr>
        <a:xfrm>
          <a:off x="0" y="0"/>
          <a:ext cx="0" cy="0"/>
          <a:chOff x="0" y="0"/>
          <a:chExt cx="0" cy="0"/>
        </a:xfrm>
      </p:grpSpPr>
      <p:sp>
        <p:nvSpPr>
          <p:cNvPr id="2" name="슬라이드 이미지 개체 틀 1">
            <a:extLst>
              <a:ext uri="{FF2B5EF4-FFF2-40B4-BE49-F238E27FC236}">
                <a16:creationId xmlns:a16="http://schemas.microsoft.com/office/drawing/2014/main" id="{5062FE42-7C37-B5ED-42CE-33BD6E96CF14}"/>
              </a:ext>
            </a:extLst>
          </p:cNvPr>
          <p:cNvSpPr>
            <a:spLocks noGrp="1" noRot="1" noChangeAspect="1"/>
          </p:cNvSpPr>
          <p:nvPr>
            <p:ph type="sldImg"/>
          </p:nvPr>
        </p:nvSpPr>
        <p:spPr/>
      </p:sp>
      <p:sp>
        <p:nvSpPr>
          <p:cNvPr id="3" name="슬라이드 노트 개체 틀 2">
            <a:extLst>
              <a:ext uri="{FF2B5EF4-FFF2-40B4-BE49-F238E27FC236}">
                <a16:creationId xmlns:a16="http://schemas.microsoft.com/office/drawing/2014/main" id="{8807002E-A492-C117-BAA5-BD7703B87142}"/>
              </a:ext>
            </a:extLst>
          </p:cNvPr>
          <p:cNvSpPr>
            <a:spLocks noGrp="1"/>
          </p:cNvSpPr>
          <p:nvPr>
            <p:ph type="body" idx="1"/>
          </p:nvPr>
        </p:nvSpPr>
        <p:spPr/>
        <p:txBody>
          <a:bodyPr/>
          <a:lstStyle/>
          <a:p>
            <a:endParaRPr lang="en-US" altLang="ko-KR" baseline="0" dirty="0"/>
          </a:p>
        </p:txBody>
      </p:sp>
      <p:sp>
        <p:nvSpPr>
          <p:cNvPr id="4" name="머리글 개체 틀 3">
            <a:extLst>
              <a:ext uri="{FF2B5EF4-FFF2-40B4-BE49-F238E27FC236}">
                <a16:creationId xmlns:a16="http://schemas.microsoft.com/office/drawing/2014/main" id="{E3C3E16D-145F-A7E8-DD17-0A4DCC8BEABE}"/>
              </a:ext>
            </a:extLst>
          </p:cNvPr>
          <p:cNvSpPr>
            <a:spLocks noGrp="1"/>
          </p:cNvSpPr>
          <p:nvPr>
            <p:ph type="hdr" sz="quarter" idx="10"/>
          </p:nvPr>
        </p:nvSpPr>
        <p:spPr/>
        <p:txBody>
          <a:bodyPr/>
          <a:lstStyle/>
          <a:p>
            <a:pPr>
              <a:defRPr/>
            </a:pPr>
            <a:r>
              <a:rPr lang="en-US"/>
              <a:t>doc.: IEEE 802.11-yy/xxxxr0</a:t>
            </a:r>
          </a:p>
        </p:txBody>
      </p:sp>
      <p:sp>
        <p:nvSpPr>
          <p:cNvPr id="5" name="날짜 개체 틀 4">
            <a:extLst>
              <a:ext uri="{FF2B5EF4-FFF2-40B4-BE49-F238E27FC236}">
                <a16:creationId xmlns:a16="http://schemas.microsoft.com/office/drawing/2014/main" id="{BB1C8133-2C8D-FB47-0567-8497499EB02F}"/>
              </a:ext>
            </a:extLst>
          </p:cNvPr>
          <p:cNvSpPr>
            <a:spLocks noGrp="1"/>
          </p:cNvSpPr>
          <p:nvPr>
            <p:ph type="dt" idx="11"/>
          </p:nvPr>
        </p:nvSpPr>
        <p:spPr/>
        <p:txBody>
          <a:bodyPr/>
          <a:lstStyle/>
          <a:p>
            <a:pPr>
              <a:defRPr/>
            </a:pPr>
            <a:r>
              <a:rPr lang="en-US"/>
              <a:t>Month Year</a:t>
            </a:r>
          </a:p>
        </p:txBody>
      </p:sp>
      <p:sp>
        <p:nvSpPr>
          <p:cNvPr id="6" name="바닥글 개체 틀 5">
            <a:extLst>
              <a:ext uri="{FF2B5EF4-FFF2-40B4-BE49-F238E27FC236}">
                <a16:creationId xmlns:a16="http://schemas.microsoft.com/office/drawing/2014/main" id="{4B86CD53-7770-0B19-552D-B5EFCD44F7A7}"/>
              </a:ext>
            </a:extLst>
          </p:cNvPr>
          <p:cNvSpPr>
            <a:spLocks noGrp="1"/>
          </p:cNvSpPr>
          <p:nvPr>
            <p:ph type="ftr" sz="quarter" idx="12"/>
          </p:nvPr>
        </p:nvSpPr>
        <p:spPr/>
        <p:txBody>
          <a:bodyPr/>
          <a:lstStyle/>
          <a:p>
            <a:pPr lvl="4">
              <a:defRPr/>
            </a:pPr>
            <a:r>
              <a:rPr lang="en-US"/>
              <a:t>John Doe, Some Company</a:t>
            </a:r>
          </a:p>
        </p:txBody>
      </p:sp>
      <p:sp>
        <p:nvSpPr>
          <p:cNvPr id="7" name="슬라이드 번호 개체 틀 6">
            <a:extLst>
              <a:ext uri="{FF2B5EF4-FFF2-40B4-BE49-F238E27FC236}">
                <a16:creationId xmlns:a16="http://schemas.microsoft.com/office/drawing/2014/main" id="{A5808C93-5062-D64E-9EEE-D833B47190DD}"/>
              </a:ext>
            </a:extLst>
          </p:cNvPr>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8</a:t>
            </a:fld>
            <a:endParaRPr lang="en-US" altLang="ko-KR"/>
          </a:p>
        </p:txBody>
      </p:sp>
    </p:spTree>
    <p:extLst>
      <p:ext uri="{BB962C8B-B14F-4D97-AF65-F5344CB8AC3E}">
        <p14:creationId xmlns:p14="http://schemas.microsoft.com/office/powerpoint/2010/main" val="553856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머리글 개체 틀 3"/>
          <p:cNvSpPr>
            <a:spLocks noGrp="1"/>
          </p:cNvSpPr>
          <p:nvPr>
            <p:ph type="hdr" sz="quarter" idx="10"/>
          </p:nvPr>
        </p:nvSpPr>
        <p:spPr/>
        <p:txBody>
          <a:bodyPr/>
          <a:lstStyle/>
          <a:p>
            <a:pPr>
              <a:defRPr/>
            </a:pPr>
            <a:r>
              <a:rPr lang="en-US"/>
              <a:t>doc.: IEEE 802.11-yy/xxxxr0</a:t>
            </a:r>
          </a:p>
        </p:txBody>
      </p:sp>
      <p:sp>
        <p:nvSpPr>
          <p:cNvPr id="5" name="날짜 개체 틀 4"/>
          <p:cNvSpPr>
            <a:spLocks noGrp="1"/>
          </p:cNvSpPr>
          <p:nvPr>
            <p:ph type="dt" idx="11"/>
          </p:nvPr>
        </p:nvSpPr>
        <p:spPr/>
        <p:txBody>
          <a:bodyPr/>
          <a:lstStyle/>
          <a:p>
            <a:pPr>
              <a:defRPr/>
            </a:pPr>
            <a:r>
              <a:rPr lang="en-US"/>
              <a:t>Month Year</a:t>
            </a:r>
          </a:p>
        </p:txBody>
      </p:sp>
      <p:sp>
        <p:nvSpPr>
          <p:cNvPr id="6" name="바닥글 개체 틀 5"/>
          <p:cNvSpPr>
            <a:spLocks noGrp="1"/>
          </p:cNvSpPr>
          <p:nvPr>
            <p:ph type="ftr" sz="quarter" idx="12"/>
          </p:nvPr>
        </p:nvSpPr>
        <p:spPr/>
        <p:txBody>
          <a:bodyPr/>
          <a:lstStyle/>
          <a:p>
            <a:pPr lvl="4">
              <a:defRPr/>
            </a:pPr>
            <a:r>
              <a:rPr lang="en-US"/>
              <a:t>John Doe, Some Company</a:t>
            </a:r>
          </a:p>
        </p:txBody>
      </p:sp>
      <p:sp>
        <p:nvSpPr>
          <p:cNvPr id="7" name="슬라이드 번호 개체 틀 6"/>
          <p:cNvSpPr>
            <a:spLocks noGrp="1"/>
          </p:cNvSpPr>
          <p:nvPr>
            <p:ph type="sldNum" sz="quarter" idx="13"/>
          </p:nvPr>
        </p:nvSpPr>
        <p:spPr/>
        <p:txBody>
          <a:bodyPr/>
          <a:lstStyle/>
          <a:p>
            <a:pPr>
              <a:defRPr/>
            </a:pPr>
            <a:r>
              <a:rPr lang="en-US" altLang="ko-KR"/>
              <a:t>Page </a:t>
            </a:r>
            <a:fld id="{5658750D-1A1F-422E-985B-C80903A5BF01}" type="slidenum">
              <a:rPr lang="en-US" altLang="ko-KR" smtClean="0"/>
              <a:pPr>
                <a:defRPr/>
              </a:pPr>
              <a:t>9</a:t>
            </a:fld>
            <a:endParaRPr lang="en-US" altLang="ko-KR"/>
          </a:p>
        </p:txBody>
      </p:sp>
    </p:spTree>
    <p:extLst>
      <p:ext uri="{BB962C8B-B14F-4D97-AF65-F5344CB8AC3E}">
        <p14:creationId xmlns:p14="http://schemas.microsoft.com/office/powerpoint/2010/main" val="3522125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5"/>
          <p:cNvSpPr>
            <a:spLocks noGrp="1" noChangeArrowheads="1"/>
          </p:cNvSpPr>
          <p:nvPr>
            <p:ph type="ftr" sz="quarter" idx="11"/>
          </p:nvPr>
        </p:nvSpPr>
        <p:spPr>
          <a:xfrm>
            <a:off x="6310941" y="6475413"/>
            <a:ext cx="2232984" cy="184666"/>
          </a:xfrm>
        </p:spPr>
        <p:txBody>
          <a:bodyPr/>
          <a:lstStyle>
            <a:lvl1pPr>
              <a:defRPr/>
            </a:lvl1pPr>
          </a:lstStyle>
          <a:p>
            <a:pPr>
              <a:defRPr/>
            </a:pPr>
            <a:r>
              <a:rPr lang="en-US" altLang="ko-KR" dirty="0" err="1"/>
              <a:t>Hongwon</a:t>
            </a:r>
            <a:r>
              <a:rPr lang="en-US" altLang="ko-KR" dirty="0"/>
              <a:t> Lee et. al, LG Electronics</a:t>
            </a:r>
          </a:p>
        </p:txBody>
      </p:sp>
      <p:sp>
        <p:nvSpPr>
          <p:cNvPr id="6" name="Rectangle 6"/>
          <p:cNvSpPr>
            <a:spLocks noGrp="1" noChangeArrowheads="1"/>
          </p:cNvSpPr>
          <p:nvPr>
            <p:ph type="sldNum" sz="quarter" idx="12"/>
          </p:nvPr>
        </p:nvSpPr>
        <p:spPr/>
        <p:txBody>
          <a:bodyPr/>
          <a:lstStyle>
            <a:lvl1pPr>
              <a:defRPr/>
            </a:lvl1pPr>
          </a:lstStyle>
          <a:p>
            <a:pPr>
              <a:defRPr/>
            </a:pPr>
            <a:r>
              <a:rPr lang="en-US" altLang="ko-KR"/>
              <a:t>Slide </a:t>
            </a:r>
            <a:fld id="{7344F568-301E-46A9-87B7-B3D2507D3257}" type="slidenum">
              <a:rPr lang="en-US" altLang="ko-KR"/>
              <a:pPr>
                <a:defRPr/>
              </a:pPr>
              <a:t>‹#›</a:t>
            </a:fld>
            <a:endParaRPr lang="en-US" altLang="ko-KR"/>
          </a:p>
        </p:txBody>
      </p:sp>
    </p:spTree>
    <p:extLst>
      <p:ext uri="{BB962C8B-B14F-4D97-AF65-F5344CB8AC3E}">
        <p14:creationId xmlns:p14="http://schemas.microsoft.com/office/powerpoint/2010/main" val="162091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914400"/>
          </a:xfrm>
        </p:spPr>
        <p:txBody>
          <a:bodyPr/>
          <a:lstStyle/>
          <a:p>
            <a:r>
              <a:rPr lang="en-US"/>
              <a:t>Click to edit Master title style</a:t>
            </a:r>
          </a:p>
        </p:txBody>
      </p:sp>
      <p:sp>
        <p:nvSpPr>
          <p:cNvPr id="3" name="Content Placeholder 2"/>
          <p:cNvSpPr>
            <a:spLocks noGrp="1"/>
          </p:cNvSpPr>
          <p:nvPr>
            <p:ph idx="1"/>
          </p:nvPr>
        </p:nvSpPr>
        <p:spPr>
          <a:xfrm>
            <a:off x="685800" y="1752600"/>
            <a:ext cx="777240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5"/>
          <p:cNvSpPr>
            <a:spLocks noGrp="1" noChangeArrowheads="1"/>
          </p:cNvSpPr>
          <p:nvPr>
            <p:ph type="ftr" sz="quarter" idx="11"/>
          </p:nvPr>
        </p:nvSpPr>
        <p:spPr>
          <a:xfrm>
            <a:off x="6310941" y="6475413"/>
            <a:ext cx="2232984" cy="184666"/>
          </a:xfrm>
        </p:spPr>
        <p:txBody>
          <a:bodyPr/>
          <a:lstStyle>
            <a:lvl1pPr>
              <a:defRPr/>
            </a:lvl1pPr>
          </a:lstStyle>
          <a:p>
            <a:pPr>
              <a:defRPr/>
            </a:pPr>
            <a:r>
              <a:rPr lang="en-US" altLang="ko-KR" dirty="0" err="1"/>
              <a:t>Hongwon</a:t>
            </a:r>
            <a:r>
              <a:rPr lang="en-US" altLang="ko-KR" dirty="0"/>
              <a:t> Lee et. al, LG Electronics</a:t>
            </a:r>
          </a:p>
        </p:txBody>
      </p:sp>
      <p:sp>
        <p:nvSpPr>
          <p:cNvPr id="6" name="Rectangle 6"/>
          <p:cNvSpPr>
            <a:spLocks noGrp="1" noChangeArrowheads="1"/>
          </p:cNvSpPr>
          <p:nvPr>
            <p:ph type="sldNum" sz="quarter" idx="12"/>
          </p:nvPr>
        </p:nvSpPr>
        <p:spPr/>
        <p:txBody>
          <a:bodyPr/>
          <a:lstStyle>
            <a:lvl1pPr>
              <a:defRPr/>
            </a:lvl1pPr>
          </a:lstStyle>
          <a:p>
            <a:pPr>
              <a:defRPr/>
            </a:pPr>
            <a:r>
              <a:rPr lang="en-US" altLang="ko-KR"/>
              <a:t>Slide </a:t>
            </a:r>
            <a:fld id="{DB6D5A24-C744-4D9A-83D3-476F0D333A12}" type="slidenum">
              <a:rPr lang="en-US" altLang="ko-KR"/>
              <a:pPr>
                <a:defRPr/>
              </a:pPr>
              <a:t>‹#›</a:t>
            </a:fld>
            <a:endParaRPr lang="en-US" altLang="ko-KR"/>
          </a:p>
        </p:txBody>
      </p:sp>
    </p:spTree>
    <p:extLst>
      <p:ext uri="{BB962C8B-B14F-4D97-AF65-F5344CB8AC3E}">
        <p14:creationId xmlns:p14="http://schemas.microsoft.com/office/powerpoint/2010/main" val="34719190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ko-KR"/>
              <a:t>Click to edit Master title style</a:t>
            </a:r>
          </a:p>
        </p:txBody>
      </p:sp>
      <p:sp>
        <p:nvSpPr>
          <p:cNvPr id="1027" name="Rectangle 3"/>
          <p:cNvSpPr>
            <a:spLocks noGrp="1" noChangeArrowheads="1"/>
          </p:cNvSpPr>
          <p:nvPr>
            <p:ph type="body" idx="1"/>
          </p:nvPr>
        </p:nvSpPr>
        <p:spPr bwMode="auto">
          <a:xfrm>
            <a:off x="685800" y="1752600"/>
            <a:ext cx="7772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ko-KR" dirty="0"/>
              <a:t>Click to edit Master text styles</a:t>
            </a:r>
          </a:p>
          <a:p>
            <a:pPr lvl="1"/>
            <a:r>
              <a:rPr lang="en-US" altLang="ko-KR" dirty="0"/>
              <a:t>Second level</a:t>
            </a:r>
          </a:p>
          <a:p>
            <a:pPr lvl="2"/>
            <a:r>
              <a:rPr lang="en-US" altLang="ko-KR" dirty="0"/>
              <a:t>Third level</a:t>
            </a:r>
          </a:p>
          <a:p>
            <a:pPr lvl="3"/>
            <a:r>
              <a:rPr lang="en-US" altLang="ko-KR" dirty="0"/>
              <a:t>Fourth level</a:t>
            </a:r>
          </a:p>
          <a:p>
            <a:pPr lvl="4"/>
            <a:r>
              <a:rPr lang="en-US" altLang="ko-KR" dirty="0"/>
              <a:t>Fifth level</a:t>
            </a:r>
          </a:p>
        </p:txBody>
      </p:sp>
      <p:sp>
        <p:nvSpPr>
          <p:cNvPr id="1029" name="Rectangle 5"/>
          <p:cNvSpPr>
            <a:spLocks noGrp="1" noChangeArrowheads="1"/>
          </p:cNvSpPr>
          <p:nvPr>
            <p:ph type="ftr" sz="quarter" idx="3"/>
          </p:nvPr>
        </p:nvSpPr>
        <p:spPr bwMode="auto">
          <a:xfrm>
            <a:off x="6310941" y="6475413"/>
            <a:ext cx="223298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latinLnBrk="0" hangingPunct="0">
              <a:defRPr kumimoji="0">
                <a:ea typeface="+mn-ea"/>
                <a:cs typeface="+mn-cs"/>
              </a:defRPr>
            </a:lvl1pPr>
          </a:lstStyle>
          <a:p>
            <a:pPr>
              <a:defRPr/>
            </a:pPr>
            <a:r>
              <a:rPr lang="en-US" altLang="ko-KR" dirty="0" err="1"/>
              <a:t>Hongwon</a:t>
            </a:r>
            <a:r>
              <a:rPr lang="en-US" altLang="ko-KR" dirty="0"/>
              <a:t> Lee et. al, LG Electronics</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latinLnBrk="0" hangingPunct="0">
              <a:defRPr kumimoji="0"/>
            </a:lvl1pPr>
          </a:lstStyle>
          <a:p>
            <a:pPr>
              <a:defRPr/>
            </a:pPr>
            <a:r>
              <a:rPr lang="en-US" altLang="ko-KR"/>
              <a:t>Slide </a:t>
            </a:r>
            <a:fld id="{6E0A3520-BDA5-4137-83B2-D2C57FC18B77}" type="slidenum">
              <a:rPr lang="en-US" altLang="ko-KR"/>
              <a:pPr>
                <a:defRPr/>
              </a:pPr>
              <a:t>‹#›</a:t>
            </a:fld>
            <a:endParaRPr lang="en-US" altLang="ko-KR"/>
          </a:p>
        </p:txBody>
      </p:sp>
      <p:sp>
        <p:nvSpPr>
          <p:cNvPr id="1031" name="Rectangle 7"/>
          <p:cNvSpPr>
            <a:spLocks noChangeArrowheads="1"/>
          </p:cNvSpPr>
          <p:nvPr/>
        </p:nvSpPr>
        <p:spPr bwMode="auto">
          <a:xfrm>
            <a:off x="5162485" y="332601"/>
            <a:ext cx="3283015" cy="276999"/>
          </a:xfrm>
          <a:prstGeom prst="rect">
            <a:avLst/>
          </a:prstGeom>
          <a:noFill/>
          <a:ln>
            <a:noFill/>
          </a:ln>
        </p:spPr>
        <p:txBody>
          <a:bodyPr wrap="none" lIns="0" tIns="0" rIns="0" bIns="0" anchor="b">
            <a:spAutoFit/>
          </a:bodyPr>
          <a:lstStyle>
            <a:lvl1pPr marL="342900" indent="-342900"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457200" eaLnBrk="0" hangingPunct="0">
              <a:defRPr kumimoji="1" sz="1200">
                <a:solidFill>
                  <a:schemeClr val="tx1"/>
                </a:solidFill>
                <a:latin typeface="Times New Roman" pitchFamily="18" charset="0"/>
                <a:ea typeface="굴림" pitchFamily="50" charset="-127"/>
              </a:defRPr>
            </a:lvl5pPr>
            <a:lvl6pPr marL="9144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1371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18288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22860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lvl="4" algn="r">
              <a:defRPr/>
            </a:pPr>
            <a:r>
              <a:rPr kumimoji="0" lang="en-US" altLang="ko-KR" sz="1800" b="1" dirty="0">
                <a:cs typeface="Arial" charset="0"/>
              </a:rPr>
              <a:t>doc.: IEEE 802.11-25/0841r2</a:t>
            </a:r>
          </a:p>
        </p:txBody>
      </p:sp>
      <p:sp>
        <p:nvSpPr>
          <p:cNvPr id="1032" name="Line 8"/>
          <p:cNvSpPr>
            <a:spLocks noChangeShapeType="1"/>
          </p:cNvSpPr>
          <p:nvPr/>
        </p:nvSpPr>
        <p:spPr bwMode="auto">
          <a:xfrm>
            <a:off x="673100" y="606879"/>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033" name="Rectangle 9"/>
          <p:cNvSpPr>
            <a:spLocks noChangeArrowheads="1"/>
          </p:cNvSpPr>
          <p:nvPr/>
        </p:nvSpPr>
        <p:spPr bwMode="auto">
          <a:xfrm>
            <a:off x="685800" y="6475413"/>
            <a:ext cx="711200" cy="182562"/>
          </a:xfrm>
          <a:prstGeom prst="rect">
            <a:avLst/>
          </a:prstGeom>
          <a:noFill/>
          <a:ln>
            <a:noFill/>
          </a:ln>
        </p:spPr>
        <p:txBody>
          <a:bodyPr wrap="none" lIns="0" tIns="0" rIns="0" bIns="0">
            <a:spAutoFit/>
          </a:bodyPr>
          <a:lstStyle>
            <a:lvl1pPr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2057400" indent="-228600" eaLnBrk="0" hangingPunct="0">
              <a:defRPr kumimoji="1" sz="1200">
                <a:solidFill>
                  <a:schemeClr val="tx1"/>
                </a:solidFill>
                <a:latin typeface="Times New Roman" pitchFamily="18" charset="0"/>
                <a:ea typeface="굴림" pitchFamily="50" charset="-127"/>
              </a:defRPr>
            </a:lvl5pPr>
            <a:lvl6pPr marL="25146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29718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34290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3886200" indent="-2286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a:cs typeface="Arial" charset="0"/>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ko-KR" altLang="en-US"/>
          </a:p>
        </p:txBody>
      </p:sp>
      <p:sp>
        <p:nvSpPr>
          <p:cNvPr id="11" name="Rectangle 7"/>
          <p:cNvSpPr>
            <a:spLocks noChangeArrowheads="1"/>
          </p:cNvSpPr>
          <p:nvPr userDrawn="1"/>
        </p:nvSpPr>
        <p:spPr bwMode="auto">
          <a:xfrm>
            <a:off x="673100" y="294734"/>
            <a:ext cx="968214" cy="276999"/>
          </a:xfrm>
          <a:prstGeom prst="rect">
            <a:avLst/>
          </a:prstGeom>
          <a:noFill/>
          <a:ln>
            <a:noFill/>
          </a:ln>
        </p:spPr>
        <p:txBody>
          <a:bodyPr wrap="none" lIns="0" tIns="0" rIns="0" bIns="0" anchor="b">
            <a:spAutoFit/>
          </a:bodyPr>
          <a:lstStyle>
            <a:lvl1pPr marL="342900" indent="-342900" eaLnBrk="0" hangingPunct="0">
              <a:defRPr kumimoji="1" sz="1200">
                <a:solidFill>
                  <a:schemeClr val="tx1"/>
                </a:solidFill>
                <a:latin typeface="Times New Roman" pitchFamily="18" charset="0"/>
                <a:ea typeface="굴림" pitchFamily="50" charset="-127"/>
              </a:defRPr>
            </a:lvl1pPr>
            <a:lvl2pPr marL="742950" indent="-285750" eaLnBrk="0" hangingPunct="0">
              <a:defRPr kumimoji="1" sz="1200">
                <a:solidFill>
                  <a:schemeClr val="tx1"/>
                </a:solidFill>
                <a:latin typeface="Times New Roman" pitchFamily="18" charset="0"/>
                <a:ea typeface="굴림" pitchFamily="50" charset="-127"/>
              </a:defRPr>
            </a:lvl2pPr>
            <a:lvl3pPr marL="1143000" indent="-228600" eaLnBrk="0" hangingPunct="0">
              <a:defRPr kumimoji="1" sz="1200">
                <a:solidFill>
                  <a:schemeClr val="tx1"/>
                </a:solidFill>
                <a:latin typeface="Times New Roman" pitchFamily="18" charset="0"/>
                <a:ea typeface="굴림" pitchFamily="50" charset="-127"/>
              </a:defRPr>
            </a:lvl3pPr>
            <a:lvl4pPr marL="1600200" indent="-228600" eaLnBrk="0" hangingPunct="0">
              <a:defRPr kumimoji="1" sz="1200">
                <a:solidFill>
                  <a:schemeClr val="tx1"/>
                </a:solidFill>
                <a:latin typeface="Times New Roman" pitchFamily="18" charset="0"/>
                <a:ea typeface="굴림" pitchFamily="50" charset="-127"/>
              </a:defRPr>
            </a:lvl4pPr>
            <a:lvl5pPr marL="457200" eaLnBrk="0" hangingPunct="0">
              <a:defRPr kumimoji="1" sz="1200">
                <a:solidFill>
                  <a:schemeClr val="tx1"/>
                </a:solidFill>
                <a:latin typeface="Times New Roman" pitchFamily="18" charset="0"/>
                <a:ea typeface="굴림" pitchFamily="50" charset="-127"/>
              </a:defRPr>
            </a:lvl5pPr>
            <a:lvl6pPr marL="914400" eaLnBrk="0" fontAlgn="base" hangingPunct="0">
              <a:spcBef>
                <a:spcPct val="0"/>
              </a:spcBef>
              <a:spcAft>
                <a:spcPct val="0"/>
              </a:spcAft>
              <a:defRPr kumimoji="1" sz="1200">
                <a:solidFill>
                  <a:schemeClr val="tx1"/>
                </a:solidFill>
                <a:latin typeface="Times New Roman" pitchFamily="18" charset="0"/>
                <a:ea typeface="굴림" pitchFamily="50" charset="-127"/>
              </a:defRPr>
            </a:lvl6pPr>
            <a:lvl7pPr marL="1371600" eaLnBrk="0" fontAlgn="base" hangingPunct="0">
              <a:spcBef>
                <a:spcPct val="0"/>
              </a:spcBef>
              <a:spcAft>
                <a:spcPct val="0"/>
              </a:spcAft>
              <a:defRPr kumimoji="1" sz="1200">
                <a:solidFill>
                  <a:schemeClr val="tx1"/>
                </a:solidFill>
                <a:latin typeface="Times New Roman" pitchFamily="18" charset="0"/>
                <a:ea typeface="굴림" pitchFamily="50" charset="-127"/>
              </a:defRPr>
            </a:lvl7pPr>
            <a:lvl8pPr marL="1828800" eaLnBrk="0" fontAlgn="base" hangingPunct="0">
              <a:spcBef>
                <a:spcPct val="0"/>
              </a:spcBef>
              <a:spcAft>
                <a:spcPct val="0"/>
              </a:spcAft>
              <a:defRPr kumimoji="1" sz="1200">
                <a:solidFill>
                  <a:schemeClr val="tx1"/>
                </a:solidFill>
                <a:latin typeface="Times New Roman" pitchFamily="18" charset="0"/>
                <a:ea typeface="굴림" pitchFamily="50" charset="-127"/>
              </a:defRPr>
            </a:lvl8pPr>
            <a:lvl9pPr marL="2286000" eaLnBrk="0" fontAlgn="base" hangingPunct="0">
              <a:spcBef>
                <a:spcPct val="0"/>
              </a:spcBef>
              <a:spcAft>
                <a:spcPct val="0"/>
              </a:spcAft>
              <a:defRPr kumimoji="1" sz="1200">
                <a:solidFill>
                  <a:schemeClr val="tx1"/>
                </a:solidFill>
                <a:latin typeface="Times New Roman" pitchFamily="18" charset="0"/>
                <a:ea typeface="굴림" pitchFamily="50" charset="-127"/>
              </a:defRPr>
            </a:lvl9pPr>
          </a:lstStyle>
          <a:p>
            <a:pPr>
              <a:defRPr/>
            </a:pPr>
            <a:r>
              <a:rPr kumimoji="0" lang="en-US" altLang="ko-KR" sz="1800" b="1" kern="1200" dirty="0">
                <a:solidFill>
                  <a:schemeClr val="tx1"/>
                </a:solidFill>
                <a:latin typeface="Times New Roman" panose="02020603050405020304" pitchFamily="18" charset="0"/>
                <a:ea typeface="+mn-ea"/>
                <a:cs typeface="+mn-cs"/>
              </a:rPr>
              <a:t>May 2025</a:t>
            </a:r>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0710A-5B32-A869-BE5D-41B716E350F1}"/>
            </a:ext>
          </a:extLst>
        </p:cNvPr>
        <p:cNvGrpSpPr/>
        <p:nvPr/>
      </p:nvGrpSpPr>
      <p:grpSpPr>
        <a:xfrm>
          <a:off x="0" y="0"/>
          <a:ext cx="0" cy="0"/>
          <a:chOff x="0" y="0"/>
          <a:chExt cx="0" cy="0"/>
        </a:xfrm>
      </p:grpSpPr>
      <p:sp>
        <p:nvSpPr>
          <p:cNvPr id="1028" name="Footer Placeholder 4">
            <a:extLst>
              <a:ext uri="{FF2B5EF4-FFF2-40B4-BE49-F238E27FC236}">
                <a16:creationId xmlns:a16="http://schemas.microsoft.com/office/drawing/2014/main" id="{B85303E3-C176-E63B-7DFF-368E7245F421}"/>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6148" name="Slide Number Placeholder 5">
            <a:extLst>
              <a:ext uri="{FF2B5EF4-FFF2-40B4-BE49-F238E27FC236}">
                <a16:creationId xmlns:a16="http://schemas.microsoft.com/office/drawing/2014/main" id="{3FCFBA91-0B49-61A8-32A2-B1C81D66334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spcBef>
                <a:spcPct val="0"/>
              </a:spcBef>
              <a:buFontTx/>
              <a:buNone/>
            </a:pPr>
            <a:r>
              <a:rPr lang="en-US" altLang="ko-KR" sz="1200" b="0">
                <a:cs typeface="Arial" panose="020B0604020202020204" pitchFamily="34" charset="0"/>
              </a:rPr>
              <a:t>Slide </a:t>
            </a:r>
            <a:fld id="{EEF3827E-182F-493C-A013-CDEF1F4810CB}" type="slidenum">
              <a:rPr lang="en-US" altLang="ko-KR" sz="1200" b="0" smtClean="0">
                <a:cs typeface="Arial" panose="020B0604020202020204" pitchFamily="34" charset="0"/>
              </a:rPr>
              <a:pPr>
                <a:spcBef>
                  <a:spcPct val="0"/>
                </a:spcBef>
                <a:buFontTx/>
                <a:buNone/>
              </a:pPr>
              <a:t>1</a:t>
            </a:fld>
            <a:endParaRPr lang="en-US" altLang="ko-KR" sz="1200" b="0">
              <a:cs typeface="Arial" panose="020B0604020202020204" pitchFamily="34" charset="0"/>
            </a:endParaRPr>
          </a:p>
        </p:txBody>
      </p:sp>
      <p:sp>
        <p:nvSpPr>
          <p:cNvPr id="6149" name="Rectangle 2">
            <a:extLst>
              <a:ext uri="{FF2B5EF4-FFF2-40B4-BE49-F238E27FC236}">
                <a16:creationId xmlns:a16="http://schemas.microsoft.com/office/drawing/2014/main" id="{A0329D5B-E0AC-7676-A981-535F9DF2A955}"/>
              </a:ext>
            </a:extLst>
          </p:cNvPr>
          <p:cNvSpPr>
            <a:spLocks noGrp="1" noChangeArrowheads="1"/>
          </p:cNvSpPr>
          <p:nvPr>
            <p:ph type="title"/>
          </p:nvPr>
        </p:nvSpPr>
        <p:spPr>
          <a:xfrm>
            <a:off x="381000" y="685800"/>
            <a:ext cx="8305800" cy="1143000"/>
          </a:xfrm>
        </p:spPr>
        <p:txBody>
          <a:bodyPr/>
          <a:lstStyle/>
          <a:p>
            <a:r>
              <a:rPr lang="en-US" altLang="ko-KR" dirty="0">
                <a:solidFill>
                  <a:schemeClr val="tx1"/>
                </a:solidFill>
                <a:ea typeface="굴림" panose="020B0600000101010101" pitchFamily="50" charset="-127"/>
              </a:rPr>
              <a:t>Some considerations for </a:t>
            </a:r>
            <a:br>
              <a:rPr lang="en-US" altLang="ko-KR" dirty="0">
                <a:solidFill>
                  <a:schemeClr val="tx1"/>
                </a:solidFill>
                <a:ea typeface="굴림" panose="020B0600000101010101" pitchFamily="50" charset="-127"/>
              </a:rPr>
            </a:br>
            <a:r>
              <a:rPr lang="en-US" altLang="ko-KR" dirty="0">
                <a:solidFill>
                  <a:schemeClr val="tx1"/>
                </a:solidFill>
                <a:ea typeface="굴림" panose="020B0600000101010101" pitchFamily="50" charset="-127"/>
              </a:rPr>
              <a:t>MLO-based BFT Announcement</a:t>
            </a:r>
            <a:endParaRPr lang="en-US" altLang="ko-KR" dirty="0">
              <a:solidFill>
                <a:schemeClr val="tx1"/>
              </a:solidFill>
              <a:highlight>
                <a:srgbClr val="FFFF00"/>
              </a:highlight>
              <a:ea typeface="굴림" panose="020B0600000101010101" pitchFamily="50" charset="-127"/>
            </a:endParaRPr>
          </a:p>
        </p:txBody>
      </p:sp>
      <p:sp>
        <p:nvSpPr>
          <p:cNvPr id="6150" name="Rectangle 6">
            <a:extLst>
              <a:ext uri="{FF2B5EF4-FFF2-40B4-BE49-F238E27FC236}">
                <a16:creationId xmlns:a16="http://schemas.microsoft.com/office/drawing/2014/main" id="{314FE32F-D738-A3F3-4C89-E5726A2B3454}"/>
              </a:ext>
            </a:extLst>
          </p:cNvPr>
          <p:cNvSpPr>
            <a:spLocks noGrp="1" noChangeArrowheads="1"/>
          </p:cNvSpPr>
          <p:nvPr>
            <p:ph type="body" idx="1"/>
          </p:nvPr>
        </p:nvSpPr>
        <p:spPr>
          <a:xfrm>
            <a:off x="685800" y="1752600"/>
            <a:ext cx="7772400" cy="381000"/>
          </a:xfrm>
        </p:spPr>
        <p:txBody>
          <a:bodyPr/>
          <a:lstStyle/>
          <a:p>
            <a:pPr algn="ctr">
              <a:buFontTx/>
              <a:buNone/>
            </a:pPr>
            <a:r>
              <a:rPr lang="en-US" altLang="ko-KR" sz="2000" dirty="0">
                <a:ea typeface="굴림" panose="020B0600000101010101" pitchFamily="50" charset="-127"/>
              </a:rPr>
              <a:t>Date:</a:t>
            </a:r>
            <a:r>
              <a:rPr lang="en-US" altLang="ko-KR" sz="2000" b="0" dirty="0">
                <a:ea typeface="굴림" panose="020B0600000101010101" pitchFamily="50" charset="-127"/>
              </a:rPr>
              <a:t> 2025-05-12</a:t>
            </a:r>
          </a:p>
        </p:txBody>
      </p:sp>
      <p:sp>
        <p:nvSpPr>
          <p:cNvPr id="6151" name="Rectangle 12">
            <a:extLst>
              <a:ext uri="{FF2B5EF4-FFF2-40B4-BE49-F238E27FC236}">
                <a16:creationId xmlns:a16="http://schemas.microsoft.com/office/drawing/2014/main" id="{6F68E1BC-1E1F-069C-212C-81682A34599E}"/>
              </a:ext>
            </a:extLst>
          </p:cNvPr>
          <p:cNvSpPr>
            <a:spLocks noChangeArrowheads="1"/>
          </p:cNvSpPr>
          <p:nvPr/>
        </p:nvSpPr>
        <p:spPr bwMode="auto">
          <a:xfrm>
            <a:off x="533400" y="23622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kumimoji="0" lang="en-US" altLang="ko-KR" sz="2000">
                <a:cs typeface="Arial" panose="020B0604020202020204" pitchFamily="34" charset="0"/>
              </a:rPr>
              <a:t>Authors:</a:t>
            </a:r>
            <a:endParaRPr kumimoji="0" lang="en-US" altLang="ko-KR" sz="2000" b="0">
              <a:cs typeface="Arial" panose="020B0604020202020204" pitchFamily="34" charset="0"/>
            </a:endParaRPr>
          </a:p>
        </p:txBody>
      </p:sp>
      <p:graphicFrame>
        <p:nvGraphicFramePr>
          <p:cNvPr id="2" name="Table 12">
            <a:extLst>
              <a:ext uri="{FF2B5EF4-FFF2-40B4-BE49-F238E27FC236}">
                <a16:creationId xmlns:a16="http://schemas.microsoft.com/office/drawing/2014/main" id="{A185A073-048B-7C94-266E-A75F6DE526E7}"/>
              </a:ext>
            </a:extLst>
          </p:cNvPr>
          <p:cNvGraphicFramePr>
            <a:graphicFrameLocks noGrp="1"/>
          </p:cNvGraphicFramePr>
          <p:nvPr>
            <p:extLst>
              <p:ext uri="{D42A27DB-BD31-4B8C-83A1-F6EECF244321}">
                <p14:modId xmlns:p14="http://schemas.microsoft.com/office/powerpoint/2010/main" val="2648920456"/>
              </p:ext>
            </p:extLst>
          </p:nvPr>
        </p:nvGraphicFramePr>
        <p:xfrm>
          <a:off x="712304" y="2819399"/>
          <a:ext cx="7620000" cy="3048001"/>
        </p:xfrm>
        <a:graphic>
          <a:graphicData uri="http://schemas.openxmlformats.org/drawingml/2006/table">
            <a:tbl>
              <a:tblPr/>
              <a:tblGrid>
                <a:gridCol w="1524000">
                  <a:extLst>
                    <a:ext uri="{9D8B030D-6E8A-4147-A177-3AD203B41FA5}">
                      <a16:colId xmlns:a16="http://schemas.microsoft.com/office/drawing/2014/main" val="20000"/>
                    </a:ext>
                  </a:extLst>
                </a:gridCol>
                <a:gridCol w="1203325">
                  <a:extLst>
                    <a:ext uri="{9D8B030D-6E8A-4147-A177-3AD203B41FA5}">
                      <a16:colId xmlns:a16="http://schemas.microsoft.com/office/drawing/2014/main" val="20001"/>
                    </a:ext>
                  </a:extLst>
                </a:gridCol>
                <a:gridCol w="1684338">
                  <a:extLst>
                    <a:ext uri="{9D8B030D-6E8A-4147-A177-3AD203B41FA5}">
                      <a16:colId xmlns:a16="http://schemas.microsoft.com/office/drawing/2014/main" val="20002"/>
                    </a:ext>
                  </a:extLst>
                </a:gridCol>
                <a:gridCol w="1363662">
                  <a:extLst>
                    <a:ext uri="{9D8B030D-6E8A-4147-A177-3AD203B41FA5}">
                      <a16:colId xmlns:a16="http://schemas.microsoft.com/office/drawing/2014/main" val="20003"/>
                    </a:ext>
                  </a:extLst>
                </a:gridCol>
                <a:gridCol w="1844675">
                  <a:extLst>
                    <a:ext uri="{9D8B030D-6E8A-4147-A177-3AD203B41FA5}">
                      <a16:colId xmlns:a16="http://schemas.microsoft.com/office/drawing/2014/main" val="20004"/>
                    </a:ext>
                  </a:extLst>
                </a:gridCol>
              </a:tblGrid>
              <a:tr h="320284">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Name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Affiliation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Address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Phone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100" b="1" i="0" u="none" strike="noStrike" cap="none" normalizeH="0" baseline="0" dirty="0">
                          <a:ln>
                            <a:noFill/>
                          </a:ln>
                          <a:solidFill>
                            <a:schemeClr val="tx1"/>
                          </a:solidFill>
                          <a:effectLst/>
                          <a:latin typeface="Times New Roman" pitchFamily="18" charset="0"/>
                          <a:ea typeface="굴림" charset="-127"/>
                        </a:rPr>
                        <a:t>Email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9317">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Hongwon</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Lee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LG Electronics</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19, </a:t>
                      </a: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Yangjae-daero</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11gil, </a:t>
                      </a: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Seocho-gu</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Seoul 137-130, Korea</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000" b="1">
                          <a:solidFill>
                            <a:schemeClr val="tx1"/>
                          </a:solidFill>
                          <a:latin typeface="Times New Roman" pitchFamily="18" charset="0"/>
                        </a:defRPr>
                      </a:lvl1pPr>
                      <a:lvl2pPr marL="742950" indent="-285750" eaLnBrk="0" hangingPunct="0">
                        <a:spcBef>
                          <a:spcPct val="20000"/>
                        </a:spcBef>
                        <a:defRPr>
                          <a:solidFill>
                            <a:schemeClr val="tx1"/>
                          </a:solidFill>
                          <a:latin typeface="Times New Roman" pitchFamily="18" charset="0"/>
                        </a:defRPr>
                      </a:lvl2pPr>
                      <a:lvl3pPr marL="1143000" indent="-228600" eaLnBrk="0" hangingPunct="0">
                        <a:spcBef>
                          <a:spcPct val="20000"/>
                        </a:spcBef>
                        <a:defRPr sz="1600">
                          <a:solidFill>
                            <a:schemeClr val="tx1"/>
                          </a:solidFill>
                          <a:latin typeface="Times New Roman" pitchFamily="18" charset="0"/>
                        </a:defRPr>
                      </a:lvl3pPr>
                      <a:lvl4pPr marL="1600200" indent="-228600" eaLnBrk="0" hangingPunct="0">
                        <a:spcBef>
                          <a:spcPct val="20000"/>
                        </a:spcBef>
                        <a:defRPr sz="1400">
                          <a:solidFill>
                            <a:schemeClr val="tx1"/>
                          </a:solidFill>
                          <a:latin typeface="Times New Roman" pitchFamily="18" charset="0"/>
                        </a:defRPr>
                      </a:lvl4pPr>
                      <a:lvl5pPr marL="2057400" indent="-228600" eaLnBrk="0" hangingPunct="0">
                        <a:spcBef>
                          <a:spcPct val="20000"/>
                        </a:spcBef>
                        <a:defRPr sz="1400">
                          <a:solidFill>
                            <a:schemeClr val="tx1"/>
                          </a:solidFill>
                          <a:latin typeface="Times New Roman" pitchFamily="18" charset="0"/>
                        </a:defRPr>
                      </a:lvl5pPr>
                      <a:lvl6pPr marL="2514600" indent="-228600" eaLnBrk="0" fontAlgn="base" hangingPunct="0">
                        <a:spcBef>
                          <a:spcPct val="20000"/>
                        </a:spcBef>
                        <a:spcAft>
                          <a:spcPct val="0"/>
                        </a:spcAft>
                        <a:defRPr sz="1400">
                          <a:solidFill>
                            <a:schemeClr val="tx1"/>
                          </a:solidFill>
                          <a:latin typeface="Times New Roman" pitchFamily="18" charset="0"/>
                        </a:defRPr>
                      </a:lvl6pPr>
                      <a:lvl7pPr marL="2971800" indent="-228600" eaLnBrk="0" fontAlgn="base" hangingPunct="0">
                        <a:spcBef>
                          <a:spcPct val="20000"/>
                        </a:spcBef>
                        <a:spcAft>
                          <a:spcPct val="0"/>
                        </a:spcAft>
                        <a:defRPr sz="1400">
                          <a:solidFill>
                            <a:schemeClr val="tx1"/>
                          </a:solidFill>
                          <a:latin typeface="Times New Roman" pitchFamily="18" charset="0"/>
                        </a:defRPr>
                      </a:lvl7pPr>
                      <a:lvl8pPr marL="3429000" indent="-228600" eaLnBrk="0" fontAlgn="base" hangingPunct="0">
                        <a:spcBef>
                          <a:spcPct val="20000"/>
                        </a:spcBef>
                        <a:spcAft>
                          <a:spcPct val="0"/>
                        </a:spcAft>
                        <a:defRPr sz="1400">
                          <a:solidFill>
                            <a:schemeClr val="tx1"/>
                          </a:solidFill>
                          <a:latin typeface="Times New Roman" pitchFamily="18" charset="0"/>
                        </a:defRPr>
                      </a:lvl8pPr>
                      <a:lvl9pPr marL="3886200" indent="-228600" eaLnBrk="0" fontAlgn="base" hangingPunct="0">
                        <a:spcBef>
                          <a:spcPct val="20000"/>
                        </a:spcBef>
                        <a:spcAft>
                          <a:spcPct val="0"/>
                        </a:spcAft>
                        <a:defRPr sz="1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hongwon.lee@lge.com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Insun</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Jang</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a:ln>
                            <a:noFill/>
                          </a:ln>
                          <a:solidFill>
                            <a:srgbClr val="000000"/>
                          </a:solidFill>
                          <a:effectLst/>
                          <a:latin typeface="Times New Roman" pitchFamily="18" charset="0"/>
                          <a:ea typeface="굴림" charset="-127"/>
                          <a:cs typeface="Times New Roman" pitchFamily="18" charset="0"/>
                        </a:rPr>
                        <a:t> </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insun.jang@lge.com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27996738"/>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CA" altLang="ko-KR" sz="1200" b="0" i="0" u="none" strike="noStrike" cap="none" normalizeH="0" baseline="0" dirty="0" err="1">
                          <a:ln>
                            <a:noFill/>
                          </a:ln>
                          <a:solidFill>
                            <a:srgbClr val="000000"/>
                          </a:solidFill>
                          <a:effectLst/>
                          <a:latin typeface="Times New Roman" panose="02020603050405020304" pitchFamily="18" charset="0"/>
                          <a:ea typeface="Gulim" panose="020B0600000101010101" pitchFamily="34" charset="-127"/>
                          <a:cs typeface="Times New Roman" panose="02020603050405020304" pitchFamily="18" charset="0"/>
                        </a:rPr>
                        <a:t>Eunsung</a:t>
                      </a:r>
                      <a:r>
                        <a:rPr kumimoji="0" lang="en-CA" altLang="ko-KR" sz="1200" b="0" i="0" u="none" strike="noStrike" cap="none" normalizeH="0" baseline="0" dirty="0">
                          <a:ln>
                            <a:noFill/>
                          </a:ln>
                          <a:solidFill>
                            <a:srgbClr val="000000"/>
                          </a:solidFill>
                          <a:effectLst/>
                          <a:latin typeface="Times New Roman" panose="02020603050405020304" pitchFamily="18" charset="0"/>
                          <a:ea typeface="Gulim" panose="020B0600000101010101" pitchFamily="34" charset="-127"/>
                          <a:cs typeface="Times New Roman" panose="02020603050405020304" pitchFamily="18" charset="0"/>
                        </a:rPr>
                        <a:t> Park</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esung.park@lge.com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3101004"/>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Jinsoo</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Choi</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js.choi@lge.com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07636504"/>
                  </a:ext>
                </a:extLst>
              </a:tr>
              <a:tr h="3810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Dongju</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Cha</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dongju.cha@lge.com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580909"/>
                  </a:ext>
                </a:extLst>
              </a:tr>
              <a:tr h="3810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cap="none" normalizeH="0" baseline="0" dirty="0" err="1">
                          <a:ln>
                            <a:noFill/>
                          </a:ln>
                          <a:solidFill>
                            <a:srgbClr val="000000"/>
                          </a:solidFill>
                          <a:effectLst/>
                          <a:latin typeface="Times New Roman" pitchFamily="18" charset="0"/>
                          <a:ea typeface="굴림" charset="-127"/>
                          <a:cs typeface="Times New Roman" pitchFamily="18" charset="0"/>
                        </a:rPr>
                        <a:t>Insik</a:t>
                      </a:r>
                      <a:r>
                        <a:rPr kumimoji="0" lang="en-US" altLang="ko-KR" sz="1200" b="0" i="0" u="none" strike="noStrike" cap="none" normalizeH="0" baseline="0" dirty="0">
                          <a:ln>
                            <a:noFill/>
                          </a:ln>
                          <a:solidFill>
                            <a:srgbClr val="000000"/>
                          </a:solidFill>
                          <a:effectLst/>
                          <a:latin typeface="Times New Roman" pitchFamily="18" charset="0"/>
                          <a:ea typeface="굴림" charset="-127"/>
                          <a:cs typeface="Times New Roman" pitchFamily="18" charset="0"/>
                        </a:rPr>
                        <a:t> Jung</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200" b="0" i="0" u="none" strike="noStrike" cap="none" normalizeH="0" baseline="0" dirty="0">
                          <a:ln>
                            <a:noFill/>
                          </a:ln>
                          <a:solidFill>
                            <a:srgbClr val="000000"/>
                          </a:solidFill>
                          <a:effectLst/>
                          <a:latin typeface="Times New Roman" pitchFamily="18" charset="0"/>
                          <a:ea typeface="굴림" charset="-127"/>
                          <a:cs typeface="Times New Roman" pitchFamily="18" charset="0"/>
                        </a:rPr>
                        <a:t>insik0618.jung@lge.com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8993635"/>
                  </a:ext>
                </a:extLst>
              </a:tr>
              <a:tr h="3048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HanGyu Cho</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1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hg.cho@lge.com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7772407"/>
                  </a:ext>
                </a:extLst>
              </a:tr>
              <a:tr h="457200">
                <a:tc>
                  <a:txBody>
                    <a:bodyPr/>
                    <a:lstStyle/>
                    <a:p>
                      <a:pPr marL="0" marR="0" lvl="0" indent="0" algn="ctr" defTabSz="914400" rtl="0" eaLnBrk="1" fontAlgn="base" latinLnBrk="1" hangingPunct="1">
                        <a:lnSpc>
                          <a:spcPct val="100000"/>
                        </a:lnSpc>
                        <a:spcBef>
                          <a:spcPct val="0"/>
                        </a:spcBef>
                        <a:spcAft>
                          <a:spcPct val="0"/>
                        </a:spcAft>
                        <a:buClrTx/>
                        <a:buSzTx/>
                        <a:buFontTx/>
                        <a:buNone/>
                        <a:tabLst/>
                      </a:pPr>
                      <a:r>
                        <a:rPr kumimoji="0" lang="en-US" altLang="ko-KR" sz="1200" b="0" i="0" u="none" strike="noStrike" kern="1200" cap="none" normalizeH="0" baseline="0" dirty="0" err="1">
                          <a:ln>
                            <a:noFill/>
                          </a:ln>
                          <a:solidFill>
                            <a:srgbClr val="000000"/>
                          </a:solidFill>
                          <a:effectLst/>
                          <a:latin typeface="Times New Roman" pitchFamily="18" charset="0"/>
                          <a:ea typeface="굴림" charset="-127"/>
                          <a:cs typeface="Times New Roman" pitchFamily="18" charset="0"/>
                        </a:rPr>
                        <a:t>Sanggook</a:t>
                      </a:r>
                      <a:r>
                        <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 Kim</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latinLnBrk="1"/>
                      <a:endParaRPr lang="ko-KR"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ko-KR" sz="1200" b="0" i="0" u="none" strike="noStrike" kern="1200" cap="none" normalizeH="0" baseline="0">
                          <a:ln>
                            <a:noFill/>
                          </a:ln>
                          <a:solidFill>
                            <a:srgbClr val="000000"/>
                          </a:solidFill>
                          <a:effectLst/>
                          <a:latin typeface="Times New Roman" pitchFamily="18" charset="0"/>
                          <a:ea typeface="굴림" charset="-127"/>
                          <a:cs typeface="Times New Roman" pitchFamily="18" charset="0"/>
                        </a:rPr>
                        <a:t>10680 Treena St, San Diego CA 92131 , USA</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ko-KR" sz="11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rPr>
                        <a:t>sanggook.kim@lge.com</a:t>
                      </a:r>
                      <a:endParaRPr kumimoji="0" lang="en-US" altLang="ko-KR" sz="1200" b="0" i="0" u="none" strike="noStrike" kern="1200" cap="none" normalizeH="0" baseline="0" dirty="0">
                        <a:ln>
                          <a:noFill/>
                        </a:ln>
                        <a:solidFill>
                          <a:srgbClr val="000000"/>
                        </a:solidFill>
                        <a:effectLst/>
                        <a:latin typeface="Times New Roman" pitchFamily="18" charset="0"/>
                        <a:ea typeface="굴림" charset="-127"/>
                        <a:cs typeface="Times New Roman" pitchFamily="18"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89164015"/>
                  </a:ext>
                </a:extLst>
              </a:tr>
            </a:tbl>
          </a:graphicData>
        </a:graphic>
      </p:graphicFrame>
    </p:spTree>
    <p:extLst>
      <p:ext uri="{BB962C8B-B14F-4D97-AF65-F5344CB8AC3E}">
        <p14:creationId xmlns:p14="http://schemas.microsoft.com/office/powerpoint/2010/main" val="2862252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05793-7A92-308F-0FE4-2A264F2544B3}"/>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62F679FA-FF17-9419-4A3A-FAF4CCE008FA}"/>
              </a:ext>
            </a:extLst>
          </p:cNvPr>
          <p:cNvSpPr>
            <a:spLocks noGrp="1"/>
          </p:cNvSpPr>
          <p:nvPr>
            <p:ph type="title"/>
          </p:nvPr>
        </p:nvSpPr>
        <p:spPr/>
        <p:txBody>
          <a:bodyPr/>
          <a:lstStyle/>
          <a:p>
            <a:r>
              <a:rPr lang="en-US" altLang="ko-KR" dirty="0"/>
              <a:t>Straw Poll 1</a:t>
            </a:r>
            <a:endParaRPr lang="ko-KR" altLang="en-US" dirty="0"/>
          </a:p>
        </p:txBody>
      </p:sp>
      <p:sp>
        <p:nvSpPr>
          <p:cNvPr id="3" name="내용 개체 틀 2">
            <a:extLst>
              <a:ext uri="{FF2B5EF4-FFF2-40B4-BE49-F238E27FC236}">
                <a16:creationId xmlns:a16="http://schemas.microsoft.com/office/drawing/2014/main" id="{0DE5D79A-2241-4F99-E8A7-76E58B343AA0}"/>
              </a:ext>
            </a:extLst>
          </p:cNvPr>
          <p:cNvSpPr>
            <a:spLocks noGrp="1"/>
          </p:cNvSpPr>
          <p:nvPr>
            <p:ph idx="1"/>
          </p:nvPr>
        </p:nvSpPr>
        <p:spPr/>
        <p:txBody>
          <a:bodyPr/>
          <a:lstStyle/>
          <a:p>
            <a:pPr marL="457200" latinLnBrk="1">
              <a:buFont typeface="Arial" panose="020B0604020202020204" pitchFamily="34" charset="0"/>
              <a:buChar char="•"/>
            </a:pPr>
            <a:r>
              <a:rPr lang="en-US" altLang="ko-KR" sz="2000" dirty="0"/>
              <a:t>Do you support the following text in 11bq?</a:t>
            </a:r>
            <a:endParaRPr lang="ko-KR" altLang="ko-KR" sz="2000" dirty="0"/>
          </a:p>
          <a:p>
            <a:pPr lvl="1" latinLnBrk="1"/>
            <a:r>
              <a:rPr lang="en-US" altLang="ko-KR" sz="1800" dirty="0"/>
              <a:t>11bq defines a mechanism for an MLD to perform a beamforming training procedure in a </a:t>
            </a:r>
            <a:r>
              <a:rPr lang="en-US" altLang="ko-KR" sz="1800" dirty="0" err="1"/>
              <a:t>mmWave</a:t>
            </a:r>
            <a:r>
              <a:rPr lang="en-US" altLang="ko-KR" sz="1800" dirty="0"/>
              <a:t> band, assisted by its affiliated STA in sub-7GHz band</a:t>
            </a:r>
            <a:endParaRPr lang="ko-KR" altLang="ko-KR" sz="1800" dirty="0"/>
          </a:p>
          <a:p>
            <a:pPr lvl="2" latinLnBrk="1"/>
            <a:r>
              <a:rPr lang="en-US" altLang="ko-KR" sz="1600" dirty="0"/>
              <a:t>NOTE1: The beamforming training procedure means a process which finds an optimized direction to apply analog beamforming</a:t>
            </a:r>
            <a:endParaRPr lang="ko-KR" altLang="ko-KR" sz="1600" dirty="0"/>
          </a:p>
          <a:p>
            <a:pPr lvl="2" latinLnBrk="1"/>
            <a:r>
              <a:rPr lang="en-US" altLang="ko-KR" sz="1600" dirty="0"/>
              <a:t>NOTE2: The beamforming training procedure includes Tx</a:t>
            </a:r>
            <a:r>
              <a:rPr lang="ko-KR" altLang="en-US" sz="1600" dirty="0"/>
              <a:t> </a:t>
            </a:r>
            <a:r>
              <a:rPr lang="en-US" altLang="ko-KR" sz="1600" dirty="0"/>
              <a:t>and/or</a:t>
            </a:r>
            <a:r>
              <a:rPr lang="ko-KR" altLang="en-US" sz="1600" dirty="0"/>
              <a:t> </a:t>
            </a:r>
            <a:r>
              <a:rPr lang="en-US" altLang="ko-KR" sz="1600" dirty="0"/>
              <a:t>Rx beam sweep which finds the best transmit or receiver beam</a:t>
            </a:r>
            <a:endParaRPr lang="ko-KR" altLang="ko-KR" sz="1600" strike="sngStrike" dirty="0"/>
          </a:p>
          <a:p>
            <a:pPr marL="857250" lvl="2" indent="0" latinLnBrk="1">
              <a:buNone/>
            </a:pPr>
            <a:endParaRPr lang="ko-KR" altLang="ko-KR" sz="1600" dirty="0"/>
          </a:p>
        </p:txBody>
      </p:sp>
      <p:sp>
        <p:nvSpPr>
          <p:cNvPr id="4" name="바닥글 개체 틀 3">
            <a:extLst>
              <a:ext uri="{FF2B5EF4-FFF2-40B4-BE49-F238E27FC236}">
                <a16:creationId xmlns:a16="http://schemas.microsoft.com/office/drawing/2014/main" id="{73541C36-4373-BB45-74AC-233882860831}"/>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AD971E15-8F68-7773-9507-E3806BCA5080}"/>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10</a:t>
            </a:fld>
            <a:endParaRPr lang="en-US" altLang="ko-KR"/>
          </a:p>
        </p:txBody>
      </p:sp>
    </p:spTree>
    <p:extLst>
      <p:ext uri="{BB962C8B-B14F-4D97-AF65-F5344CB8AC3E}">
        <p14:creationId xmlns:p14="http://schemas.microsoft.com/office/powerpoint/2010/main" val="2979920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Straw Poll 2</a:t>
            </a:r>
            <a:endParaRPr lang="ko-KR" altLang="en-US" dirty="0"/>
          </a:p>
        </p:txBody>
      </p:sp>
      <p:sp>
        <p:nvSpPr>
          <p:cNvPr id="3" name="내용 개체 틀 2"/>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11bq?</a:t>
            </a:r>
          </a:p>
          <a:p>
            <a:pPr lvl="1" latinLnBrk="1"/>
            <a:r>
              <a:rPr lang="en-US" altLang="ko-KR" sz="1800" dirty="0"/>
              <a:t>11bq defines new frames or reuses/enhances existing frames, where a STA affiliated with an MLD and operating in a Sub-7GHz band indicates information to facilitate beamforming training(BFT) for a </a:t>
            </a:r>
            <a:r>
              <a:rPr lang="en-US" altLang="ko-KR" sz="1800" dirty="0" err="1"/>
              <a:t>mmWave</a:t>
            </a:r>
            <a:r>
              <a:rPr lang="en-US" altLang="ko-KR" sz="1800" dirty="0"/>
              <a:t> band</a:t>
            </a:r>
            <a:endParaRPr lang="ko-KR" altLang="ko-KR" sz="1800" dirty="0"/>
          </a:p>
          <a:p>
            <a:pPr lvl="2" latinLnBrk="1"/>
            <a:r>
              <a:rPr lang="en-US" altLang="ko-KR" sz="1600" dirty="0"/>
              <a:t>Details are TBD</a:t>
            </a:r>
            <a:endParaRPr lang="ko-KR" altLang="ko-KR" sz="16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11</a:t>
            </a:fld>
            <a:endParaRPr lang="en-US" altLang="ko-KR"/>
          </a:p>
        </p:txBody>
      </p:sp>
    </p:spTree>
    <p:extLst>
      <p:ext uri="{BB962C8B-B14F-4D97-AF65-F5344CB8AC3E}">
        <p14:creationId xmlns:p14="http://schemas.microsoft.com/office/powerpoint/2010/main" val="1857234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60655-8F18-6E8E-4C88-D4DB349FC01D}"/>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8AE8FFE1-E42C-DFA1-D163-93EBAB547985}"/>
              </a:ext>
            </a:extLst>
          </p:cNvPr>
          <p:cNvSpPr>
            <a:spLocks noGrp="1"/>
          </p:cNvSpPr>
          <p:nvPr>
            <p:ph type="title"/>
          </p:nvPr>
        </p:nvSpPr>
        <p:spPr/>
        <p:txBody>
          <a:bodyPr/>
          <a:lstStyle/>
          <a:p>
            <a:r>
              <a:rPr lang="en-US" altLang="ko-KR" dirty="0"/>
              <a:t>Straw Poll 3</a:t>
            </a:r>
            <a:endParaRPr lang="ko-KR" altLang="en-US" dirty="0"/>
          </a:p>
        </p:txBody>
      </p:sp>
      <p:sp>
        <p:nvSpPr>
          <p:cNvPr id="3" name="내용 개체 틀 2">
            <a:extLst>
              <a:ext uri="{FF2B5EF4-FFF2-40B4-BE49-F238E27FC236}">
                <a16:creationId xmlns:a16="http://schemas.microsoft.com/office/drawing/2014/main" id="{E1574262-854C-3AA5-73A0-60E267554FC1}"/>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11bq?</a:t>
            </a:r>
          </a:p>
          <a:p>
            <a:pPr lvl="1" latinLnBrk="1"/>
            <a:r>
              <a:rPr lang="en-US" altLang="ko-KR" sz="1800" dirty="0"/>
              <a:t>11bq defines one or more BFT types (e.g., BFT for TX beam, BFT for RX beam) and allows the inclusion of the BFT type in the frame that carries information to facilitate beamforming training (BFT)</a:t>
            </a:r>
            <a:endParaRPr lang="ko-KR" altLang="ko-KR" sz="1600" dirty="0"/>
          </a:p>
        </p:txBody>
      </p:sp>
      <p:sp>
        <p:nvSpPr>
          <p:cNvPr id="4" name="바닥글 개체 틀 3">
            <a:extLst>
              <a:ext uri="{FF2B5EF4-FFF2-40B4-BE49-F238E27FC236}">
                <a16:creationId xmlns:a16="http://schemas.microsoft.com/office/drawing/2014/main" id="{8AA3D101-9D9B-A37F-E51C-B32B89DEE81B}"/>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D4F36A7D-7E9D-1EE2-907E-59B507F75B8F}"/>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12</a:t>
            </a:fld>
            <a:endParaRPr lang="en-US" altLang="ko-KR"/>
          </a:p>
        </p:txBody>
      </p:sp>
    </p:spTree>
    <p:extLst>
      <p:ext uri="{BB962C8B-B14F-4D97-AF65-F5344CB8AC3E}">
        <p14:creationId xmlns:p14="http://schemas.microsoft.com/office/powerpoint/2010/main" val="3049074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75AB-1DB5-41F4-5C0C-E200B79742EA}"/>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A7BFB09C-A25F-3E02-8305-FFF26CB48BA8}"/>
              </a:ext>
            </a:extLst>
          </p:cNvPr>
          <p:cNvSpPr>
            <a:spLocks noGrp="1"/>
          </p:cNvSpPr>
          <p:nvPr>
            <p:ph type="title"/>
          </p:nvPr>
        </p:nvSpPr>
        <p:spPr/>
        <p:txBody>
          <a:bodyPr/>
          <a:lstStyle/>
          <a:p>
            <a:r>
              <a:rPr lang="en-US" altLang="ko-KR" dirty="0"/>
              <a:t>Straw Poll 4</a:t>
            </a:r>
            <a:endParaRPr lang="ko-KR" altLang="en-US" dirty="0"/>
          </a:p>
        </p:txBody>
      </p:sp>
      <p:sp>
        <p:nvSpPr>
          <p:cNvPr id="3" name="내용 개체 틀 2">
            <a:extLst>
              <a:ext uri="{FF2B5EF4-FFF2-40B4-BE49-F238E27FC236}">
                <a16:creationId xmlns:a16="http://schemas.microsoft.com/office/drawing/2014/main" id="{11CC77BD-35BD-BCCE-8A82-07A3AF0CF3BA}"/>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a:t>
            </a:r>
            <a:r>
              <a:rPr lang="en-US" altLang="ko-KR" sz="2000" dirty="0" err="1"/>
              <a:t>TGbq</a:t>
            </a:r>
            <a:r>
              <a:rPr lang="en-US" altLang="ko-KR" sz="2000" dirty="0"/>
              <a:t>?</a:t>
            </a:r>
          </a:p>
          <a:p>
            <a:pPr lvl="1"/>
            <a:r>
              <a:rPr lang="en-US" altLang="ko-KR" sz="1800" dirty="0"/>
              <a:t>11bq defines new frames or reuses/enhances existing frames, where a STA affiliated with an MLD and operating in a Sub-7GHz band indicates  common and user specific beamforming training information to its associated STA(s) affiliated with MLD(s) for beamforming training on a link in a </a:t>
            </a:r>
            <a:r>
              <a:rPr lang="en-US" altLang="ko-KR" sz="1800" dirty="0" err="1"/>
              <a:t>mmWave</a:t>
            </a:r>
            <a:r>
              <a:rPr lang="en-US" altLang="ko-KR" sz="1800" dirty="0"/>
              <a:t> band</a:t>
            </a:r>
          </a:p>
          <a:p>
            <a:pPr lvl="2"/>
            <a:r>
              <a:rPr lang="en-US" altLang="ko-KR" sz="1600" dirty="0"/>
              <a:t>Common beamforming training information is same information for all associated STA(s) affiliated with MLD(s)</a:t>
            </a:r>
          </a:p>
          <a:p>
            <a:pPr lvl="2"/>
            <a:r>
              <a:rPr lang="en-US" altLang="ko-KR" sz="1600" dirty="0"/>
              <a:t>User specific beamforming training information is information for each associated STA(s) affiliated with MLD(s)</a:t>
            </a:r>
          </a:p>
        </p:txBody>
      </p:sp>
      <p:sp>
        <p:nvSpPr>
          <p:cNvPr id="4" name="바닥글 개체 틀 3">
            <a:extLst>
              <a:ext uri="{FF2B5EF4-FFF2-40B4-BE49-F238E27FC236}">
                <a16:creationId xmlns:a16="http://schemas.microsoft.com/office/drawing/2014/main" id="{CA048D6D-93E8-8FF8-5735-CA46C0D1AB06}"/>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471C843-6A75-871C-D142-6EF1E303EBA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13</a:t>
            </a:fld>
            <a:endParaRPr lang="en-US" altLang="ko-KR"/>
          </a:p>
        </p:txBody>
      </p:sp>
    </p:spTree>
    <p:extLst>
      <p:ext uri="{BB962C8B-B14F-4D97-AF65-F5344CB8AC3E}">
        <p14:creationId xmlns:p14="http://schemas.microsoft.com/office/powerpoint/2010/main" val="72760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09972-A8CD-E124-FE03-6E00B3F5EB2F}"/>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2BDE5873-0F64-251A-0021-7DBB43E805AF}"/>
              </a:ext>
            </a:extLst>
          </p:cNvPr>
          <p:cNvSpPr>
            <a:spLocks noGrp="1"/>
          </p:cNvSpPr>
          <p:nvPr>
            <p:ph type="title"/>
          </p:nvPr>
        </p:nvSpPr>
        <p:spPr/>
        <p:txBody>
          <a:bodyPr/>
          <a:lstStyle/>
          <a:p>
            <a:r>
              <a:rPr lang="en-US" altLang="ko-KR" dirty="0"/>
              <a:t>Straw Poll 5</a:t>
            </a:r>
            <a:endParaRPr lang="ko-KR" altLang="en-US" dirty="0"/>
          </a:p>
        </p:txBody>
      </p:sp>
      <p:sp>
        <p:nvSpPr>
          <p:cNvPr id="3" name="내용 개체 틀 2">
            <a:extLst>
              <a:ext uri="{FF2B5EF4-FFF2-40B4-BE49-F238E27FC236}">
                <a16:creationId xmlns:a16="http://schemas.microsoft.com/office/drawing/2014/main" id="{043422FE-09C1-6A1E-5AC6-F6352851D0D5}"/>
              </a:ext>
            </a:extLst>
          </p:cNvPr>
          <p:cNvSpPr>
            <a:spLocks noGrp="1"/>
          </p:cNvSpPr>
          <p:nvPr>
            <p:ph idx="1"/>
          </p:nvPr>
        </p:nvSpPr>
        <p:spPr/>
        <p:txBody>
          <a:bodyPr/>
          <a:lstStyle/>
          <a:p>
            <a:pPr marL="457200">
              <a:buFont typeface="Arial" panose="020B0604020202020204" pitchFamily="34" charset="0"/>
              <a:buChar char="•"/>
            </a:pPr>
            <a:r>
              <a:rPr lang="en-US" altLang="ko-KR" sz="2000" dirty="0"/>
              <a:t>Do you support the following text in </a:t>
            </a:r>
            <a:r>
              <a:rPr lang="en-US" altLang="ko-KR" sz="2000" dirty="0" err="1"/>
              <a:t>TGbq</a:t>
            </a:r>
            <a:r>
              <a:rPr lang="en-US" altLang="ko-KR" sz="2000" dirty="0"/>
              <a:t>?</a:t>
            </a:r>
          </a:p>
          <a:p>
            <a:pPr lvl="1"/>
            <a:r>
              <a:rPr lang="en-US" altLang="ko-KR" sz="1800" dirty="0"/>
              <a:t>11bq defines a mechanism where a STA, that is affiliated with an MLD and operating in a Sub-7GHz band, announces a periodic duration to its associated STA(s) affiliated with other MLD(s) for beamforming training on a link in a </a:t>
            </a:r>
            <a:r>
              <a:rPr lang="en-US" altLang="ko-KR" sz="1800" dirty="0" err="1"/>
              <a:t>mmWave</a:t>
            </a:r>
            <a:r>
              <a:rPr lang="en-US" altLang="ko-KR" sz="1800" dirty="0"/>
              <a:t> band</a:t>
            </a:r>
          </a:p>
          <a:p>
            <a:pPr lvl="1"/>
            <a:endParaRPr lang="en-US" altLang="ko-KR" sz="1800" dirty="0"/>
          </a:p>
        </p:txBody>
      </p:sp>
      <p:sp>
        <p:nvSpPr>
          <p:cNvPr id="4" name="바닥글 개체 틀 3">
            <a:extLst>
              <a:ext uri="{FF2B5EF4-FFF2-40B4-BE49-F238E27FC236}">
                <a16:creationId xmlns:a16="http://schemas.microsoft.com/office/drawing/2014/main" id="{0510A52F-1966-9339-F48A-74575A88B850}"/>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2678B0B3-E39A-39F2-94CF-052041B5D4B2}"/>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14</a:t>
            </a:fld>
            <a:endParaRPr lang="en-US" altLang="ko-KR"/>
          </a:p>
        </p:txBody>
      </p:sp>
    </p:spTree>
    <p:extLst>
      <p:ext uri="{BB962C8B-B14F-4D97-AF65-F5344CB8AC3E}">
        <p14:creationId xmlns:p14="http://schemas.microsoft.com/office/powerpoint/2010/main" val="1901848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4C45F-3BD2-0B7D-651C-3A4C71FE71AB}"/>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00C5A120-4AF4-13A1-9991-5D16EDFA9B9C}"/>
              </a:ext>
            </a:extLst>
          </p:cNvPr>
          <p:cNvSpPr>
            <a:spLocks noGrp="1"/>
          </p:cNvSpPr>
          <p:nvPr>
            <p:ph type="title"/>
          </p:nvPr>
        </p:nvSpPr>
        <p:spPr/>
        <p:txBody>
          <a:bodyPr/>
          <a:lstStyle/>
          <a:p>
            <a:r>
              <a:rPr lang="en-US" altLang="ko-KR" dirty="0"/>
              <a:t>References</a:t>
            </a:r>
            <a:endParaRPr lang="ko-KR" altLang="en-US" dirty="0"/>
          </a:p>
        </p:txBody>
      </p:sp>
      <p:sp>
        <p:nvSpPr>
          <p:cNvPr id="3" name="내용 개체 틀 2">
            <a:extLst>
              <a:ext uri="{FF2B5EF4-FFF2-40B4-BE49-F238E27FC236}">
                <a16:creationId xmlns:a16="http://schemas.microsoft.com/office/drawing/2014/main" id="{FE8C510A-1107-7D62-2467-F856D6F144D5}"/>
              </a:ext>
            </a:extLst>
          </p:cNvPr>
          <p:cNvSpPr>
            <a:spLocks noGrp="1"/>
          </p:cNvSpPr>
          <p:nvPr>
            <p:ph idx="1"/>
          </p:nvPr>
        </p:nvSpPr>
        <p:spPr/>
        <p:txBody>
          <a:bodyPr/>
          <a:lstStyle/>
          <a:p>
            <a:pPr marL="0" indent="0">
              <a:buNone/>
            </a:pPr>
            <a:r>
              <a:rPr lang="en-GB" altLang="ko-KR" sz="1600" dirty="0"/>
              <a:t>[1] I</a:t>
            </a:r>
            <a:r>
              <a:rPr lang="en-US" altLang="ko-KR" sz="1600" dirty="0"/>
              <a:t>EEE P802.11-REVme™/D7.0</a:t>
            </a:r>
          </a:p>
          <a:p>
            <a:pPr marL="0" indent="0">
              <a:buNone/>
            </a:pPr>
            <a:r>
              <a:rPr lang="en-GB" altLang="ko-KR" sz="1600" dirty="0"/>
              <a:t>[2] 24/1312, Draft P802.11bq PAR	</a:t>
            </a:r>
          </a:p>
          <a:p>
            <a:pPr marL="0" indent="0">
              <a:buNone/>
            </a:pPr>
            <a:r>
              <a:rPr lang="en-GB" altLang="ko-KR" sz="1600" dirty="0"/>
              <a:t>[3] 11-23/1905, </a:t>
            </a:r>
            <a:r>
              <a:rPr lang="en-US" altLang="ko-KR" sz="1600" dirty="0"/>
              <a:t>High Level Thoughts on IMMW</a:t>
            </a:r>
          </a:p>
          <a:p>
            <a:pPr marL="0" indent="0">
              <a:buNone/>
            </a:pPr>
            <a:r>
              <a:rPr lang="en-US" altLang="ko-KR" sz="1600" dirty="0"/>
              <a:t>[4] 11-23/1968, Discussion on general direction of integrated </a:t>
            </a:r>
            <a:r>
              <a:rPr lang="en-US" altLang="ko-KR" sz="1600" dirty="0" err="1"/>
              <a:t>mmWave</a:t>
            </a:r>
            <a:endParaRPr lang="en-US" altLang="ko-KR" sz="1800" dirty="0">
              <a:ea typeface="굴림" panose="020B0600000101010101" pitchFamily="50" charset="-127"/>
            </a:endParaRPr>
          </a:p>
          <a:p>
            <a:pPr marL="0" indent="0">
              <a:buNone/>
            </a:pPr>
            <a:r>
              <a:rPr lang="en-US" altLang="ko-KR" sz="1600" dirty="0"/>
              <a:t>[5] 11-25/431, MLO-based Scheduling for IMMW</a:t>
            </a:r>
          </a:p>
          <a:p>
            <a:pPr marL="0" indent="0">
              <a:buNone/>
            </a:pPr>
            <a:r>
              <a:rPr lang="en-US" altLang="ko-KR" sz="1600" dirty="0"/>
              <a:t>[6] 11-25/xxx, Discussion on BFT Types for 11bq</a:t>
            </a:r>
          </a:p>
        </p:txBody>
      </p:sp>
      <p:sp>
        <p:nvSpPr>
          <p:cNvPr id="4" name="바닥글 개체 틀 3">
            <a:extLst>
              <a:ext uri="{FF2B5EF4-FFF2-40B4-BE49-F238E27FC236}">
                <a16:creationId xmlns:a16="http://schemas.microsoft.com/office/drawing/2014/main" id="{B2EA0F1E-3B45-8CFA-4DE5-3EA2B75A15DE}"/>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407BC624-414E-988E-927C-27EE0359285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15</a:t>
            </a:fld>
            <a:endParaRPr lang="en-US" altLang="ko-KR"/>
          </a:p>
        </p:txBody>
      </p:sp>
    </p:spTree>
    <p:extLst>
      <p:ext uri="{BB962C8B-B14F-4D97-AF65-F5344CB8AC3E}">
        <p14:creationId xmlns:p14="http://schemas.microsoft.com/office/powerpoint/2010/main" val="170437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Introduction</a:t>
            </a:r>
            <a:endParaRPr lang="ko-KR" altLang="en-US"/>
          </a:p>
        </p:txBody>
      </p:sp>
      <p:sp>
        <p:nvSpPr>
          <p:cNvPr id="3" name="내용 개체 틀 2"/>
          <p:cNvSpPr>
            <a:spLocks noGrp="1"/>
          </p:cNvSpPr>
          <p:nvPr>
            <p:ph idx="1"/>
          </p:nvPr>
        </p:nvSpPr>
        <p:spPr/>
        <p:txBody>
          <a:bodyPr/>
          <a:lstStyle/>
          <a:p>
            <a:r>
              <a:rPr lang="en-US" altLang="ko-KR" sz="2000" dirty="0"/>
              <a:t>Generally, 11bq focuses on an MLD with which at least one STA operating on a </a:t>
            </a:r>
            <a:r>
              <a:rPr lang="en-US" altLang="ko-KR" sz="2000" dirty="0" err="1"/>
              <a:t>mmWave</a:t>
            </a:r>
            <a:r>
              <a:rPr lang="en-US" altLang="ko-KR" sz="2000" dirty="0"/>
              <a:t> bands is affiliated [5]</a:t>
            </a:r>
          </a:p>
          <a:p>
            <a:endParaRPr lang="en-US" altLang="ko-KR" sz="1000" dirty="0"/>
          </a:p>
          <a:p>
            <a:r>
              <a:rPr lang="en-US" altLang="ko-KR" sz="2000" dirty="0"/>
              <a:t>We discussed how Beamforming Training (BFT) can be performed using sub-7GHz signaling [5]</a:t>
            </a:r>
          </a:p>
          <a:p>
            <a:endParaRPr lang="en-US" altLang="ko-KR" sz="1000" dirty="0"/>
          </a:p>
          <a:p>
            <a:r>
              <a:rPr lang="en-US" altLang="ko-KR" sz="2000" dirty="0"/>
              <a:t>In this contribution, we would like to examine a few BFT examples to derive key insights for designing the BFT information announcement frame</a:t>
            </a:r>
          </a:p>
          <a:p>
            <a:endParaRPr lang="en-US" altLang="ko-KR" sz="1000" dirty="0"/>
          </a:p>
          <a:p>
            <a:r>
              <a:rPr lang="en-US" altLang="ko-KR" sz="2000" dirty="0"/>
              <a:t>With this, we share our thoughts on how to design the MLO-based Beamforming Training (BFT) Announcement frame</a:t>
            </a:r>
          </a:p>
          <a:p>
            <a:endParaRPr lang="en-US" altLang="ko-KR" sz="1000" b="1" dirty="0">
              <a:ea typeface="+mn-ea"/>
              <a:cs typeface="+mn-cs"/>
            </a:endParaRPr>
          </a:p>
          <a:p>
            <a:pPr marL="57150" indent="0">
              <a:buNone/>
            </a:pPr>
            <a:r>
              <a:rPr lang="en-US" altLang="ko-KR" sz="1600" b="0" dirty="0"/>
              <a:t>For convenience, we call STAs (or APs) operating on </a:t>
            </a:r>
            <a:r>
              <a:rPr lang="en-US" altLang="ko-KR" sz="1600" b="0" dirty="0" err="1"/>
              <a:t>mmWave</a:t>
            </a:r>
            <a:r>
              <a:rPr lang="en-US" altLang="ko-KR" sz="1600" b="0" dirty="0"/>
              <a:t> bands </a:t>
            </a:r>
            <a:r>
              <a:rPr lang="en-US" altLang="ko-KR" sz="1600" b="0" dirty="0" err="1"/>
              <a:t>mSTA</a:t>
            </a:r>
            <a:r>
              <a:rPr lang="en-US" altLang="ko-KR" sz="1600" b="0" dirty="0"/>
              <a:t> (or </a:t>
            </a:r>
            <a:r>
              <a:rPr lang="en-US" altLang="ko-KR" sz="1600" b="0" dirty="0" err="1"/>
              <a:t>mAPs</a:t>
            </a:r>
            <a:r>
              <a:rPr lang="en-US" altLang="ko-KR" sz="1600" b="0" dirty="0"/>
              <a:t>) and also call STAs (or APs) operating on sub-7GHz bands </a:t>
            </a:r>
            <a:r>
              <a:rPr lang="en-US" altLang="ko-KR" sz="1600" b="0" dirty="0" err="1"/>
              <a:t>sSTA</a:t>
            </a:r>
            <a:r>
              <a:rPr lang="en-US" altLang="ko-KR" sz="1600" b="0" dirty="0"/>
              <a:t> (or </a:t>
            </a:r>
            <a:r>
              <a:rPr lang="en-US" altLang="ko-KR" sz="1600" b="0" dirty="0" err="1"/>
              <a:t>sAPs</a:t>
            </a:r>
            <a:r>
              <a:rPr lang="en-US" altLang="ko-KR" sz="1600" b="0" dirty="0"/>
              <a:t>)</a:t>
            </a:r>
          </a:p>
          <a:p>
            <a:endParaRPr lang="en-US" altLang="ko-KR" sz="20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2</a:t>
            </a:fld>
            <a:endParaRPr lang="en-US" altLang="ko-KR"/>
          </a:p>
        </p:txBody>
      </p:sp>
    </p:spTree>
    <p:extLst>
      <p:ext uri="{BB962C8B-B14F-4D97-AF65-F5344CB8AC3E}">
        <p14:creationId xmlns:p14="http://schemas.microsoft.com/office/powerpoint/2010/main" val="2730514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AFB8-93BB-BE80-9A64-9AA71BCB68D7}"/>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FF7CCE5B-5CAA-B9C0-AFA2-5D1BDB6C5CDC}"/>
              </a:ext>
            </a:extLst>
          </p:cNvPr>
          <p:cNvSpPr>
            <a:spLocks noGrp="1"/>
          </p:cNvSpPr>
          <p:nvPr>
            <p:ph type="title"/>
          </p:nvPr>
        </p:nvSpPr>
        <p:spPr>
          <a:xfrm>
            <a:off x="381000" y="685800"/>
            <a:ext cx="8458200" cy="914400"/>
          </a:xfrm>
        </p:spPr>
        <p:txBody>
          <a:bodyPr/>
          <a:lstStyle/>
          <a:p>
            <a:r>
              <a:rPr lang="en-US" altLang="ko-KR" dirty="0"/>
              <a:t>Recap: MLO-based Beamforming Training </a:t>
            </a:r>
            <a:r>
              <a:rPr lang="en-US" altLang="ko-KR" sz="3200" dirty="0"/>
              <a:t>[5]</a:t>
            </a:r>
            <a:endParaRPr lang="ko-KR" altLang="en-US" dirty="0"/>
          </a:p>
        </p:txBody>
      </p:sp>
      <p:sp>
        <p:nvSpPr>
          <p:cNvPr id="3" name="내용 개체 틀 2">
            <a:extLst>
              <a:ext uri="{FF2B5EF4-FFF2-40B4-BE49-F238E27FC236}">
                <a16:creationId xmlns:a16="http://schemas.microsoft.com/office/drawing/2014/main" id="{21CBA872-E520-318A-68BE-2202B4ADFFA1}"/>
              </a:ext>
            </a:extLst>
          </p:cNvPr>
          <p:cNvSpPr>
            <a:spLocks noGrp="1"/>
          </p:cNvSpPr>
          <p:nvPr>
            <p:ph idx="1"/>
          </p:nvPr>
        </p:nvSpPr>
        <p:spPr>
          <a:xfrm>
            <a:off x="685800" y="1447800"/>
            <a:ext cx="7772400" cy="4343400"/>
          </a:xfrm>
        </p:spPr>
        <p:txBody>
          <a:bodyPr/>
          <a:lstStyle/>
          <a:p>
            <a:r>
              <a:rPr lang="en-US" altLang="ko-KR" sz="2000"/>
              <a:t>Dynamic BFT</a:t>
            </a:r>
            <a:endParaRPr lang="en-US" altLang="ko-KR" sz="2000" dirty="0"/>
          </a:p>
          <a:p>
            <a:pPr lvl="1"/>
            <a:r>
              <a:rPr lang="en-US" altLang="ko-KR" sz="1600" dirty="0"/>
              <a:t>Dynamic BFT schedule(s) based on Request/Response frame exchanges or an announced frame</a:t>
            </a:r>
          </a:p>
          <a:p>
            <a:pPr lvl="1"/>
            <a:endParaRPr lang="en-US" altLang="ko-KR" sz="1600" dirty="0"/>
          </a:p>
          <a:p>
            <a:pPr lvl="1"/>
            <a:endParaRPr lang="en-US" altLang="ko-KR" sz="1600" dirty="0"/>
          </a:p>
          <a:p>
            <a:pPr lvl="1"/>
            <a:endParaRPr lang="en-US" altLang="ko-KR" sz="1600" dirty="0"/>
          </a:p>
          <a:p>
            <a:pPr lvl="1"/>
            <a:endParaRPr lang="en-US" altLang="ko-KR" sz="1600" dirty="0"/>
          </a:p>
          <a:p>
            <a:pPr lvl="1"/>
            <a:endParaRPr lang="en-US" altLang="ko-KR" sz="1600" dirty="0"/>
          </a:p>
          <a:p>
            <a:pPr lvl="1"/>
            <a:endParaRPr lang="en-US" altLang="ko-KR" sz="1600" dirty="0"/>
          </a:p>
          <a:p>
            <a:r>
              <a:rPr lang="en-US" altLang="ko-KR" sz="2000" dirty="0"/>
              <a:t>(Semi-) Static BFT</a:t>
            </a:r>
          </a:p>
          <a:p>
            <a:pPr lvl="1"/>
            <a:r>
              <a:rPr lang="en-US" altLang="ko-KR" sz="1600" dirty="0"/>
              <a:t>It would be similar to broadcast I-TXSS, which may be ON and OFF</a:t>
            </a:r>
          </a:p>
          <a:p>
            <a:endParaRPr lang="en-US" altLang="ko-KR" sz="2000" dirty="0"/>
          </a:p>
          <a:p>
            <a:pPr lvl="1"/>
            <a:endParaRPr lang="en-US" altLang="ko-KR" sz="1600" dirty="0"/>
          </a:p>
          <a:p>
            <a:pPr lvl="1"/>
            <a:endParaRPr lang="en-US" altLang="ko-KR" sz="1600" dirty="0"/>
          </a:p>
          <a:p>
            <a:pPr lvl="1"/>
            <a:endParaRPr lang="en-US" altLang="ko-KR" sz="1600" dirty="0"/>
          </a:p>
          <a:p>
            <a:endParaRPr lang="en-US" altLang="ko-KR" sz="2000" dirty="0"/>
          </a:p>
        </p:txBody>
      </p:sp>
      <p:sp>
        <p:nvSpPr>
          <p:cNvPr id="4" name="바닥글 개체 틀 3">
            <a:extLst>
              <a:ext uri="{FF2B5EF4-FFF2-40B4-BE49-F238E27FC236}">
                <a16:creationId xmlns:a16="http://schemas.microsoft.com/office/drawing/2014/main" id="{91C0CA9B-D6E2-86C6-327A-12D1F20E2662}"/>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E3EFC325-FE57-15C8-E4B7-C081733B79EC}"/>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3</a:t>
            </a:fld>
            <a:endParaRPr lang="en-US" altLang="ko-KR"/>
          </a:p>
        </p:txBody>
      </p:sp>
      <p:pic>
        <p:nvPicPr>
          <p:cNvPr id="11" name="그림 10">
            <a:extLst>
              <a:ext uri="{FF2B5EF4-FFF2-40B4-BE49-F238E27FC236}">
                <a16:creationId xmlns:a16="http://schemas.microsoft.com/office/drawing/2014/main" id="{19858ACB-8D4D-2369-DA0A-557E0CAE8251}"/>
              </a:ext>
            </a:extLst>
          </p:cNvPr>
          <p:cNvPicPr>
            <a:picLocks noChangeAspect="1"/>
          </p:cNvPicPr>
          <p:nvPr/>
        </p:nvPicPr>
        <p:blipFill>
          <a:blip r:embed="rId3"/>
          <a:stretch>
            <a:fillRect/>
          </a:stretch>
        </p:blipFill>
        <p:spPr>
          <a:xfrm>
            <a:off x="2059781" y="2395728"/>
            <a:ext cx="5024438" cy="1585514"/>
          </a:xfrm>
          <a:prstGeom prst="rect">
            <a:avLst/>
          </a:prstGeom>
        </p:spPr>
      </p:pic>
      <p:pic>
        <p:nvPicPr>
          <p:cNvPr id="6" name="그림 5">
            <a:extLst>
              <a:ext uri="{FF2B5EF4-FFF2-40B4-BE49-F238E27FC236}">
                <a16:creationId xmlns:a16="http://schemas.microsoft.com/office/drawing/2014/main" id="{D7D49313-8063-E1D2-B63D-5F58FEBB4B51}"/>
              </a:ext>
            </a:extLst>
          </p:cNvPr>
          <p:cNvPicPr>
            <a:picLocks noChangeAspect="1"/>
          </p:cNvPicPr>
          <p:nvPr/>
        </p:nvPicPr>
        <p:blipFill>
          <a:blip r:embed="rId4"/>
          <a:stretch>
            <a:fillRect/>
          </a:stretch>
        </p:blipFill>
        <p:spPr>
          <a:xfrm>
            <a:off x="1794271" y="4868563"/>
            <a:ext cx="5555457" cy="1529138"/>
          </a:xfrm>
          <a:prstGeom prst="rect">
            <a:avLst/>
          </a:prstGeom>
        </p:spPr>
      </p:pic>
    </p:spTree>
    <p:extLst>
      <p:ext uri="{BB962C8B-B14F-4D97-AF65-F5344CB8AC3E}">
        <p14:creationId xmlns:p14="http://schemas.microsoft.com/office/powerpoint/2010/main" val="85499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7B2AD-C495-5233-8501-AC80BFD675DA}"/>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D0971046-7049-8891-1D7A-F166584643F9}"/>
              </a:ext>
            </a:extLst>
          </p:cNvPr>
          <p:cNvSpPr>
            <a:spLocks noGrp="1"/>
          </p:cNvSpPr>
          <p:nvPr>
            <p:ph idx="1"/>
          </p:nvPr>
        </p:nvSpPr>
        <p:spPr>
          <a:xfrm>
            <a:off x="685800" y="1752600"/>
            <a:ext cx="7917624"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This is a simple example for signaling BFT information to a non-AP MLD</a:t>
            </a:r>
          </a:p>
          <a:p>
            <a:r>
              <a:rPr lang="en-US" altLang="ko-KR" sz="1800" b="0" u="sng" dirty="0"/>
              <a:t>BFT information can be included in a signaling frame (e.g., Request/Response and/or Announcement) over a sub-7GHz link</a:t>
            </a:r>
          </a:p>
          <a:p>
            <a:r>
              <a:rPr lang="en-US" altLang="ko-KR" sz="1800" b="0" dirty="0"/>
              <a:t>For convenience, this kind of information can be treated as per-user information (Per-User Info) for BFT in this contribution</a:t>
            </a:r>
          </a:p>
        </p:txBody>
      </p:sp>
      <p:sp>
        <p:nvSpPr>
          <p:cNvPr id="2" name="제목 1">
            <a:extLst>
              <a:ext uri="{FF2B5EF4-FFF2-40B4-BE49-F238E27FC236}">
                <a16:creationId xmlns:a16="http://schemas.microsoft.com/office/drawing/2014/main" id="{DA205720-F557-A884-D863-0717C4E8D68A}"/>
              </a:ext>
            </a:extLst>
          </p:cNvPr>
          <p:cNvSpPr>
            <a:spLocks noGrp="1"/>
          </p:cNvSpPr>
          <p:nvPr>
            <p:ph type="title"/>
          </p:nvPr>
        </p:nvSpPr>
        <p:spPr>
          <a:xfrm>
            <a:off x="436139" y="685800"/>
            <a:ext cx="8271722" cy="914400"/>
          </a:xfrm>
        </p:spPr>
        <p:txBody>
          <a:bodyPr/>
          <a:lstStyle/>
          <a:p>
            <a:r>
              <a:rPr lang="en-US" altLang="ko-KR" dirty="0"/>
              <a:t>BFT example – scheduling </a:t>
            </a:r>
            <a:r>
              <a:rPr lang="en-US" altLang="ko-KR"/>
              <a:t>for Individual </a:t>
            </a:r>
            <a:r>
              <a:rPr lang="en-US" altLang="ko-KR" dirty="0"/>
              <a:t>STA</a:t>
            </a:r>
            <a:endParaRPr lang="ko-KR" altLang="en-US" dirty="0"/>
          </a:p>
        </p:txBody>
      </p:sp>
      <p:sp>
        <p:nvSpPr>
          <p:cNvPr id="4" name="바닥글 개체 틀 3">
            <a:extLst>
              <a:ext uri="{FF2B5EF4-FFF2-40B4-BE49-F238E27FC236}">
                <a16:creationId xmlns:a16="http://schemas.microsoft.com/office/drawing/2014/main" id="{60847741-AEDF-48CC-9769-04757D13C070}"/>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2BB0236F-7F92-3C9A-496F-33FFA226DB9D}"/>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4</a:t>
            </a:fld>
            <a:endParaRPr lang="en-US" altLang="ko-KR"/>
          </a:p>
        </p:txBody>
      </p:sp>
      <p:pic>
        <p:nvPicPr>
          <p:cNvPr id="8" name="그림 7">
            <a:extLst>
              <a:ext uri="{FF2B5EF4-FFF2-40B4-BE49-F238E27FC236}">
                <a16:creationId xmlns:a16="http://schemas.microsoft.com/office/drawing/2014/main" id="{DC1CE2C3-C379-510C-99AA-BDBDB75FA258}"/>
              </a:ext>
            </a:extLst>
          </p:cNvPr>
          <p:cNvPicPr>
            <a:picLocks noChangeAspect="1"/>
          </p:cNvPicPr>
          <p:nvPr/>
        </p:nvPicPr>
        <p:blipFill>
          <a:blip r:embed="rId3"/>
          <a:stretch>
            <a:fillRect/>
          </a:stretch>
        </p:blipFill>
        <p:spPr>
          <a:xfrm>
            <a:off x="877956" y="1600200"/>
            <a:ext cx="7388087" cy="2998694"/>
          </a:xfrm>
          <a:prstGeom prst="rect">
            <a:avLst/>
          </a:prstGeom>
        </p:spPr>
      </p:pic>
    </p:spTree>
    <p:extLst>
      <p:ext uri="{BB962C8B-B14F-4D97-AF65-F5344CB8AC3E}">
        <p14:creationId xmlns:p14="http://schemas.microsoft.com/office/powerpoint/2010/main" val="387170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70ACD-FA54-B738-97C5-DB6D3E501A55}"/>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DCE9728A-638E-F47E-4FBA-04D69C566F96}"/>
              </a:ext>
            </a:extLst>
          </p:cNvPr>
          <p:cNvSpPr>
            <a:spLocks noGrp="1"/>
          </p:cNvSpPr>
          <p:nvPr>
            <p:ph idx="1"/>
          </p:nvPr>
        </p:nvSpPr>
        <p:spPr>
          <a:xfrm>
            <a:off x="685800" y="1676400"/>
            <a:ext cx="7772400"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We can consider </a:t>
            </a:r>
            <a:r>
              <a:rPr lang="en-US" altLang="ko-KR" sz="1800" b="0" u="sng" dirty="0"/>
              <a:t>one-shot scheduling for multiple non-AP MLDs performing BFT on the same link</a:t>
            </a:r>
          </a:p>
          <a:p>
            <a:r>
              <a:rPr lang="en-US" altLang="ko-KR" sz="1800" b="0" dirty="0"/>
              <a:t>In this case, both Common Info and Per-User Info for BFT can be included in the BFT Request (or BFT Announcement)</a:t>
            </a:r>
          </a:p>
        </p:txBody>
      </p:sp>
      <p:sp>
        <p:nvSpPr>
          <p:cNvPr id="4" name="바닥글 개체 틀 3">
            <a:extLst>
              <a:ext uri="{FF2B5EF4-FFF2-40B4-BE49-F238E27FC236}">
                <a16:creationId xmlns:a16="http://schemas.microsoft.com/office/drawing/2014/main" id="{52A96EA3-79A4-1BD1-5B23-2F5A9FCBE3BA}"/>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3FCF417-56E4-B780-4F0B-E31595F5DDAE}"/>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5</a:t>
            </a:fld>
            <a:endParaRPr lang="en-US" altLang="ko-KR"/>
          </a:p>
        </p:txBody>
      </p:sp>
      <p:sp>
        <p:nvSpPr>
          <p:cNvPr id="7" name="제목 1">
            <a:extLst>
              <a:ext uri="{FF2B5EF4-FFF2-40B4-BE49-F238E27FC236}">
                <a16:creationId xmlns:a16="http://schemas.microsoft.com/office/drawing/2014/main" id="{DB5A4F0E-9BF6-8011-FF21-F0C711240183}"/>
              </a:ext>
            </a:extLst>
          </p:cNvPr>
          <p:cNvSpPr>
            <a:spLocks noGrp="1"/>
          </p:cNvSpPr>
          <p:nvPr>
            <p:ph type="title"/>
          </p:nvPr>
        </p:nvSpPr>
        <p:spPr>
          <a:xfrm>
            <a:off x="540576" y="685800"/>
            <a:ext cx="8062848" cy="914400"/>
          </a:xfrm>
        </p:spPr>
        <p:txBody>
          <a:bodyPr/>
          <a:lstStyle/>
          <a:p>
            <a:r>
              <a:rPr lang="en-US" altLang="ko-KR" dirty="0"/>
              <a:t>BFT example – scheduling for multiple STAs</a:t>
            </a:r>
            <a:endParaRPr lang="ko-KR" altLang="en-US" dirty="0"/>
          </a:p>
        </p:txBody>
      </p:sp>
      <p:pic>
        <p:nvPicPr>
          <p:cNvPr id="3" name="그림 2">
            <a:extLst>
              <a:ext uri="{FF2B5EF4-FFF2-40B4-BE49-F238E27FC236}">
                <a16:creationId xmlns:a16="http://schemas.microsoft.com/office/drawing/2014/main" id="{B48A0B21-6372-6C32-2436-391FA261943F}"/>
              </a:ext>
            </a:extLst>
          </p:cNvPr>
          <p:cNvPicPr>
            <a:picLocks noChangeAspect="1"/>
          </p:cNvPicPr>
          <p:nvPr/>
        </p:nvPicPr>
        <p:blipFill>
          <a:blip r:embed="rId3"/>
          <a:stretch>
            <a:fillRect/>
          </a:stretch>
        </p:blipFill>
        <p:spPr>
          <a:xfrm>
            <a:off x="990600" y="1524000"/>
            <a:ext cx="6577263" cy="3471333"/>
          </a:xfrm>
          <a:prstGeom prst="rect">
            <a:avLst/>
          </a:prstGeom>
        </p:spPr>
      </p:pic>
    </p:spTree>
    <p:extLst>
      <p:ext uri="{BB962C8B-B14F-4D97-AF65-F5344CB8AC3E}">
        <p14:creationId xmlns:p14="http://schemas.microsoft.com/office/powerpoint/2010/main" val="921598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ABA36-3154-5C47-080D-B5688C94ADCD}"/>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11BEC476-5570-E1D8-2A9B-928BAFF1ED54}"/>
              </a:ext>
            </a:extLst>
          </p:cNvPr>
          <p:cNvSpPr>
            <a:spLocks noGrp="1"/>
          </p:cNvSpPr>
          <p:nvPr>
            <p:ph idx="1"/>
          </p:nvPr>
        </p:nvSpPr>
        <p:spPr>
          <a:xfrm>
            <a:off x="685799" y="1639824"/>
            <a:ext cx="7858125"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u="sng" dirty="0"/>
              <a:t>Broadcast I-TXSS can be performed for non-specified multiple non-AP MLDs</a:t>
            </a:r>
          </a:p>
          <a:p>
            <a:r>
              <a:rPr lang="en-US" altLang="ko-KR" sz="1800" b="0" dirty="0"/>
              <a:t>One or more non-AP MLDs can request R-TXSS using this Broadcast I-TXSS, as needed or on demand</a:t>
            </a:r>
          </a:p>
          <a:p>
            <a:r>
              <a:rPr lang="en-US" altLang="ko-KR" sz="1800" b="0" dirty="0"/>
              <a:t>Broadcast I-TXSS may be performed periodically</a:t>
            </a:r>
          </a:p>
        </p:txBody>
      </p:sp>
      <p:sp>
        <p:nvSpPr>
          <p:cNvPr id="4" name="바닥글 개체 틀 3">
            <a:extLst>
              <a:ext uri="{FF2B5EF4-FFF2-40B4-BE49-F238E27FC236}">
                <a16:creationId xmlns:a16="http://schemas.microsoft.com/office/drawing/2014/main" id="{E86EF025-66F9-AF5B-4CBF-01B2380D1D4B}"/>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4E6442B9-C023-F6A6-D883-22584906462E}"/>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6</a:t>
            </a:fld>
            <a:endParaRPr lang="en-US" altLang="ko-KR"/>
          </a:p>
        </p:txBody>
      </p:sp>
      <p:sp>
        <p:nvSpPr>
          <p:cNvPr id="7" name="제목 1">
            <a:extLst>
              <a:ext uri="{FF2B5EF4-FFF2-40B4-BE49-F238E27FC236}">
                <a16:creationId xmlns:a16="http://schemas.microsoft.com/office/drawing/2014/main" id="{A3383FDE-7F2E-9DAE-C7F3-8EFA2E9F8D82}"/>
              </a:ext>
            </a:extLst>
          </p:cNvPr>
          <p:cNvSpPr>
            <a:spLocks noGrp="1"/>
          </p:cNvSpPr>
          <p:nvPr>
            <p:ph type="title"/>
          </p:nvPr>
        </p:nvSpPr>
        <p:spPr>
          <a:xfrm>
            <a:off x="540576" y="685800"/>
            <a:ext cx="8062848" cy="914400"/>
          </a:xfrm>
        </p:spPr>
        <p:txBody>
          <a:bodyPr/>
          <a:lstStyle/>
          <a:p>
            <a:r>
              <a:rPr lang="en-US" altLang="ko-KR" dirty="0"/>
              <a:t>BFT example – Broadcast I-TXSS</a:t>
            </a:r>
            <a:endParaRPr lang="ko-KR" altLang="en-US" dirty="0"/>
          </a:p>
        </p:txBody>
      </p:sp>
      <p:pic>
        <p:nvPicPr>
          <p:cNvPr id="6" name="그림 5">
            <a:extLst>
              <a:ext uri="{FF2B5EF4-FFF2-40B4-BE49-F238E27FC236}">
                <a16:creationId xmlns:a16="http://schemas.microsoft.com/office/drawing/2014/main" id="{E6EBCC86-5F7B-97FC-BDD9-1347A0565B27}"/>
              </a:ext>
            </a:extLst>
          </p:cNvPr>
          <p:cNvPicPr>
            <a:picLocks noChangeAspect="1"/>
          </p:cNvPicPr>
          <p:nvPr/>
        </p:nvPicPr>
        <p:blipFill>
          <a:blip r:embed="rId3"/>
          <a:stretch>
            <a:fillRect/>
          </a:stretch>
        </p:blipFill>
        <p:spPr>
          <a:xfrm>
            <a:off x="1219200" y="1447800"/>
            <a:ext cx="6664263" cy="3450402"/>
          </a:xfrm>
          <a:prstGeom prst="rect">
            <a:avLst/>
          </a:prstGeom>
        </p:spPr>
      </p:pic>
    </p:spTree>
    <p:extLst>
      <p:ext uri="{BB962C8B-B14F-4D97-AF65-F5344CB8AC3E}">
        <p14:creationId xmlns:p14="http://schemas.microsoft.com/office/powerpoint/2010/main" val="1447896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24C6A-8088-5F0F-F006-AA6661B32C7F}"/>
            </a:ext>
          </a:extLst>
        </p:cNvPr>
        <p:cNvGrpSpPr/>
        <p:nvPr/>
      </p:nvGrpSpPr>
      <p:grpSpPr>
        <a:xfrm>
          <a:off x="0" y="0"/>
          <a:ext cx="0" cy="0"/>
          <a:chOff x="0" y="0"/>
          <a:chExt cx="0" cy="0"/>
        </a:xfrm>
      </p:grpSpPr>
      <p:sp>
        <p:nvSpPr>
          <p:cNvPr id="11" name="내용 개체 틀 2">
            <a:extLst>
              <a:ext uri="{FF2B5EF4-FFF2-40B4-BE49-F238E27FC236}">
                <a16:creationId xmlns:a16="http://schemas.microsoft.com/office/drawing/2014/main" id="{71E236EB-DABD-CB9F-AC12-99B142F1B823}"/>
              </a:ext>
            </a:extLst>
          </p:cNvPr>
          <p:cNvSpPr>
            <a:spLocks noGrp="1"/>
          </p:cNvSpPr>
          <p:nvPr>
            <p:ph idx="1"/>
          </p:nvPr>
        </p:nvSpPr>
        <p:spPr>
          <a:xfrm>
            <a:off x="685800" y="1676400"/>
            <a:ext cx="7772400" cy="4343400"/>
          </a:xfrm>
        </p:spPr>
        <p:txBody>
          <a:bodyPr/>
          <a:lstStyle/>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endParaRPr lang="en-US" altLang="ko-KR" sz="1800" b="0" dirty="0"/>
          </a:p>
          <a:p>
            <a:r>
              <a:rPr lang="en-US" altLang="ko-KR" sz="1800" b="0" dirty="0"/>
              <a:t>In some cases, </a:t>
            </a:r>
            <a:r>
              <a:rPr lang="en-US" altLang="ko-KR" sz="1800" b="0" u="sng" dirty="0"/>
              <a:t>BFT is required during the frame exchange</a:t>
            </a:r>
            <a:r>
              <a:rPr lang="en-US" altLang="ko-KR" sz="1800" b="0" dirty="0"/>
              <a:t> due to environment changes such as mobility, channel status, and so on</a:t>
            </a:r>
          </a:p>
          <a:p>
            <a:r>
              <a:rPr lang="en-US" altLang="ko-KR" sz="1800" b="0" dirty="0"/>
              <a:t>In this case, full or partial BFT is required</a:t>
            </a:r>
          </a:p>
        </p:txBody>
      </p:sp>
      <p:sp>
        <p:nvSpPr>
          <p:cNvPr id="4" name="바닥글 개체 틀 3">
            <a:extLst>
              <a:ext uri="{FF2B5EF4-FFF2-40B4-BE49-F238E27FC236}">
                <a16:creationId xmlns:a16="http://schemas.microsoft.com/office/drawing/2014/main" id="{0A50C83A-DAD5-C59E-FA98-F5B67E18DEAD}"/>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74C84F1C-D579-4F76-30E2-6BD8A94A99D4}"/>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7</a:t>
            </a:fld>
            <a:endParaRPr lang="en-US" altLang="ko-KR"/>
          </a:p>
        </p:txBody>
      </p:sp>
      <p:sp>
        <p:nvSpPr>
          <p:cNvPr id="7" name="제목 1">
            <a:extLst>
              <a:ext uri="{FF2B5EF4-FFF2-40B4-BE49-F238E27FC236}">
                <a16:creationId xmlns:a16="http://schemas.microsoft.com/office/drawing/2014/main" id="{121634B5-7F97-60FA-E3AB-CCBCA8E9E4C7}"/>
              </a:ext>
            </a:extLst>
          </p:cNvPr>
          <p:cNvSpPr>
            <a:spLocks noGrp="1"/>
          </p:cNvSpPr>
          <p:nvPr>
            <p:ph type="title"/>
          </p:nvPr>
        </p:nvSpPr>
        <p:spPr>
          <a:xfrm>
            <a:off x="540576" y="685800"/>
            <a:ext cx="8062848" cy="914400"/>
          </a:xfrm>
        </p:spPr>
        <p:txBody>
          <a:bodyPr/>
          <a:lstStyle/>
          <a:p>
            <a:r>
              <a:rPr lang="en-US" altLang="ko-KR" dirty="0"/>
              <a:t>BFT example – on demand</a:t>
            </a:r>
            <a:endParaRPr lang="ko-KR" altLang="en-US" dirty="0"/>
          </a:p>
        </p:txBody>
      </p:sp>
      <p:pic>
        <p:nvPicPr>
          <p:cNvPr id="9" name="그림 8">
            <a:extLst>
              <a:ext uri="{FF2B5EF4-FFF2-40B4-BE49-F238E27FC236}">
                <a16:creationId xmlns:a16="http://schemas.microsoft.com/office/drawing/2014/main" id="{B0A647CF-EC9E-F653-0115-3F681216941B}"/>
              </a:ext>
            </a:extLst>
          </p:cNvPr>
          <p:cNvPicPr>
            <a:picLocks noChangeAspect="1"/>
          </p:cNvPicPr>
          <p:nvPr/>
        </p:nvPicPr>
        <p:blipFill>
          <a:blip r:embed="rId3"/>
          <a:stretch>
            <a:fillRect/>
          </a:stretch>
        </p:blipFill>
        <p:spPr>
          <a:xfrm>
            <a:off x="1311498" y="1371600"/>
            <a:ext cx="6468103" cy="3581400"/>
          </a:xfrm>
          <a:prstGeom prst="rect">
            <a:avLst/>
          </a:prstGeom>
        </p:spPr>
      </p:pic>
    </p:spTree>
    <p:extLst>
      <p:ext uri="{BB962C8B-B14F-4D97-AF65-F5344CB8AC3E}">
        <p14:creationId xmlns:p14="http://schemas.microsoft.com/office/powerpoint/2010/main" val="2374196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AFB8-93BB-BE80-9A64-9AA71BCB68D7}"/>
            </a:ext>
          </a:extLst>
        </p:cNvPr>
        <p:cNvGrpSpPr/>
        <p:nvPr/>
      </p:nvGrpSpPr>
      <p:grpSpPr>
        <a:xfrm>
          <a:off x="0" y="0"/>
          <a:ext cx="0" cy="0"/>
          <a:chOff x="0" y="0"/>
          <a:chExt cx="0" cy="0"/>
        </a:xfrm>
      </p:grpSpPr>
      <p:sp>
        <p:nvSpPr>
          <p:cNvPr id="2" name="제목 1">
            <a:extLst>
              <a:ext uri="{FF2B5EF4-FFF2-40B4-BE49-F238E27FC236}">
                <a16:creationId xmlns:a16="http://schemas.microsoft.com/office/drawing/2014/main" id="{FF7CCE5B-5CAA-B9C0-AFA2-5D1BDB6C5CDC}"/>
              </a:ext>
            </a:extLst>
          </p:cNvPr>
          <p:cNvSpPr>
            <a:spLocks noGrp="1"/>
          </p:cNvSpPr>
          <p:nvPr>
            <p:ph type="title"/>
          </p:nvPr>
        </p:nvSpPr>
        <p:spPr/>
        <p:txBody>
          <a:bodyPr/>
          <a:lstStyle/>
          <a:p>
            <a:r>
              <a:rPr lang="en-US" altLang="ko-KR" dirty="0"/>
              <a:t>Considerations for designing</a:t>
            </a:r>
            <a:br>
              <a:rPr lang="en-US" altLang="ko-KR" dirty="0"/>
            </a:br>
            <a:r>
              <a:rPr lang="en-US" altLang="ko-KR" dirty="0"/>
              <a:t>BFT Announcement in sub-7GHz</a:t>
            </a:r>
            <a:endParaRPr lang="ko-KR" altLang="en-US" dirty="0"/>
          </a:p>
        </p:txBody>
      </p:sp>
      <p:sp>
        <p:nvSpPr>
          <p:cNvPr id="3" name="내용 개체 틀 2">
            <a:extLst>
              <a:ext uri="{FF2B5EF4-FFF2-40B4-BE49-F238E27FC236}">
                <a16:creationId xmlns:a16="http://schemas.microsoft.com/office/drawing/2014/main" id="{21CBA872-E520-318A-68BE-2202B4ADFFA1}"/>
              </a:ext>
            </a:extLst>
          </p:cNvPr>
          <p:cNvSpPr>
            <a:spLocks noGrp="1"/>
          </p:cNvSpPr>
          <p:nvPr>
            <p:ph idx="1"/>
          </p:nvPr>
        </p:nvSpPr>
        <p:spPr>
          <a:xfrm>
            <a:off x="685800" y="1600200"/>
            <a:ext cx="7772400" cy="4343400"/>
          </a:xfrm>
        </p:spPr>
        <p:txBody>
          <a:bodyPr/>
          <a:lstStyle/>
          <a:p>
            <a:r>
              <a:rPr lang="en-US" altLang="ko-KR" sz="2000" dirty="0"/>
              <a:t>Unified frame design for BFT Announcement</a:t>
            </a:r>
            <a:endParaRPr lang="en-US" altLang="ko-KR" dirty="0"/>
          </a:p>
          <a:p>
            <a:pPr lvl="1"/>
            <a:r>
              <a:rPr lang="en-US" altLang="ko-KR" sz="1600" dirty="0"/>
              <a:t>Different types of BFT procedures (e.g., SLS Only, ISS Only, RSS Only, Broadcast I-TXSS, BRP Only, Full(one-shot) BFT(SLS + BRP) and so on) can be indicated using the unified BFT announcement frame [6]</a:t>
            </a:r>
          </a:p>
          <a:p>
            <a:pPr lvl="2"/>
            <a:r>
              <a:rPr lang="en-US" altLang="ko-KR" sz="1400" dirty="0"/>
              <a:t>In the initial phase, one-shot BFT for one or more users may be performed to find beam pattern each other</a:t>
            </a:r>
          </a:p>
          <a:p>
            <a:pPr lvl="2"/>
            <a:r>
              <a:rPr lang="en-US" altLang="ko-KR" sz="1400" dirty="0"/>
              <a:t>If a user has BFT information obtained in the previous BFT phase, partial BFT(e.g. R-TXSS Only, BRP Only, etc.) may be possible</a:t>
            </a:r>
          </a:p>
          <a:p>
            <a:pPr lvl="2"/>
            <a:r>
              <a:rPr lang="en-US" altLang="ko-KR" sz="1400" dirty="0"/>
              <a:t>BFT may be required after initialization in certain cases, such as following environmental changes, and it should be decided which BFT procedures are performed</a:t>
            </a:r>
          </a:p>
          <a:p>
            <a:pPr marL="342900" lvl="2" indent="-342900"/>
            <a:r>
              <a:rPr lang="en-US" altLang="ko-KR" sz="2000" b="1" dirty="0">
                <a:ea typeface="+mn-ea"/>
                <a:cs typeface="+mn-cs"/>
              </a:rPr>
              <a:t>Scalability to support multiple users</a:t>
            </a:r>
          </a:p>
          <a:p>
            <a:pPr lvl="1"/>
            <a:r>
              <a:rPr lang="en-US" altLang="ko-KR" sz="1600" dirty="0"/>
              <a:t>Common Information for multiple users (e.g., Common BFT information for the same BFT schedule and/or a common BFT schedule for broadcast I-TXSS)</a:t>
            </a:r>
          </a:p>
          <a:p>
            <a:pPr lvl="1"/>
            <a:r>
              <a:rPr lang="en-US" altLang="ko-KR" sz="1600" dirty="0"/>
              <a:t>User-Specific Information for each user (e.g., specific BFT sub-schedules for each user, such as RSS)</a:t>
            </a:r>
          </a:p>
          <a:p>
            <a:r>
              <a:rPr lang="en-US" altLang="ko-KR" sz="2000" dirty="0"/>
              <a:t>Periodicity for (semi-) static BFT</a:t>
            </a:r>
          </a:p>
          <a:p>
            <a:pPr lvl="1"/>
            <a:r>
              <a:rPr lang="en-US" altLang="ko-KR" sz="1600" dirty="0"/>
              <a:t>In certain cases, periodic BFT(e.g. Broadcast I-TXSS) may be performed for non-specified multiple users</a:t>
            </a:r>
            <a:endParaRPr lang="en-US" altLang="ko-KR" sz="1600" strike="sngStrike" dirty="0"/>
          </a:p>
        </p:txBody>
      </p:sp>
      <p:sp>
        <p:nvSpPr>
          <p:cNvPr id="4" name="바닥글 개체 틀 3">
            <a:extLst>
              <a:ext uri="{FF2B5EF4-FFF2-40B4-BE49-F238E27FC236}">
                <a16:creationId xmlns:a16="http://schemas.microsoft.com/office/drawing/2014/main" id="{91C0CA9B-D6E2-86C6-327A-12D1F20E2662}"/>
              </a:ext>
            </a:extLst>
          </p:cNvPr>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a:extLst>
              <a:ext uri="{FF2B5EF4-FFF2-40B4-BE49-F238E27FC236}">
                <a16:creationId xmlns:a16="http://schemas.microsoft.com/office/drawing/2014/main" id="{E3EFC325-FE57-15C8-E4B7-C081733B79EC}"/>
              </a:ext>
            </a:extLst>
          </p:cNvPr>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8</a:t>
            </a:fld>
            <a:endParaRPr lang="en-US" altLang="ko-KR"/>
          </a:p>
        </p:txBody>
      </p:sp>
    </p:spTree>
    <p:extLst>
      <p:ext uri="{BB962C8B-B14F-4D97-AF65-F5344CB8AC3E}">
        <p14:creationId xmlns:p14="http://schemas.microsoft.com/office/powerpoint/2010/main" val="678673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Conclusion</a:t>
            </a:r>
            <a:endParaRPr lang="ko-KR" altLang="en-US" dirty="0"/>
          </a:p>
        </p:txBody>
      </p:sp>
      <p:sp>
        <p:nvSpPr>
          <p:cNvPr id="3" name="내용 개체 틀 2"/>
          <p:cNvSpPr>
            <a:spLocks noGrp="1"/>
          </p:cNvSpPr>
          <p:nvPr>
            <p:ph idx="1"/>
          </p:nvPr>
        </p:nvSpPr>
        <p:spPr>
          <a:xfrm>
            <a:off x="685800" y="1752600"/>
            <a:ext cx="8001000" cy="4343400"/>
          </a:xfrm>
        </p:spPr>
        <p:txBody>
          <a:bodyPr/>
          <a:lstStyle/>
          <a:p>
            <a:r>
              <a:rPr lang="en-US" altLang="ko-KR" sz="2000" dirty="0"/>
              <a:t>This contribution provides several examples for MLO-based Beamforming Training (BFT)</a:t>
            </a:r>
          </a:p>
          <a:p>
            <a:pPr lvl="1"/>
            <a:r>
              <a:rPr lang="en-US" altLang="ko-KR" sz="1600" dirty="0"/>
              <a:t>Through these examples, we could derive some discussion points outlined below</a:t>
            </a:r>
          </a:p>
          <a:p>
            <a:pPr lvl="1"/>
            <a:endParaRPr lang="en-US" altLang="ko-KR" sz="1600" dirty="0"/>
          </a:p>
          <a:p>
            <a:r>
              <a:rPr lang="en-US" altLang="ko-KR" sz="2000" dirty="0"/>
              <a:t>We discussed several aspects to designing BFT Announcement(or Request/Response) procedure</a:t>
            </a:r>
          </a:p>
          <a:p>
            <a:pPr lvl="1"/>
            <a:r>
              <a:rPr lang="en-US" altLang="ko-KR" sz="1600" dirty="0"/>
              <a:t>Unified frame design for BFT Announcement</a:t>
            </a:r>
            <a:endParaRPr lang="en-US" altLang="ko-KR" sz="1800" dirty="0"/>
          </a:p>
          <a:p>
            <a:pPr lvl="1"/>
            <a:r>
              <a:rPr lang="en-US" altLang="ko-KR" sz="1600" dirty="0"/>
              <a:t>Scalability to support multiple users</a:t>
            </a:r>
          </a:p>
          <a:p>
            <a:pPr lvl="1"/>
            <a:r>
              <a:rPr lang="en-US" altLang="ko-KR" sz="1600" dirty="0"/>
              <a:t>Periodicity</a:t>
            </a:r>
          </a:p>
          <a:p>
            <a:endParaRPr lang="en-US" altLang="ko-KR" sz="2000" dirty="0"/>
          </a:p>
          <a:p>
            <a:endParaRPr lang="en-US" altLang="ko-KR" sz="2000" dirty="0"/>
          </a:p>
        </p:txBody>
      </p:sp>
      <p:sp>
        <p:nvSpPr>
          <p:cNvPr id="4" name="바닥글 개체 틀 3"/>
          <p:cNvSpPr>
            <a:spLocks noGrp="1"/>
          </p:cNvSpPr>
          <p:nvPr>
            <p:ph type="ftr" sz="quarter" idx="11"/>
          </p:nvPr>
        </p:nvSpPr>
        <p:spPr>
          <a:xfrm>
            <a:off x="6310941" y="6475413"/>
            <a:ext cx="2232984" cy="184666"/>
          </a:xfrm>
        </p:spPr>
        <p:txBody>
          <a:bodyPr/>
          <a:lstStyle/>
          <a:p>
            <a:pPr>
              <a:defRPr/>
            </a:pPr>
            <a:r>
              <a:rPr lang="en-US" altLang="ko-KR" dirty="0" err="1"/>
              <a:t>Hongwon</a:t>
            </a:r>
            <a:r>
              <a:rPr lang="en-US" altLang="ko-KR" dirty="0"/>
              <a:t> Lee et. al, LG Electronics</a:t>
            </a:r>
          </a:p>
        </p:txBody>
      </p:sp>
      <p:sp>
        <p:nvSpPr>
          <p:cNvPr id="5" name="슬라이드 번호 개체 틀 4"/>
          <p:cNvSpPr>
            <a:spLocks noGrp="1"/>
          </p:cNvSpPr>
          <p:nvPr>
            <p:ph type="sldNum" sz="quarter" idx="12"/>
          </p:nvPr>
        </p:nvSpPr>
        <p:spPr/>
        <p:txBody>
          <a:bodyPr/>
          <a:lstStyle/>
          <a:p>
            <a:pPr>
              <a:defRPr/>
            </a:pPr>
            <a:r>
              <a:rPr lang="en-US" altLang="ko-KR"/>
              <a:t>Slide </a:t>
            </a:r>
            <a:fld id="{DB6D5A24-C744-4D9A-83D3-476F0D333A12}" type="slidenum">
              <a:rPr lang="en-US" altLang="ko-KR" smtClean="0"/>
              <a:pPr>
                <a:defRPr/>
              </a:pPr>
              <a:t>9</a:t>
            </a:fld>
            <a:endParaRPr lang="en-US" altLang="ko-KR"/>
          </a:p>
        </p:txBody>
      </p:sp>
    </p:spTree>
    <p:extLst>
      <p:ext uri="{BB962C8B-B14F-4D97-AF65-F5344CB8AC3E}">
        <p14:creationId xmlns:p14="http://schemas.microsoft.com/office/powerpoint/2010/main" val="2916137464"/>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298237</TotalTime>
  <Words>1544</Words>
  <Application>Microsoft Office PowerPoint</Application>
  <PresentationFormat>화면 슬라이드 쇼(4:3)</PresentationFormat>
  <Paragraphs>242</Paragraphs>
  <Slides>15</Slides>
  <Notes>15</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15</vt:i4>
      </vt:variant>
    </vt:vector>
  </HeadingPairs>
  <TitlesOfParts>
    <vt:vector size="19" baseType="lpstr">
      <vt:lpstr>굴림</vt:lpstr>
      <vt:lpstr>Arial</vt:lpstr>
      <vt:lpstr>Times New Roman</vt:lpstr>
      <vt:lpstr>802-11-Submission</vt:lpstr>
      <vt:lpstr>Some considerations for  MLO-based BFT Announcement</vt:lpstr>
      <vt:lpstr>Introduction</vt:lpstr>
      <vt:lpstr>Recap: MLO-based Beamforming Training [5]</vt:lpstr>
      <vt:lpstr>BFT example – scheduling for Individual STA</vt:lpstr>
      <vt:lpstr>BFT example – scheduling for multiple STAs</vt:lpstr>
      <vt:lpstr>BFT example – Broadcast I-TXSS</vt:lpstr>
      <vt:lpstr>BFT example – on demand</vt:lpstr>
      <vt:lpstr>Considerations for designing BFT Announcement in sub-7GHz</vt:lpstr>
      <vt:lpstr>Conclusion</vt:lpstr>
      <vt:lpstr>Straw Poll 1</vt:lpstr>
      <vt:lpstr>Straw Poll 2</vt:lpstr>
      <vt:lpstr>Straw Poll 3</vt:lpstr>
      <vt:lpstr>Straw Poll 4</vt:lpstr>
      <vt:lpstr>Straw Poll 5</vt:lpstr>
      <vt:lpstr>References</vt:lpstr>
    </vt:vector>
  </TitlesOfParts>
  <Company>LG Electronics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Information update procedure</dc:title>
  <dc:creator>Giwon Park</dc:creator>
  <cp:lastModifiedBy>Hong Won Lee/IoT Connectivity Standard TP</cp:lastModifiedBy>
  <cp:revision>18766</cp:revision>
  <cp:lastPrinted>2018-10-31T23:27:01Z</cp:lastPrinted>
  <dcterms:created xsi:type="dcterms:W3CDTF">2007-05-21T21:00:37Z</dcterms:created>
  <dcterms:modified xsi:type="dcterms:W3CDTF">2025-10-21T14:46:14Z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59f345-fd0b-4b4e-aba2-7c7a20c52995_Enabled">
    <vt:lpwstr>true</vt:lpwstr>
  </property>
  <property fmtid="{D5CDD505-2E9C-101B-9397-08002B2CF9AE}" pid="3" name="MSIP_Label_dd59f345-fd0b-4b4e-aba2-7c7a20c52995_SetDate">
    <vt:lpwstr>2025-08-05T02:44:20Z</vt:lpwstr>
  </property>
  <property fmtid="{D5CDD505-2E9C-101B-9397-08002B2CF9AE}" pid="4" name="MSIP_Label_dd59f345-fd0b-4b4e-aba2-7c7a20c52995_Method">
    <vt:lpwstr>Privileged</vt:lpwstr>
  </property>
  <property fmtid="{D5CDD505-2E9C-101B-9397-08002B2CF9AE}" pid="5" name="MSIP_Label_dd59f345-fd0b-4b4e-aba2-7c7a20c52995_Name">
    <vt:lpwstr>General</vt:lpwstr>
  </property>
  <property fmtid="{D5CDD505-2E9C-101B-9397-08002B2CF9AE}" pid="6" name="MSIP_Label_dd59f345-fd0b-4b4e-aba2-7c7a20c52995_SiteId">
    <vt:lpwstr>5069cde4-642a-45c0-8094-d0c2dec10be3</vt:lpwstr>
  </property>
  <property fmtid="{D5CDD505-2E9C-101B-9397-08002B2CF9AE}" pid="7" name="MSIP_Label_dd59f345-fd0b-4b4e-aba2-7c7a20c52995_ActionId">
    <vt:lpwstr>23ffab50-caa3-4d48-977f-5f95fa34e25b</vt:lpwstr>
  </property>
  <property fmtid="{D5CDD505-2E9C-101B-9397-08002B2CF9AE}" pid="8" name="MSIP_Label_dd59f345-fd0b-4b4e-aba2-7c7a20c52995_ContentBits">
    <vt:lpwstr>0</vt:lpwstr>
  </property>
  <property fmtid="{D5CDD505-2E9C-101B-9397-08002B2CF9AE}" pid="9" name="MSIP_Label_dd59f345-fd0b-4b4e-aba2-7c7a20c52995_Tag">
    <vt:lpwstr>10, 0, 1, 1</vt:lpwstr>
  </property>
</Properties>
</file>