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Lst>
  <p:notesMasterIdLst>
    <p:notesMasterId r:id="rId20"/>
  </p:notesMasterIdLst>
  <p:handoutMasterIdLst>
    <p:handoutMasterId r:id="rId21"/>
  </p:handoutMasterIdLst>
  <p:sldIdLst>
    <p:sldId id="256" r:id="rId2"/>
    <p:sldId id="279" r:id="rId3"/>
    <p:sldId id="296" r:id="rId4"/>
    <p:sldId id="281" r:id="rId5"/>
    <p:sldId id="305" r:id="rId6"/>
    <p:sldId id="301" r:id="rId7"/>
    <p:sldId id="304" r:id="rId8"/>
    <p:sldId id="303" r:id="rId9"/>
    <p:sldId id="290" r:id="rId10"/>
    <p:sldId id="264" r:id="rId11"/>
    <p:sldId id="298" r:id="rId12"/>
    <p:sldId id="297" r:id="rId13"/>
    <p:sldId id="300" r:id="rId14"/>
    <p:sldId id="289" r:id="rId15"/>
    <p:sldId id="293" r:id="rId16"/>
    <p:sldId id="292" r:id="rId17"/>
    <p:sldId id="294" r:id="rId18"/>
    <p:sldId id="295" r:id="rId19"/>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3" d="100"/>
          <a:sy n="113" d="100"/>
        </p:scale>
        <p:origin x="456" y="114"/>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5/9/2025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10</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May 2025</a:t>
            </a:r>
            <a:endParaRPr lang="en-GB" dirty="0"/>
          </a:p>
        </p:txBody>
      </p:sp>
      <p:sp>
        <p:nvSpPr>
          <p:cNvPr id="5" name="Footer Placeholder 4"/>
          <p:cNvSpPr>
            <a:spLocks noGrp="1"/>
          </p:cNvSpPr>
          <p:nvPr>
            <p:ph type="ftr" idx="11"/>
          </p:nvPr>
        </p:nvSpPr>
        <p:spPr/>
        <p:txBody>
          <a:bodyPr/>
          <a:lstStyle>
            <a:lvl1pPr>
              <a:defRPr/>
            </a:lvl1pPr>
          </a:lstStyle>
          <a:p>
            <a:r>
              <a:rPr lang="da-DK"/>
              <a:t>Yongsen Ma et al., Samsung</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da-DK"/>
              <a:t>Yongsen Ma et al., Samsung</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a:t>May 2025</a:t>
            </a:r>
            <a:endParaRPr lang="en-GB"/>
          </a:p>
        </p:txBody>
      </p:sp>
      <p:sp>
        <p:nvSpPr>
          <p:cNvPr id="5" name="Footer Placeholder 4"/>
          <p:cNvSpPr>
            <a:spLocks noGrp="1"/>
          </p:cNvSpPr>
          <p:nvPr>
            <p:ph type="ftr" idx="11"/>
          </p:nvPr>
        </p:nvSpPr>
        <p:spPr/>
        <p:txBody>
          <a:bodyPr/>
          <a:lstStyle>
            <a:lvl1pPr>
              <a:defRPr/>
            </a:lvl1pPr>
          </a:lstStyle>
          <a:p>
            <a:r>
              <a:rPr lang="da-DK"/>
              <a:t>Yongsen Ma et al., Samsung</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May 2025</a:t>
            </a:r>
            <a:endParaRPr lang="en-GB"/>
          </a:p>
        </p:txBody>
      </p:sp>
      <p:sp>
        <p:nvSpPr>
          <p:cNvPr id="6" name="Footer Placeholder 5"/>
          <p:cNvSpPr>
            <a:spLocks noGrp="1"/>
          </p:cNvSpPr>
          <p:nvPr>
            <p:ph type="ftr" idx="11"/>
          </p:nvPr>
        </p:nvSpPr>
        <p:spPr/>
        <p:txBody>
          <a:bodyPr/>
          <a:lstStyle>
            <a:lvl1pPr>
              <a:defRPr/>
            </a:lvl1pPr>
          </a:lstStyle>
          <a:p>
            <a:r>
              <a:rPr lang="da-DK"/>
              <a:t>Yongsen Ma et al., Samsung</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May 2025</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da-DK"/>
              <a:t>Yongsen Ma et al., Samsung</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May 2025</a:t>
            </a:r>
            <a:endParaRPr lang="en-GB"/>
          </a:p>
        </p:txBody>
      </p:sp>
      <p:sp>
        <p:nvSpPr>
          <p:cNvPr id="4" name="Footer Placeholder 3"/>
          <p:cNvSpPr>
            <a:spLocks noGrp="1"/>
          </p:cNvSpPr>
          <p:nvPr>
            <p:ph type="ftr" idx="11"/>
          </p:nvPr>
        </p:nvSpPr>
        <p:spPr/>
        <p:txBody>
          <a:bodyPr/>
          <a:lstStyle>
            <a:lvl1pPr>
              <a:defRPr/>
            </a:lvl1pPr>
          </a:lstStyle>
          <a:p>
            <a:r>
              <a:rPr lang="da-DK"/>
              <a:t>Yongsen Ma et al., Samsung</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May 2025</a:t>
            </a:r>
            <a:endParaRPr lang="en-GB"/>
          </a:p>
        </p:txBody>
      </p:sp>
      <p:sp>
        <p:nvSpPr>
          <p:cNvPr id="3" name="Footer Placeholder 2"/>
          <p:cNvSpPr>
            <a:spLocks noGrp="1"/>
          </p:cNvSpPr>
          <p:nvPr>
            <p:ph type="ftr" idx="11"/>
          </p:nvPr>
        </p:nvSpPr>
        <p:spPr/>
        <p:txBody>
          <a:bodyPr/>
          <a:lstStyle>
            <a:lvl1pPr>
              <a:defRPr/>
            </a:lvl1pPr>
          </a:lstStyle>
          <a:p>
            <a:r>
              <a:rPr lang="da-DK"/>
              <a:t>Yongsen Ma et al., Samsung</a:t>
            </a:r>
            <a:endParaRPr lang="en-GB" dirty="0"/>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2025</a:t>
            </a:r>
            <a:endParaRPr lang="en-GB"/>
          </a:p>
        </p:txBody>
      </p:sp>
      <p:sp>
        <p:nvSpPr>
          <p:cNvPr id="5" name="Footer Placeholder 4"/>
          <p:cNvSpPr>
            <a:spLocks noGrp="1"/>
          </p:cNvSpPr>
          <p:nvPr>
            <p:ph type="ftr" idx="11"/>
          </p:nvPr>
        </p:nvSpPr>
        <p:spPr/>
        <p:txBody>
          <a:bodyPr/>
          <a:lstStyle>
            <a:lvl1pPr>
              <a:defRPr/>
            </a:lvl1pPr>
          </a:lstStyle>
          <a:p>
            <a:r>
              <a:rPr lang="da-DK"/>
              <a:t>Yongsen Ma et al., Samsung</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2025</a:t>
            </a:r>
            <a:endParaRPr lang="en-GB"/>
          </a:p>
        </p:txBody>
      </p:sp>
      <p:sp>
        <p:nvSpPr>
          <p:cNvPr id="5" name="Footer Placeholder 4"/>
          <p:cNvSpPr>
            <a:spLocks noGrp="1"/>
          </p:cNvSpPr>
          <p:nvPr>
            <p:ph type="ftr" idx="11"/>
          </p:nvPr>
        </p:nvSpPr>
        <p:spPr/>
        <p:txBody>
          <a:bodyPr/>
          <a:lstStyle>
            <a:lvl1pPr>
              <a:defRPr/>
            </a:lvl1pPr>
          </a:lstStyle>
          <a:p>
            <a:r>
              <a:rPr lang="da-DK"/>
              <a:t>Yongsen Ma et al., Samsung</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2025</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Yongsen Ma et al., Samsung</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802.11-25/0835r0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24/11-24-0209-14-00bn-specification-framework-for-tgbn.doc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mentor.ieee.org/802.11/dcn/25/11-25-0503-03-00bn-pdt-mac-dbe.docx"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Coexistence of Features with Operating Mode Switching Operations</a:t>
            </a:r>
          </a:p>
        </p:txBody>
      </p:sp>
      <p:sp>
        <p:nvSpPr>
          <p:cNvPr id="3074" name="Rectangle 2"/>
          <p:cNvSpPr>
            <a:spLocks noGrp="1" noChangeArrowheads="1"/>
          </p:cNvSpPr>
          <p:nvPr>
            <p:ph type="subTitle" idx="1"/>
          </p:nvPr>
        </p:nvSpPr>
        <p:spPr>
          <a:xfrm>
            <a:off x="1828800" y="1730511"/>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2025-05-01</a:t>
            </a:r>
            <a:endParaRPr lang="en-GB" sz="2000" b="0" dirty="0"/>
          </a:p>
        </p:txBody>
      </p:sp>
      <p:sp>
        <p:nvSpPr>
          <p:cNvPr id="6" name="Date Placeholder 3"/>
          <p:cNvSpPr>
            <a:spLocks noGrp="1"/>
          </p:cNvSpPr>
          <p:nvPr>
            <p:ph type="dt" idx="10"/>
          </p:nvPr>
        </p:nvSpPr>
        <p:spPr/>
        <p:txBody>
          <a:bodyPr/>
          <a:lstStyle/>
          <a:p>
            <a:r>
              <a:rPr lang="en-US"/>
              <a:t>May 2025</a:t>
            </a:r>
            <a:endParaRPr lang="en-GB" dirty="0"/>
          </a:p>
        </p:txBody>
      </p:sp>
      <p:sp>
        <p:nvSpPr>
          <p:cNvPr id="7" name="Footer Placeholder 4"/>
          <p:cNvSpPr>
            <a:spLocks noGrp="1"/>
          </p:cNvSpPr>
          <p:nvPr>
            <p:ph type="ftr" idx="11"/>
          </p:nvPr>
        </p:nvSpPr>
        <p:spPr/>
        <p:txBody>
          <a:bodyPr/>
          <a:lstStyle/>
          <a:p>
            <a:r>
              <a:rPr lang="da-DK"/>
              <a:t>Yongsen Ma et al., Samsung</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4195976982"/>
              </p:ext>
            </p:extLst>
          </p:nvPr>
        </p:nvGraphicFramePr>
        <p:xfrm>
          <a:off x="990600" y="2413000"/>
          <a:ext cx="9709150" cy="2357438"/>
        </p:xfrm>
        <a:graphic>
          <a:graphicData uri="http://schemas.openxmlformats.org/presentationml/2006/ole">
            <mc:AlternateContent xmlns:mc="http://schemas.openxmlformats.org/markup-compatibility/2006">
              <mc:Choice xmlns:v="urn:schemas-microsoft-com:vml" Requires="v">
                <p:oleObj spid="_x0000_s2543" name="Document" r:id="rId4" imgW="10448057" imgH="2542414" progId="Word.Document.8">
                  <p:embed/>
                </p:oleObj>
              </mc:Choice>
              <mc:Fallback>
                <p:oleObj name="Document" r:id="rId4" imgW="10448057" imgH="2542414" progId="Word.Document.8">
                  <p:embed/>
                  <p:pic>
                    <p:nvPicPr>
                      <p:cNvPr id="0" name="Picture 3"/>
                      <p:cNvPicPr>
                        <a:picLocks noChangeAspect="1" noChangeArrowheads="1"/>
                      </p:cNvPicPr>
                      <p:nvPr/>
                    </p:nvPicPr>
                    <p:blipFill>
                      <a:blip r:embed="rId5"/>
                      <a:srcRect/>
                      <a:stretch>
                        <a:fillRect/>
                      </a:stretch>
                    </p:blipFill>
                    <p:spPr bwMode="auto">
                      <a:xfrm>
                        <a:off x="990600" y="2413000"/>
                        <a:ext cx="9709150" cy="2357438"/>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p:txBody>
          <a:bodyPr/>
          <a:lstStyle/>
          <a:p>
            <a:r>
              <a:rPr lang="en-GB" sz="1800" b="0" dirty="0"/>
              <a:t>[1] </a:t>
            </a:r>
            <a:r>
              <a:rPr lang="en-US" sz="1800" b="0" dirty="0"/>
              <a:t>Specification Framework for </a:t>
            </a:r>
            <a:r>
              <a:rPr lang="en-US" sz="1800" b="0" dirty="0" err="1"/>
              <a:t>TGbn</a:t>
            </a:r>
            <a:r>
              <a:rPr lang="en-US" sz="1800" b="0" dirty="0"/>
              <a:t>, Ross Jian Yu (Huawei), </a:t>
            </a:r>
            <a:r>
              <a:rPr lang="en-US" sz="1800" dirty="0">
                <a:solidFill>
                  <a:schemeClr val="accent2"/>
                </a:solidFill>
                <a:hlinkClick r:id="rId3">
                  <a:extLst>
                    <a:ext uri="{A12FA001-AC4F-418D-AE19-62706E023703}">
                      <ahyp:hlinkClr xmlns:ahyp="http://schemas.microsoft.com/office/drawing/2018/hyperlinkcolor" val="tx"/>
                    </a:ext>
                  </a:extLst>
                </a:hlinkClick>
              </a:rPr>
              <a:t>https://mentor.ieee.org/802.11/dcn/24/11-24-0209-14-00bn-specification-framework-for-tgbn.docx</a:t>
            </a:r>
            <a:endParaRPr lang="en-GB" sz="1800" b="0" dirty="0"/>
          </a:p>
          <a:p>
            <a:r>
              <a:rPr lang="en-GB" sz="1800" b="0" dirty="0"/>
              <a:t>[2] </a:t>
            </a:r>
            <a:r>
              <a:rPr lang="en-US" sz="1800" b="0" dirty="0"/>
              <a:t>IEEE P802.11bn/D0.2, March 2025</a:t>
            </a:r>
          </a:p>
          <a:p>
            <a:r>
              <a:rPr lang="en-US" sz="1800" b="0" dirty="0"/>
              <a:t>[3] PDT-MAC-DBE, </a:t>
            </a:r>
            <a:r>
              <a:rPr lang="en-US" sz="1800" b="0" dirty="0" err="1"/>
              <a:t>Binita</a:t>
            </a:r>
            <a:r>
              <a:rPr lang="en-US" sz="1800" b="0" dirty="0"/>
              <a:t> Gupta (Cisco Systems), </a:t>
            </a:r>
            <a:r>
              <a:rPr lang="en-US" sz="1800" dirty="0">
                <a:solidFill>
                  <a:schemeClr val="accent2"/>
                </a:solidFill>
                <a:hlinkClick r:id="rId4">
                  <a:extLst>
                    <a:ext uri="{A12FA001-AC4F-418D-AE19-62706E023703}">
                      <ahyp:hlinkClr xmlns:ahyp="http://schemas.microsoft.com/office/drawing/2018/hyperlinkcolor" val="tx"/>
                    </a:ext>
                  </a:extLst>
                </a:hlinkClick>
              </a:rPr>
              <a:t>https://mentor.ieee.org/802.11/dcn/25/11-25-0503-03-00bn-pdt-mac-dbe.docx</a:t>
            </a:r>
            <a:endParaRPr lang="en-US" sz="1800" b="0" dirty="0">
              <a:solidFill>
                <a:schemeClr val="accent2"/>
              </a:solidFill>
            </a:endParaRPr>
          </a:p>
          <a:p>
            <a:endParaRPr lang="en-US" sz="1800" b="0" dirty="0"/>
          </a:p>
          <a:p>
            <a:endParaRPr lang="en-US" sz="1800" b="0" dirty="0"/>
          </a:p>
          <a:p>
            <a:endParaRPr lang="en-GB" sz="1800" b="0" dirty="0"/>
          </a:p>
          <a:p>
            <a:endParaRPr lang="en-GB" sz="1800" b="0" dirty="0"/>
          </a:p>
          <a:p>
            <a:endParaRPr lang="en-GB" sz="1800" b="0"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10</a:t>
            </a:fld>
            <a:endParaRPr lang="en-GB"/>
          </a:p>
        </p:txBody>
      </p:sp>
      <p:sp>
        <p:nvSpPr>
          <p:cNvPr id="5" name="Footer Placeholder 4"/>
          <p:cNvSpPr>
            <a:spLocks noGrp="1"/>
          </p:cNvSpPr>
          <p:nvPr>
            <p:ph type="ftr" idx="14"/>
          </p:nvPr>
        </p:nvSpPr>
        <p:spPr/>
        <p:txBody>
          <a:bodyPr/>
          <a:lstStyle/>
          <a:p>
            <a:r>
              <a:rPr lang="da-DK"/>
              <a:t>Yongsen Ma et al., Samsung</a:t>
            </a:r>
            <a:endParaRPr lang="en-GB" dirty="0"/>
          </a:p>
        </p:txBody>
      </p:sp>
      <p:sp>
        <p:nvSpPr>
          <p:cNvPr id="4" name="Date Placeholder 3"/>
          <p:cNvSpPr>
            <a:spLocks noGrp="1"/>
          </p:cNvSpPr>
          <p:nvPr>
            <p:ph type="dt" idx="15"/>
          </p:nvPr>
        </p:nvSpPr>
        <p:spPr/>
        <p:txBody>
          <a:bodyPr/>
          <a:lstStyle/>
          <a:p>
            <a:r>
              <a:rPr lang="en-US"/>
              <a:t>May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174FD-4846-415B-8FD4-1C71AB4E730B}"/>
              </a:ext>
            </a:extLst>
          </p:cNvPr>
          <p:cNvSpPr>
            <a:spLocks noGrp="1"/>
          </p:cNvSpPr>
          <p:nvPr>
            <p:ph type="title"/>
          </p:nvPr>
        </p:nvSpPr>
        <p:spPr/>
        <p:txBody>
          <a:bodyPr/>
          <a:lstStyle/>
          <a:p>
            <a:r>
              <a:rPr lang="en-US" dirty="0"/>
              <a:t>Straw Polls</a:t>
            </a:r>
          </a:p>
        </p:txBody>
      </p:sp>
      <p:sp>
        <p:nvSpPr>
          <p:cNvPr id="3" name="Content Placeholder 2">
            <a:extLst>
              <a:ext uri="{FF2B5EF4-FFF2-40B4-BE49-F238E27FC236}">
                <a16:creationId xmlns:a16="http://schemas.microsoft.com/office/drawing/2014/main" id="{FC986EEB-F6E4-491C-8655-0B301653FF36}"/>
              </a:ext>
            </a:extLst>
          </p:cNvPr>
          <p:cNvSpPr>
            <a:spLocks noGrp="1"/>
          </p:cNvSpPr>
          <p:nvPr>
            <p:ph idx="1"/>
          </p:nvPr>
        </p:nvSpPr>
        <p:spPr/>
        <p:txBody>
          <a:bodyPr/>
          <a:lstStyle/>
          <a:p>
            <a:r>
              <a:rPr lang="en-US" sz="2000" b="0" dirty="0"/>
              <a:t>SP1: Do you agree to amend [Motion #365] to include the following:</a:t>
            </a:r>
          </a:p>
          <a:p>
            <a:pPr>
              <a:buFont typeface="Arial" panose="020B0604020202020204" pitchFamily="34" charset="0"/>
              <a:buChar char="•"/>
            </a:pPr>
            <a:r>
              <a:rPr lang="en-US" sz="2000" b="0" dirty="0"/>
              <a:t>If DBE is enabled and the DBE bandwidth is larger than 40 MHz, an AP may allow the use of NPCA within its BSS.</a:t>
            </a:r>
          </a:p>
          <a:p>
            <a:pPr>
              <a:buFont typeface="Arial" panose="020B0604020202020204" pitchFamily="34" charset="0"/>
              <a:buChar char="•"/>
            </a:pPr>
            <a:r>
              <a:rPr lang="en-US" sz="2000" b="0" dirty="0"/>
              <a:t>When DBE is activated or terminated, an NPCA AP may change the NPCA parameters within the DBE bandwidth or BSS bandwidth.</a:t>
            </a:r>
          </a:p>
          <a:p>
            <a:endParaRPr lang="en-US" sz="2000" dirty="0"/>
          </a:p>
          <a:p>
            <a:endParaRPr lang="en-US" sz="2000" b="0" dirty="0"/>
          </a:p>
          <a:p>
            <a:r>
              <a:rPr lang="en-US" sz="2000" b="0" i="1" dirty="0"/>
              <a:t>Reference [1] Specification Framework for </a:t>
            </a:r>
            <a:r>
              <a:rPr lang="en-US" sz="2000" b="0" i="1" dirty="0" err="1"/>
              <a:t>TGbn</a:t>
            </a:r>
            <a:r>
              <a:rPr lang="en-US" sz="2000" b="0" i="1" dirty="0"/>
              <a:t>, 24/0209r14, [Motion #365]</a:t>
            </a:r>
          </a:p>
          <a:p>
            <a:pPr lvl="0"/>
            <a:r>
              <a:rPr lang="en-US" sz="2000" b="0" i="1" dirty="0"/>
              <a:t>An AP shall not allow the use of NPCA within its BSS if the BSS operating bandwidth is less than or equal to 40 </a:t>
            </a:r>
            <a:r>
              <a:rPr lang="en-US" sz="2000" b="0" i="1" dirty="0" err="1"/>
              <a:t>MHz.</a:t>
            </a:r>
            <a:endParaRPr lang="en-US" sz="2000" b="0" i="1" dirty="0"/>
          </a:p>
          <a:p>
            <a:endParaRPr lang="en-US" sz="2000" dirty="0"/>
          </a:p>
          <a:p>
            <a:r>
              <a:rPr lang="en-US" sz="2000" b="0" dirty="0"/>
              <a:t>Results: Y, N, A</a:t>
            </a:r>
          </a:p>
        </p:txBody>
      </p:sp>
      <p:sp>
        <p:nvSpPr>
          <p:cNvPr id="4" name="Slide Number Placeholder 3">
            <a:extLst>
              <a:ext uri="{FF2B5EF4-FFF2-40B4-BE49-F238E27FC236}">
                <a16:creationId xmlns:a16="http://schemas.microsoft.com/office/drawing/2014/main" id="{74727F12-71B3-4CEA-8EC2-8C21CF373DB7}"/>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74F7EA37-87CD-4AC5-8701-A221872833CE}"/>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A3DBAE5F-0E27-40FF-8829-BA5B6452D869}"/>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409165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0D6A-6DD1-4946-B86C-CAAA78437439}"/>
              </a:ext>
            </a:extLst>
          </p:cNvPr>
          <p:cNvSpPr>
            <a:spLocks noGrp="1"/>
          </p:cNvSpPr>
          <p:nvPr>
            <p:ph type="title"/>
          </p:nvPr>
        </p:nvSpPr>
        <p:spPr/>
        <p:txBody>
          <a:bodyPr/>
          <a:lstStyle/>
          <a:p>
            <a:r>
              <a:rPr lang="en-US" dirty="0"/>
              <a:t>Straw Polls</a:t>
            </a:r>
          </a:p>
        </p:txBody>
      </p:sp>
      <p:sp>
        <p:nvSpPr>
          <p:cNvPr id="3" name="Content Placeholder 2">
            <a:extLst>
              <a:ext uri="{FF2B5EF4-FFF2-40B4-BE49-F238E27FC236}">
                <a16:creationId xmlns:a16="http://schemas.microsoft.com/office/drawing/2014/main" id="{00B0557A-45A0-49C7-9F2E-2502C80AA570}"/>
              </a:ext>
            </a:extLst>
          </p:cNvPr>
          <p:cNvSpPr>
            <a:spLocks noGrp="1"/>
          </p:cNvSpPr>
          <p:nvPr>
            <p:ph idx="1"/>
          </p:nvPr>
        </p:nvSpPr>
        <p:spPr>
          <a:xfrm>
            <a:off x="914401" y="1981201"/>
            <a:ext cx="10361084" cy="4113213"/>
          </a:xfrm>
        </p:spPr>
        <p:txBody>
          <a:bodyPr/>
          <a:lstStyle/>
          <a:p>
            <a:r>
              <a:rPr lang="en-US" sz="2000" b="0" dirty="0"/>
              <a:t>SP2: Do you agree to amend [Motion #332] to include the following:</a:t>
            </a:r>
          </a:p>
          <a:p>
            <a:pPr>
              <a:buFont typeface="Arial" panose="020B0604020202020204" pitchFamily="34" charset="0"/>
              <a:buChar char="•"/>
            </a:pPr>
            <a:r>
              <a:rPr lang="en-US" sz="2000" b="0" dirty="0"/>
              <a:t>If both DSO and DBE are enabled, a DSO STA can be allocated a DSO sub-band that is outside of the non-AP STA's current operating bandwidth and within the associated AP’s DBE bandwidth.</a:t>
            </a:r>
          </a:p>
          <a:p>
            <a:pPr>
              <a:buFont typeface="Arial" panose="020B0604020202020204" pitchFamily="34" charset="0"/>
              <a:buChar char="•"/>
            </a:pPr>
            <a:r>
              <a:rPr lang="en-US" sz="2000" b="0" dirty="0"/>
              <a:t>When DBE is activated or terminated, a DSO AP may change the DSO parameters within the DBE bandwidth or BSS bandwidth.</a:t>
            </a:r>
          </a:p>
          <a:p>
            <a:endParaRPr lang="en-US" sz="2000" b="0" dirty="0"/>
          </a:p>
          <a:p>
            <a:r>
              <a:rPr lang="en-US" sz="2000" b="0" i="1" dirty="0"/>
              <a:t>Reference [1] Specification Framework for </a:t>
            </a:r>
            <a:r>
              <a:rPr lang="en-US" sz="2000" b="0" i="1" dirty="0" err="1"/>
              <a:t>TGbn</a:t>
            </a:r>
            <a:r>
              <a:rPr lang="en-US" sz="2000" b="0" i="1" dirty="0"/>
              <a:t>, 24/0209r14, [Motion #332]</a:t>
            </a:r>
          </a:p>
          <a:p>
            <a:r>
              <a:rPr lang="en-US" sz="2000" b="0" i="1" dirty="0" err="1"/>
              <a:t>TGbn</a:t>
            </a:r>
            <a:r>
              <a:rPr lang="en-US" sz="2000" b="0" i="1" dirty="0"/>
              <a:t> defines a mechanism where a non-AP STA can be allocated frequency resources dynamically (i.e., on a per-TXOP basis) outside of the non-AP STA's current operating bandwidth and within the associated AP's BSS bandwidth.</a:t>
            </a:r>
          </a:p>
          <a:p>
            <a:endParaRPr lang="en-US" sz="2000" b="0" dirty="0"/>
          </a:p>
          <a:p>
            <a:r>
              <a:rPr lang="en-US" sz="2000" b="0" dirty="0"/>
              <a:t>Results: Y, N, A</a:t>
            </a:r>
          </a:p>
        </p:txBody>
      </p:sp>
      <p:sp>
        <p:nvSpPr>
          <p:cNvPr id="4" name="Slide Number Placeholder 3">
            <a:extLst>
              <a:ext uri="{FF2B5EF4-FFF2-40B4-BE49-F238E27FC236}">
                <a16:creationId xmlns:a16="http://schemas.microsoft.com/office/drawing/2014/main" id="{4D12A16A-28EF-44D7-9CE6-F3C9D43B4009}"/>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FD14291D-8BE8-4E2E-BA96-D809E6A9059B}"/>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63E0CEBF-8E85-4F58-99A4-E820AFF4C3D2}"/>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725525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0D6A-6DD1-4946-B86C-CAAA78437439}"/>
              </a:ext>
            </a:extLst>
          </p:cNvPr>
          <p:cNvSpPr>
            <a:spLocks noGrp="1"/>
          </p:cNvSpPr>
          <p:nvPr>
            <p:ph type="title"/>
          </p:nvPr>
        </p:nvSpPr>
        <p:spPr/>
        <p:txBody>
          <a:bodyPr/>
          <a:lstStyle/>
          <a:p>
            <a:r>
              <a:rPr lang="en-US" dirty="0"/>
              <a:t>Straw Polls</a:t>
            </a:r>
          </a:p>
        </p:txBody>
      </p:sp>
      <p:sp>
        <p:nvSpPr>
          <p:cNvPr id="3" name="Content Placeholder 2">
            <a:extLst>
              <a:ext uri="{FF2B5EF4-FFF2-40B4-BE49-F238E27FC236}">
                <a16:creationId xmlns:a16="http://schemas.microsoft.com/office/drawing/2014/main" id="{00B0557A-45A0-49C7-9F2E-2502C80AA570}"/>
              </a:ext>
            </a:extLst>
          </p:cNvPr>
          <p:cNvSpPr>
            <a:spLocks noGrp="1"/>
          </p:cNvSpPr>
          <p:nvPr>
            <p:ph idx="1"/>
          </p:nvPr>
        </p:nvSpPr>
        <p:spPr>
          <a:xfrm>
            <a:off x="914401" y="1981201"/>
            <a:ext cx="10361084" cy="4113213"/>
          </a:xfrm>
        </p:spPr>
        <p:txBody>
          <a:bodyPr/>
          <a:lstStyle/>
          <a:p>
            <a:r>
              <a:rPr lang="en-US" sz="2000" b="0" dirty="0"/>
              <a:t>SP3: Do you agree to add the following texts to </a:t>
            </a:r>
            <a:r>
              <a:rPr lang="en-US" sz="2000" b="0" dirty="0" err="1"/>
              <a:t>TGbn</a:t>
            </a:r>
            <a:r>
              <a:rPr lang="en-US" sz="2000" b="0" dirty="0"/>
              <a:t> SFD:</a:t>
            </a:r>
          </a:p>
          <a:p>
            <a:pPr>
              <a:buFont typeface="Arial" panose="020B0604020202020204" pitchFamily="34" charset="0"/>
              <a:buChar char="•"/>
            </a:pPr>
            <a:r>
              <a:rPr lang="en-US" sz="2000" b="0" dirty="0"/>
              <a:t>When DBE is activated or terminated, a DPS STA may enable/disable DPS and/or adjust DPS parameters within the DBE bandwidth or BSS bandwidth.</a:t>
            </a:r>
          </a:p>
          <a:p>
            <a:endParaRPr lang="en-US" sz="2000" b="0" dirty="0"/>
          </a:p>
          <a:p>
            <a:endParaRPr lang="en-US" sz="2000" b="0" dirty="0"/>
          </a:p>
          <a:p>
            <a:endParaRPr lang="en-US" sz="2000" b="0" dirty="0"/>
          </a:p>
          <a:p>
            <a:r>
              <a:rPr lang="en-US" sz="2000" b="0" dirty="0"/>
              <a:t>Results: Y, N, A</a:t>
            </a:r>
          </a:p>
        </p:txBody>
      </p:sp>
      <p:sp>
        <p:nvSpPr>
          <p:cNvPr id="4" name="Slide Number Placeholder 3">
            <a:extLst>
              <a:ext uri="{FF2B5EF4-FFF2-40B4-BE49-F238E27FC236}">
                <a16:creationId xmlns:a16="http://schemas.microsoft.com/office/drawing/2014/main" id="{4D12A16A-28EF-44D7-9CE6-F3C9D43B4009}"/>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FD14291D-8BE8-4E2E-BA96-D809E6A9059B}"/>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63E0CEBF-8E85-4F58-99A4-E820AFF4C3D2}"/>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136921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510D1-2494-4A91-9A5C-F85979772874}"/>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07F5DF1B-BBED-41AB-8A4E-8356DEFA5A7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A6DAD1B-60B5-4048-9445-B238FE817EA7}"/>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00B9AA30-008D-489D-AA83-E1E1E1642D46}"/>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16B2E81F-8BC0-4645-8736-D4021AF0E739}"/>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762386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E6442-E7FD-4856-B36E-128FD56BB0A2}"/>
              </a:ext>
            </a:extLst>
          </p:cNvPr>
          <p:cNvSpPr>
            <a:spLocks noGrp="1"/>
          </p:cNvSpPr>
          <p:nvPr>
            <p:ph type="title"/>
          </p:nvPr>
        </p:nvSpPr>
        <p:spPr/>
        <p:txBody>
          <a:bodyPr/>
          <a:lstStyle/>
          <a:p>
            <a:r>
              <a:rPr lang="en-US" dirty="0"/>
              <a:t>Backup: DPS</a:t>
            </a:r>
          </a:p>
        </p:txBody>
      </p:sp>
      <p:sp>
        <p:nvSpPr>
          <p:cNvPr id="3" name="Content Placeholder 2">
            <a:extLst>
              <a:ext uri="{FF2B5EF4-FFF2-40B4-BE49-F238E27FC236}">
                <a16:creationId xmlns:a16="http://schemas.microsoft.com/office/drawing/2014/main" id="{2FC30DCD-0EAD-4F38-BC70-4B83AFA2E845}"/>
              </a:ext>
            </a:extLst>
          </p:cNvPr>
          <p:cNvSpPr>
            <a:spLocks noGrp="1"/>
          </p:cNvSpPr>
          <p:nvPr>
            <p:ph idx="1"/>
          </p:nvPr>
        </p:nvSpPr>
        <p:spPr/>
        <p:txBody>
          <a:bodyPr/>
          <a:lstStyle/>
          <a:p>
            <a:pPr marL="0" indent="0"/>
            <a:r>
              <a:rPr lang="en-US" sz="2000" b="0" dirty="0"/>
              <a:t>Reference [1] Specification Framework for </a:t>
            </a:r>
            <a:r>
              <a:rPr lang="en-US" sz="2000" b="0" dirty="0" err="1"/>
              <a:t>TGbn</a:t>
            </a:r>
            <a:r>
              <a:rPr lang="en-US" sz="2000" b="0" dirty="0"/>
              <a:t>, 24/0209r14</a:t>
            </a:r>
          </a:p>
          <a:p>
            <a:pPr>
              <a:buFont typeface="Arial" panose="020B0604020202020204" pitchFamily="34" charset="0"/>
              <a:buChar char="•"/>
            </a:pPr>
            <a:r>
              <a:rPr lang="en-US" sz="2000" b="0" dirty="0"/>
              <a:t>[Motion #9] </a:t>
            </a:r>
            <a:r>
              <a:rPr lang="en-US" sz="2000" b="0" dirty="0" err="1"/>
              <a:t>TGbn</a:t>
            </a:r>
            <a:r>
              <a:rPr lang="en-US" sz="2000" b="0" dirty="0"/>
              <a:t> defines a power save mode for a STA that is a UHR Mobile AP or a UHR non-AP STA wherein the STA may transition from a lower capability mode to a higher capability mode upon reception of an initial control frame</a:t>
            </a:r>
          </a:p>
          <a:p>
            <a:pPr lvl="1">
              <a:buFont typeface="Arial" panose="020B0604020202020204" pitchFamily="34" charset="0"/>
              <a:buChar char="•"/>
            </a:pPr>
            <a:r>
              <a:rPr lang="en-US" sz="1800" b="0" dirty="0"/>
              <a:t>Lower capability mode (e.g., 20 MHz BW, one SS, limited data rates, PPDU format)</a:t>
            </a:r>
          </a:p>
          <a:p>
            <a:pPr lvl="1">
              <a:buFont typeface="Arial" panose="020B0604020202020204" pitchFamily="34" charset="0"/>
              <a:buChar char="•"/>
            </a:pPr>
            <a:r>
              <a:rPr lang="en-US" sz="1800" b="0" dirty="0"/>
              <a:t>Higher capability mode (e.g., operating BW, NSS and MCSs, with at least one higher capability than that in the lower power capability mode)</a:t>
            </a:r>
          </a:p>
          <a:p>
            <a:pPr lvl="1">
              <a:buFont typeface="Arial" panose="020B0604020202020204" pitchFamily="34" charset="0"/>
              <a:buChar char="•"/>
            </a:pPr>
            <a:r>
              <a:rPr lang="en-US" sz="1800" b="0" dirty="0"/>
              <a:t>Initial Control frame is TBD</a:t>
            </a:r>
          </a:p>
          <a:p>
            <a:pPr lvl="1">
              <a:buFont typeface="Arial" panose="020B0604020202020204" pitchFamily="34" charset="0"/>
              <a:buChar char="•"/>
            </a:pPr>
            <a:r>
              <a:rPr lang="en-US" sz="1800" b="0" dirty="0"/>
              <a:t>Whether that applies for a non-mobile AP is TBD</a:t>
            </a:r>
          </a:p>
        </p:txBody>
      </p:sp>
      <p:sp>
        <p:nvSpPr>
          <p:cNvPr id="4" name="Slide Number Placeholder 3">
            <a:extLst>
              <a:ext uri="{FF2B5EF4-FFF2-40B4-BE49-F238E27FC236}">
                <a16:creationId xmlns:a16="http://schemas.microsoft.com/office/drawing/2014/main" id="{1198F8DA-5698-4943-A44A-DE8A8FFF5A93}"/>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3597F2E9-7897-4FEC-BAA8-906BE3559861}"/>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A7D35CAB-5548-4FE1-B204-66516F9C1AF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028758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E6442-E7FD-4856-B36E-128FD56BB0A2}"/>
              </a:ext>
            </a:extLst>
          </p:cNvPr>
          <p:cNvSpPr>
            <a:spLocks noGrp="1"/>
          </p:cNvSpPr>
          <p:nvPr>
            <p:ph type="title"/>
          </p:nvPr>
        </p:nvSpPr>
        <p:spPr/>
        <p:txBody>
          <a:bodyPr/>
          <a:lstStyle/>
          <a:p>
            <a:r>
              <a:rPr lang="en-US" dirty="0"/>
              <a:t>Backup: NPCA</a:t>
            </a:r>
          </a:p>
        </p:txBody>
      </p:sp>
      <p:sp>
        <p:nvSpPr>
          <p:cNvPr id="3" name="Content Placeholder 2">
            <a:extLst>
              <a:ext uri="{FF2B5EF4-FFF2-40B4-BE49-F238E27FC236}">
                <a16:creationId xmlns:a16="http://schemas.microsoft.com/office/drawing/2014/main" id="{2FC30DCD-0EAD-4F38-BC70-4B83AFA2E845}"/>
              </a:ext>
            </a:extLst>
          </p:cNvPr>
          <p:cNvSpPr>
            <a:spLocks noGrp="1"/>
          </p:cNvSpPr>
          <p:nvPr>
            <p:ph idx="1"/>
          </p:nvPr>
        </p:nvSpPr>
        <p:spPr/>
        <p:txBody>
          <a:bodyPr/>
          <a:lstStyle/>
          <a:p>
            <a:pPr marL="0" indent="0"/>
            <a:r>
              <a:rPr lang="en-US" sz="1800" b="0" dirty="0"/>
              <a:t>Reference [1] Specification Framework for </a:t>
            </a:r>
            <a:r>
              <a:rPr lang="en-US" sz="1800" b="0" dirty="0" err="1"/>
              <a:t>TGbn</a:t>
            </a:r>
            <a:r>
              <a:rPr lang="en-US" sz="1800" b="0" dirty="0"/>
              <a:t>, 24/0209r14</a:t>
            </a:r>
          </a:p>
          <a:p>
            <a:pPr>
              <a:buFont typeface="Arial" panose="020B0604020202020204" pitchFamily="34" charset="0"/>
              <a:buChar char="•"/>
            </a:pPr>
            <a:r>
              <a:rPr lang="en-US" sz="1800" b="0" dirty="0"/>
              <a:t>[Motion #11] </a:t>
            </a:r>
            <a:r>
              <a:rPr lang="en-US" sz="1800" b="0" dirty="0" err="1"/>
              <a:t>TGbn</a:t>
            </a:r>
            <a:r>
              <a:rPr lang="en-US" sz="1800" b="0" dirty="0"/>
              <a:t> defines a mode of operation that enables a STA to access the secondary channel while the primary channel is known to be busy due to OBSS traffic or other TBD conditions.</a:t>
            </a:r>
          </a:p>
          <a:p>
            <a:pPr lvl="1">
              <a:buFont typeface="Arial" panose="020B0604020202020204" pitchFamily="34" charset="0"/>
              <a:buChar char="•"/>
            </a:pPr>
            <a:r>
              <a:rPr lang="en-US" sz="1600" dirty="0"/>
              <a:t>The mode of operation shall not assume that the STA is capable to detect or decode a frame and obtain NAV information of the secondary channel concurrently with the primary channel.</a:t>
            </a:r>
          </a:p>
          <a:p>
            <a:pPr lvl="1">
              <a:buFont typeface="Arial" panose="020B0604020202020204" pitchFamily="34" charset="0"/>
              <a:buChar char="•"/>
            </a:pPr>
            <a:r>
              <a:rPr lang="en-US" sz="1600" dirty="0"/>
              <a:t>A BSS shall only have a single Non-Primary Channel Access (NPCA) primary channel (name TBD) on which the STA contends while the primary channel of the BSS is known to be busy due to OBSS traffic or other TBD conditions.</a:t>
            </a:r>
          </a:p>
          <a:p>
            <a:pPr>
              <a:buFont typeface="Arial" panose="020B0604020202020204" pitchFamily="34" charset="0"/>
              <a:buChar char="•"/>
            </a:pPr>
            <a:r>
              <a:rPr lang="en-US" sz="1800" b="0" dirty="0"/>
              <a:t>[Motion #130] An AP that is capable of NPCA announces at most one NPCA Primary channel</a:t>
            </a:r>
          </a:p>
          <a:p>
            <a:pPr lvl="1">
              <a:buFont typeface="Arial" panose="020B0604020202020204" pitchFamily="34" charset="0"/>
              <a:buChar char="•"/>
            </a:pPr>
            <a:r>
              <a:rPr lang="en-US" sz="1600" dirty="0"/>
              <a:t>NPCA Primary channel is in AP's BSS operating channel width</a:t>
            </a:r>
          </a:p>
          <a:p>
            <a:pPr lvl="1">
              <a:buFont typeface="Arial" panose="020B0604020202020204" pitchFamily="34" charset="0"/>
              <a:buChar char="•"/>
            </a:pPr>
            <a:r>
              <a:rPr lang="en-US" sz="1600" dirty="0"/>
              <a:t>NPCA Primary channel is not a punctured 20 MHz subchannel (as indicated in EHT Operation element)</a:t>
            </a:r>
          </a:p>
          <a:p>
            <a:pPr lvl="1">
              <a:buFont typeface="Arial" panose="020B0604020202020204" pitchFamily="34" charset="0"/>
              <a:buChar char="•"/>
            </a:pPr>
            <a:r>
              <a:rPr lang="en-US" sz="1600" dirty="0"/>
              <a:t>Details on signaling is TBD</a:t>
            </a:r>
          </a:p>
          <a:p>
            <a:pPr>
              <a:buFont typeface="Arial" panose="020B0604020202020204" pitchFamily="34" charset="0"/>
              <a:buChar char="•"/>
            </a:pPr>
            <a:r>
              <a:rPr lang="en-US" sz="1800" b="0" dirty="0"/>
              <a:t>[Motion #365] An AP shall not allow the use of NPCA within its BSS if the BSS operating bandwidth is less than or equal to 40 </a:t>
            </a:r>
            <a:r>
              <a:rPr lang="en-US" sz="1800" b="0" dirty="0" err="1"/>
              <a:t>MHz.</a:t>
            </a:r>
            <a:endParaRPr lang="en-US" sz="1800" b="0" dirty="0"/>
          </a:p>
        </p:txBody>
      </p:sp>
      <p:sp>
        <p:nvSpPr>
          <p:cNvPr id="4" name="Slide Number Placeholder 3">
            <a:extLst>
              <a:ext uri="{FF2B5EF4-FFF2-40B4-BE49-F238E27FC236}">
                <a16:creationId xmlns:a16="http://schemas.microsoft.com/office/drawing/2014/main" id="{1198F8DA-5698-4943-A44A-DE8A8FFF5A93}"/>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3597F2E9-7897-4FEC-BAA8-906BE3559861}"/>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A7D35CAB-5548-4FE1-B204-66516F9C1AF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952348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E6442-E7FD-4856-B36E-128FD56BB0A2}"/>
              </a:ext>
            </a:extLst>
          </p:cNvPr>
          <p:cNvSpPr>
            <a:spLocks noGrp="1"/>
          </p:cNvSpPr>
          <p:nvPr>
            <p:ph type="title"/>
          </p:nvPr>
        </p:nvSpPr>
        <p:spPr/>
        <p:txBody>
          <a:bodyPr/>
          <a:lstStyle/>
          <a:p>
            <a:r>
              <a:rPr lang="en-US" dirty="0"/>
              <a:t>Backup: DSO</a:t>
            </a:r>
          </a:p>
        </p:txBody>
      </p:sp>
      <p:sp>
        <p:nvSpPr>
          <p:cNvPr id="3" name="Content Placeholder 2">
            <a:extLst>
              <a:ext uri="{FF2B5EF4-FFF2-40B4-BE49-F238E27FC236}">
                <a16:creationId xmlns:a16="http://schemas.microsoft.com/office/drawing/2014/main" id="{2FC30DCD-0EAD-4F38-BC70-4B83AFA2E845}"/>
              </a:ext>
            </a:extLst>
          </p:cNvPr>
          <p:cNvSpPr>
            <a:spLocks noGrp="1"/>
          </p:cNvSpPr>
          <p:nvPr>
            <p:ph idx="1"/>
          </p:nvPr>
        </p:nvSpPr>
        <p:spPr/>
        <p:txBody>
          <a:bodyPr/>
          <a:lstStyle/>
          <a:p>
            <a:pPr marL="0" indent="0"/>
            <a:r>
              <a:rPr lang="en-US" sz="2000" b="0" dirty="0"/>
              <a:t>Reference [1] Specification Framework for </a:t>
            </a:r>
            <a:r>
              <a:rPr lang="en-US" sz="2000" b="0" dirty="0" err="1"/>
              <a:t>TGbn</a:t>
            </a:r>
            <a:r>
              <a:rPr lang="en-US" sz="2000" b="0" dirty="0"/>
              <a:t>, 24/0209r14</a:t>
            </a:r>
          </a:p>
          <a:p>
            <a:pPr>
              <a:buFont typeface="Arial" panose="020B0604020202020204" pitchFamily="34" charset="0"/>
              <a:buChar char="•"/>
            </a:pPr>
            <a:r>
              <a:rPr lang="en-US" sz="2000" b="0" dirty="0"/>
              <a:t>[Motion #332] </a:t>
            </a:r>
            <a:r>
              <a:rPr lang="en-US" sz="2000" b="0" dirty="0" err="1"/>
              <a:t>TGbn</a:t>
            </a:r>
            <a:r>
              <a:rPr lang="en-US" sz="2000" b="0" dirty="0"/>
              <a:t> defines a mechanism where a non-AP STA can be allocated frequency resources dynamically (i.e., on a per-TXOP basis) outside of the non-AP STA's current operating bandwidth and within the associated AP's BSS bandwidth.</a:t>
            </a:r>
          </a:p>
          <a:p>
            <a:pPr>
              <a:buFont typeface="Arial" panose="020B0604020202020204" pitchFamily="34" charset="0"/>
              <a:buChar char="•"/>
            </a:pPr>
            <a:endParaRPr lang="en-US" sz="1800" b="0" dirty="0"/>
          </a:p>
        </p:txBody>
      </p:sp>
      <p:sp>
        <p:nvSpPr>
          <p:cNvPr id="4" name="Slide Number Placeholder 3">
            <a:extLst>
              <a:ext uri="{FF2B5EF4-FFF2-40B4-BE49-F238E27FC236}">
                <a16:creationId xmlns:a16="http://schemas.microsoft.com/office/drawing/2014/main" id="{1198F8DA-5698-4943-A44A-DE8A8FFF5A93}"/>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3597F2E9-7897-4FEC-BAA8-906BE3559861}"/>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A7D35CAB-5548-4FE1-B204-66516F9C1AF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119047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E6442-E7FD-4856-B36E-128FD56BB0A2}"/>
              </a:ext>
            </a:extLst>
          </p:cNvPr>
          <p:cNvSpPr>
            <a:spLocks noGrp="1"/>
          </p:cNvSpPr>
          <p:nvPr>
            <p:ph type="title"/>
          </p:nvPr>
        </p:nvSpPr>
        <p:spPr/>
        <p:txBody>
          <a:bodyPr/>
          <a:lstStyle/>
          <a:p>
            <a:r>
              <a:rPr lang="en-US" dirty="0"/>
              <a:t>Backup: DBE</a:t>
            </a:r>
          </a:p>
        </p:txBody>
      </p:sp>
      <p:sp>
        <p:nvSpPr>
          <p:cNvPr id="3" name="Content Placeholder 2">
            <a:extLst>
              <a:ext uri="{FF2B5EF4-FFF2-40B4-BE49-F238E27FC236}">
                <a16:creationId xmlns:a16="http://schemas.microsoft.com/office/drawing/2014/main" id="{2FC30DCD-0EAD-4F38-BC70-4B83AFA2E845}"/>
              </a:ext>
            </a:extLst>
          </p:cNvPr>
          <p:cNvSpPr>
            <a:spLocks noGrp="1"/>
          </p:cNvSpPr>
          <p:nvPr>
            <p:ph idx="1"/>
          </p:nvPr>
        </p:nvSpPr>
        <p:spPr/>
        <p:txBody>
          <a:bodyPr/>
          <a:lstStyle/>
          <a:p>
            <a:pPr marL="0" indent="0"/>
            <a:r>
              <a:rPr lang="en-US" sz="2000" b="0" dirty="0"/>
              <a:t>Reference [1] Specification Framework for </a:t>
            </a:r>
            <a:r>
              <a:rPr lang="en-US" sz="2000" b="0" dirty="0" err="1"/>
              <a:t>TGbn</a:t>
            </a:r>
            <a:r>
              <a:rPr lang="en-US" sz="2000" b="0" dirty="0"/>
              <a:t>, 24/0209r14</a:t>
            </a:r>
          </a:p>
          <a:p>
            <a:pPr>
              <a:buFont typeface="Arial" panose="020B0604020202020204" pitchFamily="34" charset="0"/>
              <a:buChar char="•"/>
            </a:pPr>
            <a:r>
              <a:rPr lang="en-US" sz="2000" b="0" dirty="0"/>
              <a:t>[Motion #334] 11bn defines a mechanism for dynamic bandwidth expansion (DBE) that enables a UHR AP to modify (expand/reset) its Dynamic UHR operating BSS bandwidth for UHR STAs that support the DBE operation</a:t>
            </a:r>
          </a:p>
          <a:p>
            <a:pPr lvl="1">
              <a:buFont typeface="Arial" panose="020B0604020202020204" pitchFamily="34" charset="0"/>
              <a:buChar char="•"/>
            </a:pPr>
            <a:r>
              <a:rPr lang="en-US" sz="1800" b="0" dirty="0"/>
              <a:t>The dynamic bandwidth change is signaled using management frames and is announced for multiple beacon intervals in advance, and the AP shall stay on the expanded bandwidth until a subsequent dynamic bandwidth change occurs</a:t>
            </a:r>
          </a:p>
          <a:p>
            <a:pPr lvl="1">
              <a:buFont typeface="Arial" panose="020B0604020202020204" pitchFamily="34" charset="0"/>
              <a:buChar char="•"/>
            </a:pPr>
            <a:r>
              <a:rPr lang="en-US" sz="1800" b="0" dirty="0"/>
              <a:t>The primary channel does not change as part of the dynamic BW expansion.</a:t>
            </a:r>
          </a:p>
          <a:p>
            <a:pPr lvl="1">
              <a:buFont typeface="Arial" panose="020B0604020202020204" pitchFamily="34" charset="0"/>
              <a:buChar char="•"/>
            </a:pPr>
            <a:r>
              <a:rPr lang="en-US" sz="1800" b="0" dirty="0"/>
              <a:t>TBD on DBE signaling details</a:t>
            </a:r>
          </a:p>
        </p:txBody>
      </p:sp>
      <p:sp>
        <p:nvSpPr>
          <p:cNvPr id="4" name="Slide Number Placeholder 3">
            <a:extLst>
              <a:ext uri="{FF2B5EF4-FFF2-40B4-BE49-F238E27FC236}">
                <a16:creationId xmlns:a16="http://schemas.microsoft.com/office/drawing/2014/main" id="{1198F8DA-5698-4943-A44A-DE8A8FFF5A93}"/>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3597F2E9-7897-4FEC-BAA8-906BE3559861}"/>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A7D35CAB-5548-4FE1-B204-66516F9C1AF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993838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4CFE-36A0-40A6-BC76-39C298F91BA0}"/>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713E42C8-6270-43E0-9416-C0CEF98B438E}"/>
              </a:ext>
            </a:extLst>
          </p:cNvPr>
          <p:cNvSpPr>
            <a:spLocks noGrp="1"/>
          </p:cNvSpPr>
          <p:nvPr>
            <p:ph idx="1"/>
          </p:nvPr>
        </p:nvSpPr>
        <p:spPr/>
        <p:txBody>
          <a:bodyPr/>
          <a:lstStyle/>
          <a:p>
            <a:pPr>
              <a:buFont typeface="Arial" panose="020B0604020202020204" pitchFamily="34" charset="0"/>
              <a:buChar char="•"/>
            </a:pPr>
            <a:r>
              <a:rPr lang="en-US" sz="2000" b="0" dirty="0"/>
              <a:t>Some UHR features introduced in </a:t>
            </a:r>
            <a:r>
              <a:rPr lang="en-US" sz="2000" b="0" dirty="0" err="1"/>
              <a:t>TGbn</a:t>
            </a:r>
            <a:r>
              <a:rPr lang="en-US" sz="2000" b="0" dirty="0"/>
              <a:t> involve operating mode switching operations, e.g., [1]</a:t>
            </a:r>
          </a:p>
          <a:p>
            <a:pPr lvl="1">
              <a:buFont typeface="Arial" panose="020B0604020202020204" pitchFamily="34" charset="0"/>
              <a:buChar char="•"/>
            </a:pPr>
            <a:r>
              <a:rPr lang="en-US" sz="1800" b="0" dirty="0"/>
              <a:t>DBE (Dynamic Bandwidth Expansion): switching between </a:t>
            </a:r>
            <a:r>
              <a:rPr lang="en-US" sz="1800" dirty="0"/>
              <a:t>BSS bandwidth and DBE bandwidth</a:t>
            </a:r>
          </a:p>
          <a:p>
            <a:pPr lvl="1">
              <a:buFont typeface="Arial" panose="020B0604020202020204" pitchFamily="34" charset="0"/>
              <a:buChar char="•"/>
            </a:pPr>
            <a:r>
              <a:rPr lang="en-US" sz="1800" b="0" dirty="0"/>
              <a:t>DPS (Dynamic Power Save): switching between </a:t>
            </a:r>
            <a:r>
              <a:rPr lang="en-US" sz="1800" dirty="0"/>
              <a:t>low capability mode and high capability mode</a:t>
            </a:r>
          </a:p>
          <a:p>
            <a:pPr lvl="1">
              <a:buFont typeface="Arial" panose="020B0604020202020204" pitchFamily="34" charset="0"/>
              <a:buChar char="•"/>
            </a:pPr>
            <a:r>
              <a:rPr lang="en-US" sz="1800" b="0" dirty="0"/>
              <a:t>DSO (Dynamic Sub-band Operation): switching between </a:t>
            </a:r>
            <a:r>
              <a:rPr lang="en-US" sz="1800" dirty="0"/>
              <a:t>primary sub-band and DSO sub-band</a:t>
            </a:r>
          </a:p>
          <a:p>
            <a:pPr lvl="1">
              <a:buFont typeface="Arial" panose="020B0604020202020204" pitchFamily="34" charset="0"/>
              <a:buChar char="•"/>
            </a:pPr>
            <a:r>
              <a:rPr lang="en-US" sz="1800" b="0" dirty="0"/>
              <a:t>NPCA (Non-Primary Channel Access): switching between </a:t>
            </a:r>
            <a:r>
              <a:rPr lang="en-US" sz="1800" dirty="0"/>
              <a:t>BSS Primary channel and NPCA Primary channel</a:t>
            </a:r>
          </a:p>
          <a:p>
            <a:pPr>
              <a:buFont typeface="Arial" panose="020B0604020202020204" pitchFamily="34" charset="0"/>
              <a:buChar char="•"/>
            </a:pPr>
            <a:r>
              <a:rPr lang="en-US" sz="2000" b="0" dirty="0"/>
              <a:t>This contribution presents rules and examples for how a STA can enable/disable/activate/adjust multiple features that require operating mode switching operations, e.g.,</a:t>
            </a:r>
          </a:p>
          <a:p>
            <a:pPr lvl="1">
              <a:buFont typeface="Arial" panose="020B0604020202020204" pitchFamily="34" charset="0"/>
              <a:buChar char="•"/>
            </a:pPr>
            <a:r>
              <a:rPr lang="en-US" sz="1800" b="0" dirty="0"/>
              <a:t>some features </a:t>
            </a:r>
            <a:r>
              <a:rPr lang="en-US" sz="1800" b="1" dirty="0"/>
              <a:t>have conflicts with each other or introduce extra complexity </a:t>
            </a:r>
            <a:r>
              <a:rPr lang="en-US" sz="1800" b="0" dirty="0"/>
              <a:t>if running </a:t>
            </a:r>
            <a:r>
              <a:rPr lang="en-US" sz="1800" dirty="0"/>
              <a:t>at the same time</a:t>
            </a:r>
            <a:r>
              <a:rPr lang="en-US" sz="1800" b="0" dirty="0"/>
              <a:t>, e.g., DSO should not be enabled during NPCA operations, and vice versa.</a:t>
            </a:r>
          </a:p>
          <a:p>
            <a:pPr lvl="1">
              <a:buFont typeface="Arial" panose="020B0604020202020204" pitchFamily="34" charset="0"/>
              <a:buChar char="•"/>
            </a:pPr>
            <a:r>
              <a:rPr lang="en-US" sz="1800" b="0" dirty="0"/>
              <a:t>some features can be </a:t>
            </a:r>
            <a:r>
              <a:rPr lang="en-US" sz="1800" b="1" dirty="0"/>
              <a:t>enabled/adjusted together </a:t>
            </a:r>
            <a:r>
              <a:rPr lang="en-US" sz="1800" b="0" dirty="0"/>
              <a:t>to simplify the procedures and improve efficiency without introducing too much overhead/complexity.</a:t>
            </a:r>
          </a:p>
          <a:p>
            <a:pPr lvl="1">
              <a:buFont typeface="Arial" panose="020B0604020202020204" pitchFamily="34" charset="0"/>
              <a:buChar char="•"/>
            </a:pPr>
            <a:r>
              <a:rPr lang="en-US" sz="1800" dirty="0"/>
              <a:t>some features can be used to </a:t>
            </a:r>
            <a:r>
              <a:rPr lang="en-US" sz="1800" b="1" dirty="0"/>
              <a:t>enable/disable/adjust other features</a:t>
            </a:r>
            <a:r>
              <a:rPr lang="en-US" sz="1800" dirty="0"/>
              <a:t>.</a:t>
            </a:r>
            <a:endParaRPr lang="en-US" sz="1800" b="0" dirty="0"/>
          </a:p>
          <a:p>
            <a:pPr>
              <a:buFont typeface="Arial" panose="020B0604020202020204" pitchFamily="34" charset="0"/>
              <a:buChar char="•"/>
            </a:pPr>
            <a:endParaRPr lang="en-US" sz="2000" b="0" dirty="0"/>
          </a:p>
        </p:txBody>
      </p:sp>
      <p:sp>
        <p:nvSpPr>
          <p:cNvPr id="4" name="Slide Number Placeholder 3">
            <a:extLst>
              <a:ext uri="{FF2B5EF4-FFF2-40B4-BE49-F238E27FC236}">
                <a16:creationId xmlns:a16="http://schemas.microsoft.com/office/drawing/2014/main" id="{0FBCDD59-F474-4708-ACDF-B062C3911DE9}"/>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a16="http://schemas.microsoft.com/office/drawing/2014/main" id="{09AFE332-938A-45A9-BEF9-4E3B3584F90A}"/>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5F5C9660-CF34-4292-B4EA-1DCDBFF5EB3E}"/>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400639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D1C3F-429E-47F0-8066-52F5AC1A694F}"/>
              </a:ext>
            </a:extLst>
          </p:cNvPr>
          <p:cNvSpPr>
            <a:spLocks noGrp="1"/>
          </p:cNvSpPr>
          <p:nvPr>
            <p:ph type="title"/>
          </p:nvPr>
        </p:nvSpPr>
        <p:spPr/>
        <p:txBody>
          <a:bodyPr/>
          <a:lstStyle/>
          <a:p>
            <a:r>
              <a:rPr lang="en-US" dirty="0"/>
              <a:t>Recap: UHR Features That Involve Operating Mode Switching Operations [1]</a:t>
            </a:r>
          </a:p>
        </p:txBody>
      </p:sp>
      <p:sp>
        <p:nvSpPr>
          <p:cNvPr id="3" name="Content Placeholder 2">
            <a:extLst>
              <a:ext uri="{FF2B5EF4-FFF2-40B4-BE49-F238E27FC236}">
                <a16:creationId xmlns:a16="http://schemas.microsoft.com/office/drawing/2014/main" id="{A699B43C-58D3-4472-BB13-DBA2968C40CE}"/>
              </a:ext>
            </a:extLst>
          </p:cNvPr>
          <p:cNvSpPr>
            <a:spLocks noGrp="1"/>
          </p:cNvSpPr>
          <p:nvPr>
            <p:ph idx="1"/>
          </p:nvPr>
        </p:nvSpPr>
        <p:spPr/>
        <p:txBody>
          <a:bodyPr/>
          <a:lstStyle/>
          <a:p>
            <a:pPr>
              <a:buFont typeface="Arial" panose="020B0604020202020204" pitchFamily="34" charset="0"/>
              <a:buChar char="•"/>
            </a:pPr>
            <a:r>
              <a:rPr lang="en-US" sz="2000" b="0" dirty="0"/>
              <a:t>DBE: enables a UHR AP to modify (expand/reset) its Dynamic UHR operating BSS bandwidth</a:t>
            </a:r>
          </a:p>
          <a:p>
            <a:pPr lvl="1">
              <a:buFont typeface="Arial" panose="020B0604020202020204" pitchFamily="34" charset="0"/>
              <a:buChar char="•"/>
            </a:pPr>
            <a:r>
              <a:rPr lang="en-US" sz="1800" dirty="0"/>
              <a:t>The primary channel does not change as part of the dynamic BW expansion</a:t>
            </a:r>
          </a:p>
          <a:p>
            <a:pPr>
              <a:buFont typeface="Arial" panose="020B0604020202020204" pitchFamily="34" charset="0"/>
              <a:buChar char="•"/>
            </a:pPr>
            <a:r>
              <a:rPr lang="en-US" sz="2000" b="0" dirty="0"/>
              <a:t>DPS: allows a UHR STA (mobile AP or non-AP STA) to transition from a low capability (LC) mode to a high capability (HC) mode upon transmission/reception of ICF</a:t>
            </a:r>
          </a:p>
          <a:p>
            <a:pPr lvl="1">
              <a:buFont typeface="Arial" panose="020B0604020202020204" pitchFamily="34" charset="0"/>
              <a:buChar char="•"/>
            </a:pPr>
            <a:r>
              <a:rPr lang="en-US" sz="1800" b="0" dirty="0"/>
              <a:t>LC: default mode: 20 MHz/1 SS/non-HT PPDU; parameterized mode: up to UHR PPDUs with parameters of maximum BW/NSS/MCS</a:t>
            </a:r>
          </a:p>
          <a:p>
            <a:pPr lvl="1">
              <a:buFont typeface="Arial" panose="020B0604020202020204" pitchFamily="34" charset="0"/>
              <a:buChar char="•"/>
            </a:pPr>
            <a:r>
              <a:rPr lang="en-US" sz="1800" dirty="0"/>
              <a:t>If ICF-Required is 1, the AP shall initiate any frame exchange with a DPS STA by sending an ICF</a:t>
            </a:r>
          </a:p>
          <a:p>
            <a:pPr>
              <a:buFont typeface="Arial" panose="020B0604020202020204" pitchFamily="34" charset="0"/>
              <a:buChar char="•"/>
            </a:pPr>
            <a:r>
              <a:rPr lang="en-US" sz="2000" b="0" dirty="0"/>
              <a:t>DSO: enables a UHR AP to allocate certain available part of its operating BW to non-AP STAs </a:t>
            </a:r>
          </a:p>
          <a:p>
            <a:pPr lvl="1">
              <a:buFont typeface="Arial" panose="020B0604020202020204" pitchFamily="34" charset="0"/>
              <a:buChar char="•"/>
            </a:pPr>
            <a:r>
              <a:rPr lang="en-US" sz="1800" b="0" dirty="0"/>
              <a:t>TBD: only allow one DSO sub-band; DSO only for 80MHz/160MHz STAs or also for 20MHz STAs</a:t>
            </a:r>
          </a:p>
          <a:p>
            <a:pPr>
              <a:buFont typeface="Arial" panose="020B0604020202020204" pitchFamily="34" charset="0"/>
              <a:buChar char="•"/>
            </a:pPr>
            <a:r>
              <a:rPr lang="en-US" sz="2000" b="0" dirty="0"/>
              <a:t>NPCA: enables a STA to access the secondary channel while the primary channel is busy</a:t>
            </a:r>
          </a:p>
          <a:p>
            <a:pPr lvl="1">
              <a:buFont typeface="Arial" panose="020B0604020202020204" pitchFamily="34" charset="0"/>
              <a:buChar char="•"/>
            </a:pPr>
            <a:r>
              <a:rPr lang="en-US" sz="1800" dirty="0"/>
              <a:t>at most one NPCA Primary channel; NPCA is not allowed if the BSS BW &lt;= 40 MHz</a:t>
            </a:r>
          </a:p>
        </p:txBody>
      </p:sp>
      <p:sp>
        <p:nvSpPr>
          <p:cNvPr id="4" name="Slide Number Placeholder 3">
            <a:extLst>
              <a:ext uri="{FF2B5EF4-FFF2-40B4-BE49-F238E27FC236}">
                <a16:creationId xmlns:a16="http://schemas.microsoft.com/office/drawing/2014/main" id="{D3D92AD0-0A67-42D8-ACAF-C2944CD44481}"/>
              </a:ext>
            </a:extLst>
          </p:cNvPr>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F7399170-1A64-4C3C-A4F2-D129D7E2BFC7}"/>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07C57B10-2E59-4ADF-B96D-3CC15484F10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22266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63A7-F374-4F3A-A4B0-7801CD73AAE7}"/>
              </a:ext>
            </a:extLst>
          </p:cNvPr>
          <p:cNvSpPr>
            <a:spLocks noGrp="1"/>
          </p:cNvSpPr>
          <p:nvPr>
            <p:ph type="title"/>
          </p:nvPr>
        </p:nvSpPr>
        <p:spPr/>
        <p:txBody>
          <a:bodyPr/>
          <a:lstStyle/>
          <a:p>
            <a:r>
              <a:rPr lang="en-US" dirty="0"/>
              <a:t>Proposal: Enable/Adjust Multiple Features That Involve Operating Mode Switching Operations (1/2)</a:t>
            </a:r>
          </a:p>
        </p:txBody>
      </p:sp>
      <p:sp>
        <p:nvSpPr>
          <p:cNvPr id="3" name="Content Placeholder 2">
            <a:extLst>
              <a:ext uri="{FF2B5EF4-FFF2-40B4-BE49-F238E27FC236}">
                <a16:creationId xmlns:a16="http://schemas.microsoft.com/office/drawing/2014/main" id="{F85BB3E9-D9F8-45F4-AAAA-9C55DAF3A5F9}"/>
              </a:ext>
            </a:extLst>
          </p:cNvPr>
          <p:cNvSpPr>
            <a:spLocks noGrp="1"/>
          </p:cNvSpPr>
          <p:nvPr>
            <p:ph idx="1"/>
          </p:nvPr>
        </p:nvSpPr>
        <p:spPr/>
        <p:txBody>
          <a:bodyPr/>
          <a:lstStyle/>
          <a:p>
            <a:pPr>
              <a:buFont typeface="Arial" panose="020B0604020202020204" pitchFamily="34" charset="0"/>
              <a:buChar char="•"/>
            </a:pPr>
            <a:r>
              <a:rPr lang="en-US" b="0" dirty="0"/>
              <a:t>Operating mode switching operations are in different levels: scheduled/dynamic</a:t>
            </a:r>
          </a:p>
          <a:p>
            <a:pPr lvl="1">
              <a:buFont typeface="Arial" panose="020B0604020202020204" pitchFamily="34" charset="0"/>
              <a:buChar char="•"/>
            </a:pPr>
            <a:r>
              <a:rPr lang="en-US" b="0" dirty="0"/>
              <a:t>DBE: switching operations are announced in advance for multiple Beacon intervals, </a:t>
            </a:r>
            <a:r>
              <a:rPr lang="en-US" b="1" dirty="0"/>
              <a:t>not a TXOP level change</a:t>
            </a:r>
          </a:p>
          <a:p>
            <a:pPr lvl="1">
              <a:buFont typeface="Arial" panose="020B0604020202020204" pitchFamily="34" charset="0"/>
              <a:buChar char="•"/>
            </a:pPr>
            <a:r>
              <a:rPr lang="en-US" b="0" dirty="0"/>
              <a:t>DPS, DSO, NPCA: switching operations are </a:t>
            </a:r>
            <a:r>
              <a:rPr lang="en-US" dirty="0"/>
              <a:t>initiated by ICF/ICR, </a:t>
            </a:r>
            <a:r>
              <a:rPr lang="en-US" b="1" dirty="0"/>
              <a:t>on a per-TXOP basis</a:t>
            </a:r>
          </a:p>
          <a:p>
            <a:pPr>
              <a:buFont typeface="Arial" panose="020B0604020202020204" pitchFamily="34" charset="0"/>
              <a:buChar char="•"/>
            </a:pPr>
            <a:r>
              <a:rPr lang="en-US" b="0" dirty="0"/>
              <a:t>For features with scheduled/dynamic operating mode switching operations:</a:t>
            </a:r>
          </a:p>
          <a:p>
            <a:pPr lvl="1">
              <a:buFont typeface="Arial" panose="020B0604020202020204" pitchFamily="34" charset="0"/>
              <a:buChar char="•"/>
            </a:pPr>
            <a:r>
              <a:rPr lang="en-US" b="0" dirty="0"/>
              <a:t>Multiple of such features can be enabled/adjusted</a:t>
            </a:r>
          </a:p>
          <a:p>
            <a:pPr lvl="1">
              <a:buFont typeface="Arial" panose="020B0604020202020204" pitchFamily="34" charset="0"/>
              <a:buChar char="•"/>
            </a:pPr>
            <a:r>
              <a:rPr lang="en-US" dirty="0"/>
              <a:t>One of such features can be used to enable/adjust another feature</a:t>
            </a:r>
            <a:endParaRPr lang="en-US" b="0" dirty="0"/>
          </a:p>
          <a:p>
            <a:pPr>
              <a:buFont typeface="Arial" panose="020B0604020202020204" pitchFamily="34" charset="0"/>
              <a:buChar char="•"/>
            </a:pPr>
            <a:r>
              <a:rPr lang="en-US" b="0" dirty="0"/>
              <a:t>For example, when DBE is scheduled to be activated/terminated, the following dynamic operations can be enabled or certain parameters can be adjusted</a:t>
            </a:r>
          </a:p>
          <a:p>
            <a:pPr lvl="1">
              <a:buFont typeface="Arial" panose="020B0604020202020204" pitchFamily="34" charset="0"/>
              <a:buChar char="•"/>
            </a:pPr>
            <a:r>
              <a:rPr lang="en-US" b="0" dirty="0"/>
              <a:t>DPS: Enablement/disablement; Low/high capability mode; ICF-Required</a:t>
            </a:r>
          </a:p>
          <a:p>
            <a:pPr lvl="1">
              <a:buFont typeface="Arial" panose="020B0604020202020204" pitchFamily="34" charset="0"/>
              <a:buChar char="•"/>
            </a:pPr>
            <a:r>
              <a:rPr lang="en-US" b="0" dirty="0"/>
              <a:t>DSO: Enablement/disablement; </a:t>
            </a:r>
            <a:r>
              <a:rPr lang="en-US" dirty="0"/>
              <a:t>DSO sub-band</a:t>
            </a:r>
            <a:endParaRPr lang="en-US" b="0" dirty="0"/>
          </a:p>
          <a:p>
            <a:pPr lvl="1">
              <a:buFont typeface="Arial" panose="020B0604020202020204" pitchFamily="34" charset="0"/>
              <a:buChar char="•"/>
            </a:pPr>
            <a:r>
              <a:rPr lang="en-US" b="0" dirty="0"/>
              <a:t>NPCA: Enablement/disablement; </a:t>
            </a:r>
            <a:r>
              <a:rPr lang="en-US" dirty="0"/>
              <a:t>NPCA Primary channel</a:t>
            </a:r>
            <a:endParaRPr lang="en-US" b="0" dirty="0"/>
          </a:p>
        </p:txBody>
      </p:sp>
      <p:sp>
        <p:nvSpPr>
          <p:cNvPr id="4" name="Slide Number Placeholder 3">
            <a:extLst>
              <a:ext uri="{FF2B5EF4-FFF2-40B4-BE49-F238E27FC236}">
                <a16:creationId xmlns:a16="http://schemas.microsoft.com/office/drawing/2014/main" id="{D1632107-0542-48D8-A25B-54A1737484FE}"/>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BA9E4D7A-2917-4A38-99D0-E3678844DBD0}"/>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7A25FE6C-CEFD-4069-8345-3E5DE093EFDC}"/>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138163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63A7-F374-4F3A-A4B0-7801CD73AAE7}"/>
              </a:ext>
            </a:extLst>
          </p:cNvPr>
          <p:cNvSpPr>
            <a:spLocks noGrp="1"/>
          </p:cNvSpPr>
          <p:nvPr>
            <p:ph type="title"/>
          </p:nvPr>
        </p:nvSpPr>
        <p:spPr/>
        <p:txBody>
          <a:bodyPr/>
          <a:lstStyle/>
          <a:p>
            <a:r>
              <a:rPr lang="en-US" dirty="0"/>
              <a:t>Proposal: Enable/Adjust Multiple Features That Involve Operating Mode Switching Operations (2/2)</a:t>
            </a:r>
          </a:p>
        </p:txBody>
      </p:sp>
      <p:sp>
        <p:nvSpPr>
          <p:cNvPr id="3" name="Content Placeholder 2">
            <a:extLst>
              <a:ext uri="{FF2B5EF4-FFF2-40B4-BE49-F238E27FC236}">
                <a16:creationId xmlns:a16="http://schemas.microsoft.com/office/drawing/2014/main" id="{F85BB3E9-D9F8-45F4-AAAA-9C55DAF3A5F9}"/>
              </a:ext>
            </a:extLst>
          </p:cNvPr>
          <p:cNvSpPr>
            <a:spLocks noGrp="1"/>
          </p:cNvSpPr>
          <p:nvPr>
            <p:ph idx="1"/>
          </p:nvPr>
        </p:nvSpPr>
        <p:spPr/>
        <p:txBody>
          <a:bodyPr/>
          <a:lstStyle/>
          <a:p>
            <a:pPr>
              <a:buFont typeface="Arial" panose="020B0604020202020204" pitchFamily="34" charset="0"/>
              <a:buChar char="•"/>
            </a:pPr>
            <a:r>
              <a:rPr lang="en-US" b="0" dirty="0"/>
              <a:t>Similarly, when OMI/OMN is used to reduce the operating bandwidth:</a:t>
            </a:r>
          </a:p>
          <a:p>
            <a:pPr lvl="1">
              <a:buFont typeface="Arial" panose="020B0604020202020204" pitchFamily="34" charset="0"/>
              <a:buChar char="•"/>
            </a:pPr>
            <a:r>
              <a:rPr lang="en-US" b="0" dirty="0"/>
              <a:t>DPS, DSO, or NPCA may be disabled, </a:t>
            </a:r>
          </a:p>
          <a:p>
            <a:pPr lvl="1">
              <a:buFont typeface="Arial" panose="020B0604020202020204" pitchFamily="34" charset="0"/>
              <a:buChar char="•"/>
            </a:pPr>
            <a:r>
              <a:rPr lang="en-US" b="0" dirty="0"/>
              <a:t>Parameters can be adjusted, e.g., low/high capability mode, DSO sub-band, or NPCA Primary channel</a:t>
            </a:r>
          </a:p>
          <a:p>
            <a:pPr>
              <a:buFont typeface="Arial" panose="020B0604020202020204" pitchFamily="34" charset="0"/>
              <a:buChar char="•"/>
            </a:pPr>
            <a:r>
              <a:rPr lang="en-US" b="0" dirty="0"/>
              <a:t>The enablement/disablement/adjustment can be </a:t>
            </a:r>
          </a:p>
          <a:p>
            <a:pPr lvl="1">
              <a:buFont typeface="Arial" panose="020B0604020202020204" pitchFamily="34" charset="0"/>
              <a:buChar char="•"/>
            </a:pPr>
            <a:r>
              <a:rPr lang="en-US" dirty="0"/>
              <a:t>implicit: capability mode/DSO sub-band/NPCA Primary channel outside of operating mode/BW</a:t>
            </a:r>
          </a:p>
          <a:p>
            <a:pPr lvl="1">
              <a:buFont typeface="Arial" panose="020B0604020202020204" pitchFamily="34" charset="0"/>
              <a:buChar char="•"/>
            </a:pPr>
            <a:r>
              <a:rPr lang="en-US" dirty="0"/>
              <a:t>explicit: signaled in DPS/DSO/NPCA procedure/frame/element/field</a:t>
            </a:r>
          </a:p>
        </p:txBody>
      </p:sp>
      <p:sp>
        <p:nvSpPr>
          <p:cNvPr id="4" name="Slide Number Placeholder 3">
            <a:extLst>
              <a:ext uri="{FF2B5EF4-FFF2-40B4-BE49-F238E27FC236}">
                <a16:creationId xmlns:a16="http://schemas.microsoft.com/office/drawing/2014/main" id="{D1632107-0542-48D8-A25B-54A1737484FE}"/>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BA9E4D7A-2917-4A38-99D0-E3678844DBD0}"/>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7A25FE6C-CEFD-4069-8345-3E5DE093EFDC}"/>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920433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3C8FC-774B-4767-BFDD-1A68A82BA269}"/>
              </a:ext>
            </a:extLst>
          </p:cNvPr>
          <p:cNvSpPr>
            <a:spLocks noGrp="1"/>
          </p:cNvSpPr>
          <p:nvPr>
            <p:ph type="title"/>
          </p:nvPr>
        </p:nvSpPr>
        <p:spPr/>
        <p:txBody>
          <a:bodyPr/>
          <a:lstStyle/>
          <a:p>
            <a:r>
              <a:rPr lang="en-US" dirty="0"/>
              <a:t>Examples: DBE and DPS</a:t>
            </a:r>
          </a:p>
        </p:txBody>
      </p:sp>
      <p:pic>
        <p:nvPicPr>
          <p:cNvPr id="8" name="Content Placeholder 7">
            <a:extLst>
              <a:ext uri="{FF2B5EF4-FFF2-40B4-BE49-F238E27FC236}">
                <a16:creationId xmlns:a16="http://schemas.microsoft.com/office/drawing/2014/main" id="{88052A35-3550-4F8E-BBC9-6280E61F8D6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9027" y="1689738"/>
            <a:ext cx="7790757" cy="2058986"/>
          </a:xfrm>
        </p:spPr>
      </p:pic>
      <p:sp>
        <p:nvSpPr>
          <p:cNvPr id="4" name="Slide Number Placeholder 3">
            <a:extLst>
              <a:ext uri="{FF2B5EF4-FFF2-40B4-BE49-F238E27FC236}">
                <a16:creationId xmlns:a16="http://schemas.microsoft.com/office/drawing/2014/main" id="{3FD048BF-603E-430D-AFC5-BB12F2EB1FAF}"/>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C706900C-C5BF-4C10-B687-1781CA91C2EA}"/>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F6F0F576-C597-49A4-8C22-02CA5F11A74D}"/>
              </a:ext>
            </a:extLst>
          </p:cNvPr>
          <p:cNvSpPr>
            <a:spLocks noGrp="1"/>
          </p:cNvSpPr>
          <p:nvPr>
            <p:ph type="dt" idx="15"/>
          </p:nvPr>
        </p:nvSpPr>
        <p:spPr/>
        <p:txBody>
          <a:bodyPr/>
          <a:lstStyle/>
          <a:p>
            <a:r>
              <a:rPr lang="en-US"/>
              <a:t>May 2025</a:t>
            </a:r>
            <a:endParaRPr lang="en-GB" dirty="0"/>
          </a:p>
        </p:txBody>
      </p:sp>
      <p:pic>
        <p:nvPicPr>
          <p:cNvPr id="14" name="Graphic 13">
            <a:extLst>
              <a:ext uri="{FF2B5EF4-FFF2-40B4-BE49-F238E27FC236}">
                <a16:creationId xmlns:a16="http://schemas.microsoft.com/office/drawing/2014/main" id="{48151250-189F-4015-8CD8-7D9C2F2C09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99144" y="4261667"/>
            <a:ext cx="8376341" cy="2213747"/>
          </a:xfrm>
          <a:prstGeom prst="rect">
            <a:avLst/>
          </a:prstGeom>
        </p:spPr>
      </p:pic>
      <p:sp>
        <p:nvSpPr>
          <p:cNvPr id="3" name="TextBox 2">
            <a:extLst>
              <a:ext uri="{FF2B5EF4-FFF2-40B4-BE49-F238E27FC236}">
                <a16:creationId xmlns:a16="http://schemas.microsoft.com/office/drawing/2014/main" id="{A2798BFD-D713-4986-A885-8B5833EA032F}"/>
              </a:ext>
            </a:extLst>
          </p:cNvPr>
          <p:cNvSpPr txBox="1"/>
          <p:nvPr/>
        </p:nvSpPr>
        <p:spPr>
          <a:xfrm>
            <a:off x="402960" y="1747350"/>
            <a:ext cx="2971799" cy="1015663"/>
          </a:xfrm>
          <a:prstGeom prst="rect">
            <a:avLst/>
          </a:prstGeom>
          <a:noFill/>
        </p:spPr>
        <p:txBody>
          <a:bodyPr wrap="square" rtlCol="0">
            <a:spAutoFit/>
          </a:bodyPr>
          <a:lstStyle/>
          <a:p>
            <a:r>
              <a:rPr lang="en-US" sz="2000" dirty="0">
                <a:solidFill>
                  <a:schemeClr val="tx1"/>
                </a:solidFill>
              </a:rPr>
              <a:t>DBE is activated, and then DPS is enabled with certain DPS parameters</a:t>
            </a:r>
          </a:p>
        </p:txBody>
      </p:sp>
      <p:sp>
        <p:nvSpPr>
          <p:cNvPr id="9" name="TextBox 8">
            <a:extLst>
              <a:ext uri="{FF2B5EF4-FFF2-40B4-BE49-F238E27FC236}">
                <a16:creationId xmlns:a16="http://schemas.microsoft.com/office/drawing/2014/main" id="{D3B88C22-1966-4A5D-B6E4-BDF3B239C962}"/>
              </a:ext>
            </a:extLst>
          </p:cNvPr>
          <p:cNvSpPr txBox="1"/>
          <p:nvPr/>
        </p:nvSpPr>
        <p:spPr>
          <a:xfrm>
            <a:off x="402960" y="5282441"/>
            <a:ext cx="3177376" cy="1015663"/>
          </a:xfrm>
          <a:prstGeom prst="rect">
            <a:avLst/>
          </a:prstGeom>
          <a:noFill/>
        </p:spPr>
        <p:txBody>
          <a:bodyPr wrap="square" rtlCol="0">
            <a:spAutoFit/>
          </a:bodyPr>
          <a:lstStyle/>
          <a:p>
            <a:r>
              <a:rPr lang="en-US" sz="2000" dirty="0">
                <a:solidFill>
                  <a:schemeClr val="tx1"/>
                </a:solidFill>
              </a:rPr>
              <a:t>DPS is already enabled.</a:t>
            </a:r>
          </a:p>
          <a:p>
            <a:r>
              <a:rPr lang="en-US" sz="2000" dirty="0">
                <a:solidFill>
                  <a:schemeClr val="tx1"/>
                </a:solidFill>
              </a:rPr>
              <a:t>DBE is activated, and then DPS parameters are adjusted</a:t>
            </a:r>
          </a:p>
        </p:txBody>
      </p:sp>
    </p:spTree>
    <p:extLst>
      <p:ext uri="{BB962C8B-B14F-4D97-AF65-F5344CB8AC3E}">
        <p14:creationId xmlns:p14="http://schemas.microsoft.com/office/powerpoint/2010/main" val="1749517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3C8FC-774B-4767-BFDD-1A68A82BA269}"/>
              </a:ext>
            </a:extLst>
          </p:cNvPr>
          <p:cNvSpPr>
            <a:spLocks noGrp="1"/>
          </p:cNvSpPr>
          <p:nvPr>
            <p:ph type="title"/>
          </p:nvPr>
        </p:nvSpPr>
        <p:spPr/>
        <p:txBody>
          <a:bodyPr/>
          <a:lstStyle/>
          <a:p>
            <a:r>
              <a:rPr lang="en-US" dirty="0"/>
              <a:t>Examples: DBE and NPCA</a:t>
            </a:r>
          </a:p>
        </p:txBody>
      </p:sp>
      <p:sp>
        <p:nvSpPr>
          <p:cNvPr id="4" name="Slide Number Placeholder 3">
            <a:extLst>
              <a:ext uri="{FF2B5EF4-FFF2-40B4-BE49-F238E27FC236}">
                <a16:creationId xmlns:a16="http://schemas.microsoft.com/office/drawing/2014/main" id="{3FD048BF-603E-430D-AFC5-BB12F2EB1FAF}"/>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C706900C-C5BF-4C10-B687-1781CA91C2EA}"/>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F6F0F576-C597-49A4-8C22-02CA5F11A74D}"/>
              </a:ext>
            </a:extLst>
          </p:cNvPr>
          <p:cNvSpPr>
            <a:spLocks noGrp="1"/>
          </p:cNvSpPr>
          <p:nvPr>
            <p:ph type="dt" idx="15"/>
          </p:nvPr>
        </p:nvSpPr>
        <p:spPr/>
        <p:txBody>
          <a:bodyPr/>
          <a:lstStyle/>
          <a:p>
            <a:r>
              <a:rPr lang="en-US"/>
              <a:t>May 2025</a:t>
            </a:r>
            <a:endParaRPr lang="en-GB" dirty="0"/>
          </a:p>
        </p:txBody>
      </p:sp>
      <p:pic>
        <p:nvPicPr>
          <p:cNvPr id="12" name="Graphic 11">
            <a:extLst>
              <a:ext uri="{FF2B5EF4-FFF2-40B4-BE49-F238E27FC236}">
                <a16:creationId xmlns:a16="http://schemas.microsoft.com/office/drawing/2014/main" id="{D332ACB2-D939-47CA-B624-D362B7B796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01" y="2436060"/>
            <a:ext cx="10379671" cy="2743199"/>
          </a:xfrm>
          <a:prstGeom prst="rect">
            <a:avLst/>
          </a:prstGeom>
        </p:spPr>
      </p:pic>
      <p:sp>
        <p:nvSpPr>
          <p:cNvPr id="7" name="TextBox 6">
            <a:extLst>
              <a:ext uri="{FF2B5EF4-FFF2-40B4-BE49-F238E27FC236}">
                <a16:creationId xmlns:a16="http://schemas.microsoft.com/office/drawing/2014/main" id="{4E4CAE47-568E-497C-97C7-600A4C0BF53F}"/>
              </a:ext>
            </a:extLst>
          </p:cNvPr>
          <p:cNvSpPr txBox="1"/>
          <p:nvPr/>
        </p:nvSpPr>
        <p:spPr>
          <a:xfrm>
            <a:off x="929217" y="1751014"/>
            <a:ext cx="10346268" cy="400110"/>
          </a:xfrm>
          <a:prstGeom prst="rect">
            <a:avLst/>
          </a:prstGeom>
          <a:noFill/>
        </p:spPr>
        <p:txBody>
          <a:bodyPr wrap="square" rtlCol="0">
            <a:spAutoFit/>
          </a:bodyPr>
          <a:lstStyle/>
          <a:p>
            <a:r>
              <a:rPr lang="en-US" sz="2000" dirty="0">
                <a:solidFill>
                  <a:schemeClr val="tx1"/>
                </a:solidFill>
              </a:rPr>
              <a:t>DBE is activated, and then NPCA is enabled with certain NPCA parameters</a:t>
            </a:r>
          </a:p>
        </p:txBody>
      </p:sp>
      <p:sp>
        <p:nvSpPr>
          <p:cNvPr id="8" name="TextBox 7">
            <a:extLst>
              <a:ext uri="{FF2B5EF4-FFF2-40B4-BE49-F238E27FC236}">
                <a16:creationId xmlns:a16="http://schemas.microsoft.com/office/drawing/2014/main" id="{7D5E5B1B-7168-4F35-9044-8CE564B9D22D}"/>
              </a:ext>
            </a:extLst>
          </p:cNvPr>
          <p:cNvSpPr txBox="1"/>
          <p:nvPr/>
        </p:nvSpPr>
        <p:spPr>
          <a:xfrm>
            <a:off x="929216" y="5848290"/>
            <a:ext cx="10346269" cy="400110"/>
          </a:xfrm>
          <a:prstGeom prst="rect">
            <a:avLst/>
          </a:prstGeom>
          <a:noFill/>
        </p:spPr>
        <p:txBody>
          <a:bodyPr wrap="square" rtlCol="0">
            <a:spAutoFit/>
          </a:bodyPr>
          <a:lstStyle/>
          <a:p>
            <a:r>
              <a:rPr lang="en-US" sz="2000" dirty="0">
                <a:solidFill>
                  <a:schemeClr val="tx1"/>
                </a:solidFill>
              </a:rPr>
              <a:t>Other examples not shown here: when DBE is activated, NPCA parameters can be adjusted</a:t>
            </a:r>
          </a:p>
        </p:txBody>
      </p:sp>
    </p:spTree>
    <p:extLst>
      <p:ext uri="{BB962C8B-B14F-4D97-AF65-F5344CB8AC3E}">
        <p14:creationId xmlns:p14="http://schemas.microsoft.com/office/powerpoint/2010/main" val="4121561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3C8FC-774B-4767-BFDD-1A68A82BA269}"/>
              </a:ext>
            </a:extLst>
          </p:cNvPr>
          <p:cNvSpPr>
            <a:spLocks noGrp="1"/>
          </p:cNvSpPr>
          <p:nvPr>
            <p:ph type="title"/>
          </p:nvPr>
        </p:nvSpPr>
        <p:spPr/>
        <p:txBody>
          <a:bodyPr/>
          <a:lstStyle/>
          <a:p>
            <a:r>
              <a:rPr lang="en-US" dirty="0"/>
              <a:t>Examples: DBE and DSO</a:t>
            </a:r>
          </a:p>
        </p:txBody>
      </p:sp>
      <p:sp>
        <p:nvSpPr>
          <p:cNvPr id="4" name="Slide Number Placeholder 3">
            <a:extLst>
              <a:ext uri="{FF2B5EF4-FFF2-40B4-BE49-F238E27FC236}">
                <a16:creationId xmlns:a16="http://schemas.microsoft.com/office/drawing/2014/main" id="{3FD048BF-603E-430D-AFC5-BB12F2EB1FAF}"/>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C706900C-C5BF-4C10-B687-1781CA91C2EA}"/>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F6F0F576-C597-49A4-8C22-02CA5F11A74D}"/>
              </a:ext>
            </a:extLst>
          </p:cNvPr>
          <p:cNvSpPr>
            <a:spLocks noGrp="1"/>
          </p:cNvSpPr>
          <p:nvPr>
            <p:ph type="dt" idx="15"/>
          </p:nvPr>
        </p:nvSpPr>
        <p:spPr/>
        <p:txBody>
          <a:bodyPr/>
          <a:lstStyle/>
          <a:p>
            <a:r>
              <a:rPr lang="en-US"/>
              <a:t>May 2025</a:t>
            </a:r>
            <a:endParaRPr lang="en-GB" dirty="0"/>
          </a:p>
        </p:txBody>
      </p:sp>
      <p:pic>
        <p:nvPicPr>
          <p:cNvPr id="10" name="Graphic 9">
            <a:extLst>
              <a:ext uri="{FF2B5EF4-FFF2-40B4-BE49-F238E27FC236}">
                <a16:creationId xmlns:a16="http://schemas.microsoft.com/office/drawing/2014/main" id="{20CC000D-C005-476A-8EEF-D3F3F9DA49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2149" y="2286000"/>
            <a:ext cx="8722337" cy="3351214"/>
          </a:xfrm>
          <a:prstGeom prst="rect">
            <a:avLst/>
          </a:prstGeom>
        </p:spPr>
      </p:pic>
      <p:sp>
        <p:nvSpPr>
          <p:cNvPr id="7" name="TextBox 6">
            <a:extLst>
              <a:ext uri="{FF2B5EF4-FFF2-40B4-BE49-F238E27FC236}">
                <a16:creationId xmlns:a16="http://schemas.microsoft.com/office/drawing/2014/main" id="{95CA8D9E-EC4E-41C6-B7E5-3D346D6A2C5B}"/>
              </a:ext>
            </a:extLst>
          </p:cNvPr>
          <p:cNvSpPr txBox="1"/>
          <p:nvPr/>
        </p:nvSpPr>
        <p:spPr>
          <a:xfrm>
            <a:off x="929217" y="1751014"/>
            <a:ext cx="10346268" cy="400110"/>
          </a:xfrm>
          <a:prstGeom prst="rect">
            <a:avLst/>
          </a:prstGeom>
          <a:noFill/>
        </p:spPr>
        <p:txBody>
          <a:bodyPr wrap="square" rtlCol="0">
            <a:spAutoFit/>
          </a:bodyPr>
          <a:lstStyle/>
          <a:p>
            <a:r>
              <a:rPr lang="en-US" sz="2000" dirty="0">
                <a:solidFill>
                  <a:schemeClr val="tx1"/>
                </a:solidFill>
              </a:rPr>
              <a:t>DBE is activated, and then DSO is enabled with certain DSO parameters</a:t>
            </a:r>
          </a:p>
        </p:txBody>
      </p:sp>
      <p:sp>
        <p:nvSpPr>
          <p:cNvPr id="8" name="TextBox 7">
            <a:extLst>
              <a:ext uri="{FF2B5EF4-FFF2-40B4-BE49-F238E27FC236}">
                <a16:creationId xmlns:a16="http://schemas.microsoft.com/office/drawing/2014/main" id="{ACA486E9-F63B-4DAA-AD50-5B053669A1CF}"/>
              </a:ext>
            </a:extLst>
          </p:cNvPr>
          <p:cNvSpPr txBox="1"/>
          <p:nvPr/>
        </p:nvSpPr>
        <p:spPr>
          <a:xfrm>
            <a:off x="929216" y="5848290"/>
            <a:ext cx="10346269" cy="400110"/>
          </a:xfrm>
          <a:prstGeom prst="rect">
            <a:avLst/>
          </a:prstGeom>
          <a:noFill/>
        </p:spPr>
        <p:txBody>
          <a:bodyPr wrap="square" rtlCol="0">
            <a:spAutoFit/>
          </a:bodyPr>
          <a:lstStyle/>
          <a:p>
            <a:r>
              <a:rPr lang="en-US" sz="2000" dirty="0">
                <a:solidFill>
                  <a:schemeClr val="tx1"/>
                </a:solidFill>
              </a:rPr>
              <a:t>Other examples not shown here: when DBE is activated, DSO parameters can be adjusted</a:t>
            </a:r>
          </a:p>
        </p:txBody>
      </p:sp>
    </p:spTree>
    <p:extLst>
      <p:ext uri="{BB962C8B-B14F-4D97-AF65-F5344CB8AC3E}">
        <p14:creationId xmlns:p14="http://schemas.microsoft.com/office/powerpoint/2010/main" val="2866314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31B74-D488-4119-A1BF-5AB47C352B9D}"/>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BC070DD-19FC-471B-813F-A9EC5859C82C}"/>
              </a:ext>
            </a:extLst>
          </p:cNvPr>
          <p:cNvSpPr>
            <a:spLocks noGrp="1"/>
          </p:cNvSpPr>
          <p:nvPr>
            <p:ph idx="1"/>
          </p:nvPr>
        </p:nvSpPr>
        <p:spPr/>
        <p:txBody>
          <a:bodyPr/>
          <a:lstStyle/>
          <a:p>
            <a:pPr>
              <a:buFont typeface="Arial" panose="020B0604020202020204" pitchFamily="34" charset="0"/>
              <a:buChar char="•"/>
            </a:pPr>
            <a:r>
              <a:rPr lang="en-US" b="0" dirty="0"/>
              <a:t>This contribution presents discussions and proposals on the coexistence of multiple features that require operating mode switching operations.</a:t>
            </a:r>
          </a:p>
          <a:p>
            <a:pPr>
              <a:buFont typeface="Arial" panose="020B0604020202020204" pitchFamily="34" charset="0"/>
              <a:buChar char="•"/>
            </a:pPr>
            <a:r>
              <a:rPr lang="en-US" b="0" dirty="0"/>
              <a:t>Long-term/scheduled operations, e.g., DBE, can be used to enable, disable, or adjust the parameters of short-term/dynamic operations, e.g., DPS, DSO, and NPCA</a:t>
            </a:r>
          </a:p>
          <a:p>
            <a:pPr lvl="1">
              <a:buFont typeface="Arial" panose="020B0604020202020204" pitchFamily="34" charset="0"/>
              <a:buChar char="•"/>
            </a:pPr>
            <a:r>
              <a:rPr lang="en-US" b="0" dirty="0"/>
              <a:t>When DBE is activated, othe</a:t>
            </a:r>
            <a:r>
              <a:rPr lang="en-US" dirty="0"/>
              <a:t>r features such as</a:t>
            </a:r>
            <a:r>
              <a:rPr lang="en-US" b="0" dirty="0"/>
              <a:t> DPS, DSO, and NPCA can also be enabled/adjusted within the DBE bandwidth, subject to other requirements for each feature.</a:t>
            </a:r>
          </a:p>
          <a:p>
            <a:pPr lvl="1">
              <a:buFont typeface="Arial" panose="020B0604020202020204" pitchFamily="34" charset="0"/>
              <a:buChar char="•"/>
            </a:pPr>
            <a:r>
              <a:rPr lang="en-US" dirty="0"/>
              <a:t>Similarly, when DBE is terminated, DPS, DSO, and NPCA can be disabled/adjusted within the BSS bandwidth.</a:t>
            </a:r>
            <a:endParaRPr lang="en-US" b="0" dirty="0"/>
          </a:p>
        </p:txBody>
      </p:sp>
      <p:sp>
        <p:nvSpPr>
          <p:cNvPr id="4" name="Slide Number Placeholder 3">
            <a:extLst>
              <a:ext uri="{FF2B5EF4-FFF2-40B4-BE49-F238E27FC236}">
                <a16:creationId xmlns:a16="http://schemas.microsoft.com/office/drawing/2014/main" id="{CCC3D9DB-C882-4C9B-8856-B0C877317685}"/>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1197E437-21FB-4F28-A2E3-D870E5D80683}"/>
              </a:ext>
            </a:extLst>
          </p:cNvPr>
          <p:cNvSpPr>
            <a:spLocks noGrp="1"/>
          </p:cNvSpPr>
          <p:nvPr>
            <p:ph type="ftr" idx="14"/>
          </p:nvPr>
        </p:nvSpPr>
        <p:spPr/>
        <p:txBody>
          <a:bodyPr/>
          <a:lstStyle/>
          <a:p>
            <a:r>
              <a:rPr lang="da-DK" dirty="0"/>
              <a:t>Yongsen Ma et al., Samsung</a:t>
            </a:r>
            <a:endParaRPr lang="en-GB" dirty="0"/>
          </a:p>
        </p:txBody>
      </p:sp>
      <p:sp>
        <p:nvSpPr>
          <p:cNvPr id="6" name="Date Placeholder 5">
            <a:extLst>
              <a:ext uri="{FF2B5EF4-FFF2-40B4-BE49-F238E27FC236}">
                <a16:creationId xmlns:a16="http://schemas.microsoft.com/office/drawing/2014/main" id="{6D8F9F96-BA62-4A9D-9B5B-923B54FABF6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63191268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EE 802.11 templete1.potx" id="{258C81C6-E9C8-447C-A3A1-ADB1F4A792E6}" vid="{7B9275B1-FA26-4CBD-BDC1-6FAEB0754B1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 802.11 templete1</Template>
  <TotalTime>123080</TotalTime>
  <Words>1960</Words>
  <Application>Microsoft Office PowerPoint</Application>
  <PresentationFormat>Widescreen</PresentationFormat>
  <Paragraphs>178</Paragraphs>
  <Slides>18</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 Unicode MS</vt:lpstr>
      <vt:lpstr>MS Gothic</vt:lpstr>
      <vt:lpstr>Arial</vt:lpstr>
      <vt:lpstr>Times New Roman</vt:lpstr>
      <vt:lpstr>Office Theme</vt:lpstr>
      <vt:lpstr>Document</vt:lpstr>
      <vt:lpstr>Coexistence of Features with Operating Mode Switching Operations</vt:lpstr>
      <vt:lpstr>Abstract</vt:lpstr>
      <vt:lpstr>Recap: UHR Features That Involve Operating Mode Switching Operations [1]</vt:lpstr>
      <vt:lpstr>Proposal: Enable/Adjust Multiple Features That Involve Operating Mode Switching Operations (1/2)</vt:lpstr>
      <vt:lpstr>Proposal: Enable/Adjust Multiple Features That Involve Operating Mode Switching Operations (2/2)</vt:lpstr>
      <vt:lpstr>Examples: DBE and DPS</vt:lpstr>
      <vt:lpstr>Examples: DBE and NPCA</vt:lpstr>
      <vt:lpstr>Examples: DBE and DSO</vt:lpstr>
      <vt:lpstr>Conclusion</vt:lpstr>
      <vt:lpstr>References</vt:lpstr>
      <vt:lpstr>Straw Polls</vt:lpstr>
      <vt:lpstr>Straw Polls</vt:lpstr>
      <vt:lpstr>Straw Polls</vt:lpstr>
      <vt:lpstr>Backup</vt:lpstr>
      <vt:lpstr>Backup: DPS</vt:lpstr>
      <vt:lpstr>Backup: NPCA</vt:lpstr>
      <vt:lpstr>Backup: DSO</vt:lpstr>
      <vt:lpstr>Backup: DBE</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Yongsen Ma</dc:creator>
  <cp:keywords>doc.: IEEE 802.11-yy/xxxxr0</cp:keywords>
  <cp:lastModifiedBy>Yongsen Ma</cp:lastModifiedBy>
  <cp:revision>1001</cp:revision>
  <cp:lastPrinted>1601-01-01T00:00:00Z</cp:lastPrinted>
  <dcterms:created xsi:type="dcterms:W3CDTF">2025-01-06T18:52:45Z</dcterms:created>
  <dcterms:modified xsi:type="dcterms:W3CDTF">2025-05-09T18:14:30Z</dcterms:modified>
  <cp:category>Yongsen Ma, Samsung</cp:category>
</cp:coreProperties>
</file>