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79" r:id="rId4"/>
    <p:sldId id="262" r:id="rId5"/>
    <p:sldId id="266" r:id="rId6"/>
    <p:sldId id="277" r:id="rId7"/>
    <p:sldId id="281" r:id="rId8"/>
    <p:sldId id="270" r:id="rId9"/>
    <p:sldId id="278" r:id="rId10"/>
    <p:sldId id="280" r:id="rId11"/>
    <p:sldId id="282" r:id="rId12"/>
    <p:sldId id="269" r:id="rId13"/>
    <p:sldId id="271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CCE9D08-DFAA-47AE-81B1-EB527880419A}">
          <p14:sldIdLst>
            <p14:sldId id="256"/>
            <p14:sldId id="257"/>
            <p14:sldId id="279"/>
            <p14:sldId id="262"/>
            <p14:sldId id="266"/>
            <p14:sldId id="277"/>
            <p14:sldId id="281"/>
            <p14:sldId id="270"/>
            <p14:sldId id="278"/>
            <p14:sldId id="280"/>
            <p14:sldId id="282"/>
            <p14:sldId id="269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00" d="100"/>
          <a:sy n="100" d="100"/>
        </p:scale>
        <p:origin x="96" y="14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26" d="100"/>
          <a:sy n="126" d="100"/>
        </p:scale>
        <p:origin x="2358" y="73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67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102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7E254D5-B995-4B32-BF1A-DE7DA6ABA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Michail Koundourakis,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Michail Koundourakis,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802.11-25/0833r0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39491"/>
            <a:ext cx="10363200" cy="130043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AP-assisted Opportunistic Power Saving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2025-0-05</a:t>
            </a:r>
            <a:endParaRPr lang="en-GB" sz="2000" b="0" dirty="0">
              <a:highlight>
                <a:srgbClr val="FFFF00"/>
              </a:highlight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5418700"/>
              </p:ext>
            </p:extLst>
          </p:nvPr>
        </p:nvGraphicFramePr>
        <p:xfrm>
          <a:off x="996950" y="2414588"/>
          <a:ext cx="10129838" cy="334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5" name="Document" r:id="rId4" imgW="10448057" imgH="3464695" progId="Word.Document.8">
                  <p:embed/>
                </p:oleObj>
              </mc:Choice>
              <mc:Fallback>
                <p:oleObj name="Document" r:id="rId4" imgW="10448057" imgH="346469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4588"/>
                        <a:ext cx="10129838" cy="3349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CCC2-C593-4370-9999-6C7110B0B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605504"/>
          </a:xfrm>
        </p:spPr>
        <p:txBody>
          <a:bodyPr/>
          <a:lstStyle/>
          <a:p>
            <a:r>
              <a:rPr lang="en-GB" dirty="0"/>
              <a:t>Multi-STA BlockAck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0E7E8D-9D5B-4CA9-875D-914887C9C9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9561D2-5667-49DE-9401-3BB5DA830EB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65401A9-A47C-49B7-B4F0-9CAB7AE184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C04CB303-6CF9-42C9-8A09-7CA71DB00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52384" y="1340767"/>
            <a:ext cx="2304256" cy="483143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Similar format to IDC and A-MPDU feedback design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May use special AID value for broadcast (to all STAs)</a:t>
            </a:r>
          </a:p>
          <a:p>
            <a:pPr>
              <a:buFont typeface="Arial" panose="020B0604020202020204" pitchFamily="34" charset="0"/>
              <a:buChar char="•"/>
            </a:pPr>
            <a:endParaRPr lang="en-GB" b="1" dirty="0">
              <a:solidFill>
                <a:schemeClr val="tx1"/>
              </a:solidFill>
            </a:endParaRPr>
          </a:p>
          <a:p>
            <a:pPr marL="0" indent="0"/>
            <a:endParaRPr lang="en-GB" b="1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GB" b="1" dirty="0">
              <a:solidFill>
                <a:schemeClr val="tx1"/>
              </a:solidFill>
            </a:endParaRPr>
          </a:p>
          <a:p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8BBC347-5883-4D85-AA52-1F4795C919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180" y="1340768"/>
            <a:ext cx="8193172" cy="5085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150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5A3E7-E211-4EC6-B089-CB0CD7311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10951"/>
          </a:xfrm>
        </p:spPr>
        <p:txBody>
          <a:bodyPr/>
          <a:lstStyle/>
          <a:p>
            <a:r>
              <a:rPr lang="en-GB" dirty="0"/>
              <a:t>Examples – non-AP STA uses provided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E89564-5490-4E29-9518-7876E5AD90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340769"/>
            <a:ext cx="10361084" cy="50405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AP provides the information in “best effort”. May commit to DL abstinence only, or UL abstinence only, or to both DL and UL abstinence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STA can adjust own behaviour, according to received information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Note: DL includes SU Sounding, UL MU includes MU (triggered) Sounding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B12AA0-C4B8-44A9-AA78-8315213780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5BC48C-E0CC-4C78-BE73-1DEB97258AE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0E7325-D8F6-4D50-8DF0-C304C43A01E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25942F3-12D8-4545-B8B8-FA41018CB3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3324"/>
              </p:ext>
            </p:extLst>
          </p:nvPr>
        </p:nvGraphicFramePr>
        <p:xfrm>
          <a:off x="1126391" y="2593910"/>
          <a:ext cx="9937104" cy="3181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29796843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1492933555"/>
                    </a:ext>
                  </a:extLst>
                </a:gridCol>
                <a:gridCol w="5832648">
                  <a:extLst>
                    <a:ext uri="{9D8B030D-6E8A-4147-A177-3AD203B41FA5}">
                      <a16:colId xmlns:a16="http://schemas.microsoft.com/office/drawing/2014/main" val="1638623471"/>
                    </a:ext>
                  </a:extLst>
                </a:gridCol>
              </a:tblGrid>
              <a:tr h="450865">
                <a:tc>
                  <a:txBody>
                    <a:bodyPr/>
                    <a:lstStyle/>
                    <a:p>
                      <a:r>
                        <a:rPr lang="en-GB" dirty="0"/>
                        <a:t>(Abstinence) DL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(Abstinence) UL 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STA example behaviour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415539"/>
                  </a:ext>
                </a:extLst>
              </a:tr>
              <a:tr h="450865"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Keep radio on (current behaviour)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3305500"/>
                  </a:ext>
                </a:extLst>
              </a:tr>
              <a:tr h="450865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Turn radio off, or</a:t>
                      </a:r>
                    </a:p>
                    <a:p>
                      <a:r>
                        <a:rPr lang="en-GB" dirty="0"/>
                        <a:t>(MLO case) Prefer/schedule UL on different AP, or</a:t>
                      </a:r>
                    </a:p>
                    <a:p>
                      <a:r>
                        <a:rPr lang="en-GB" dirty="0"/>
                        <a:t>(P2P case) Switch radio to P2P channel, or</a:t>
                      </a:r>
                    </a:p>
                    <a:p>
                      <a:r>
                        <a:rPr lang="en-GB" dirty="0"/>
                        <a:t>(P2P/TDLS case) Schedule TX to P2P/TDLS peer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5755791"/>
                  </a:ext>
                </a:extLst>
              </a:tr>
              <a:tr h="450865"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(MLO case) Prefer/schedule UL on different AP, or</a:t>
                      </a:r>
                    </a:p>
                    <a:p>
                      <a:r>
                        <a:rPr lang="en-GB" dirty="0"/>
                        <a:t>(P2P/TDLS case) Schedule TX to P2P/TDLS peer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517835"/>
                  </a:ext>
                </a:extLst>
              </a:tr>
              <a:tr h="450865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Turn radio off (if no outstanding UL MSDUs/MPDUs)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7707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2483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2ADAD-AE9A-47B0-ACFE-E727CB42C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C66DE-CB29-4FD2-94CC-93F23F1F7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to:</a:t>
            </a:r>
          </a:p>
          <a:p>
            <a:r>
              <a:rPr lang="en-US" dirty="0"/>
              <a:t>- Define Multi-STA BlockAck and BSRP variants </a:t>
            </a:r>
            <a:r>
              <a:rPr lang="en-GB" dirty="0"/>
              <a:t>that an AP can use to provide Non-Periodic Abstinence information?</a:t>
            </a:r>
          </a:p>
          <a:p>
            <a:r>
              <a:rPr lang="en-GB" dirty="0"/>
              <a:t>- Allow use of the Multi-STA BlockAck variant as a response frame to UL SU A-MPDU?</a:t>
            </a:r>
          </a:p>
          <a:p>
            <a:r>
              <a:rPr lang="en-GB" dirty="0"/>
              <a:t>Y</a:t>
            </a:r>
          </a:p>
          <a:p>
            <a:r>
              <a:rPr lang="en-GB" dirty="0"/>
              <a:t>N</a:t>
            </a:r>
          </a:p>
          <a:p>
            <a:r>
              <a:rPr lang="en-GB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C6F6C3-EE96-4EA1-8C15-DE886B2E34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EE1D4-B964-4DB5-8AA0-F6FF0A2284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5C7B58-EFD9-4FB0-B3DD-EE9BA356C3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7608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73015-87B0-4CB0-9270-121E259D5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087A1A-2D3B-494E-A3D7-3014EB8E47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11-24-1247-00 </a:t>
            </a:r>
            <a:r>
              <a:rPr lang="en-GB" dirty="0" err="1"/>
              <a:t>icf</a:t>
            </a:r>
            <a:r>
              <a:rPr lang="en-GB" dirty="0"/>
              <a:t>-</a:t>
            </a:r>
            <a:r>
              <a:rPr lang="en-GB" dirty="0" err="1"/>
              <a:t>icr</a:t>
            </a:r>
            <a:r>
              <a:rPr lang="en-GB" dirty="0"/>
              <a:t>-design-for-coex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11-25-0063-00 indication-of-the-unavailability-information-for-</a:t>
            </a:r>
            <a:r>
              <a:rPr lang="en-GB" dirty="0" err="1"/>
              <a:t>idc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11-24-0002 </a:t>
            </a:r>
            <a:r>
              <a:rPr lang="en-GB" dirty="0"/>
              <a:t>A-MPDU Coexistence Feedback</a:t>
            </a:r>
          </a:p>
          <a:p>
            <a:pPr marL="0" indent="0"/>
            <a:r>
              <a:rPr lang="en-US" dirty="0"/>
              <a:t>          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A961B4-1651-4A57-AEB4-8B42447DE3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01800C-151C-4250-8829-7E82122364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B80A031-101D-4C60-AAA3-F473EB34C38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5048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9898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Context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64161"/>
            <a:ext cx="10361084" cy="453025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You arrive at your favourite restaurant, 10 minutes before the Happy Hour finishes, and it is full (</a:t>
            </a:r>
            <a:r>
              <a:rPr lang="en-GB" i="1" dirty="0"/>
              <a:t>I am sorry madam/sir, there is a wait</a:t>
            </a:r>
            <a:r>
              <a:rPr lang="en-GB" dirty="0"/>
              <a:t>). Outside it is raining.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rgbClr val="FFC000"/>
                </a:solidFill>
              </a:rPr>
              <a:t>Bad</a:t>
            </a:r>
            <a:r>
              <a:rPr lang="en-GB" dirty="0"/>
              <a:t> scenario: You are left with the option to wait outside, until there is a free table (indeterminate wait – leave hungry, thirsty and wet).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rgbClr val="00B050"/>
                </a:solidFill>
              </a:rPr>
              <a:t>Good</a:t>
            </a:r>
            <a:r>
              <a:rPr lang="en-GB" dirty="0"/>
              <a:t> scenario: There is at least a 20-minute wait, but you can wait at the bar and order your Happy Hour drinks there (and stay dry on the outside).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Which experience would one prefer?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Why is the second scenario better? Because you know how long you need to wait and you are offered alternatives.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kind of service is also desirable for the modern STA.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proposes an enhancement to enable a non-AP STA to: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1" dirty="0">
                <a:solidFill>
                  <a:srgbClr val="00B050"/>
                </a:solidFill>
              </a:rPr>
              <a:t>opportunistically save power or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1" dirty="0">
                <a:solidFill>
                  <a:srgbClr val="00B050"/>
                </a:solidFill>
              </a:rPr>
              <a:t>make/implement alternative useful plans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 while the AP has committed to not service the non-AP STA.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What is needed: The AP announces that it commits to not initiating a frame exchange containing a frame addressed to (certain) STA(s)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47791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82959"/>
          </a:xfrm>
        </p:spPr>
        <p:txBody>
          <a:bodyPr/>
          <a:lstStyle/>
          <a:p>
            <a:r>
              <a:rPr lang="en-GB" dirty="0"/>
              <a:t>Problem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48136"/>
            <a:ext cx="10361084" cy="5176489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A non-AP STA spends significant amounts of time with its radio on: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waiting for DL data traffic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waiting for a Trigger frame which may solicit UL data traffic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When a STA has its radio on, NAV and AID are used today to optimise power consumption at the STA, within the TXOP duration. However: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Often the ICF which initiates the TXOP does not announce/cover the full TXOP duration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TXOP duration tends to get smaller, in pursue of low latency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>
                <a:solidFill>
                  <a:srgbClr val="00B050"/>
                </a:solidFill>
              </a:rPr>
              <a:t>Therefore, a non-AP STA can save more power if it knows that there is no interesting DL/UL opportunity beyond the end of current TXOP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An AP may already possess this information: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It plans its DL/UL beyond the current TXOP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Several use cases to consider: Large number of STAs, Congested channel, Co-TDMA Mobile-AP limited resources, QoS requirements, etc…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C8595-CAB8-4E6C-935F-252104768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704898"/>
          </a:xfrm>
        </p:spPr>
        <p:txBody>
          <a:bodyPr/>
          <a:lstStyle/>
          <a:p>
            <a:r>
              <a:rPr lang="en-GB" dirty="0"/>
              <a:t>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C16F46-A4AA-4DBB-A6DF-CA1B20879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Provide new information, in the ICR/ICF or in a Control response from the AP, to help the non-AP STA turn off its radio beyond the end of the TXOP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Specifically, AP signals to the non-AP STA(s)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>
                <a:solidFill>
                  <a:srgbClr val="00B050"/>
                </a:solidFill>
              </a:rPr>
              <a:t>Abstinence Start Time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>
                <a:solidFill>
                  <a:srgbClr val="00B050"/>
                </a:solidFill>
              </a:rPr>
              <a:t>Abstinence Duration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>
                <a:solidFill>
                  <a:srgbClr val="00B050"/>
                </a:solidFill>
              </a:rPr>
              <a:t>Abstinence Type (DL and/or UL MU)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AP commits to not initiating a frame exchange containing a frame addressed to the signalled STA(s)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AP may use </a:t>
            </a:r>
            <a:r>
              <a:rPr lang="en-GB" dirty="0">
                <a:solidFill>
                  <a:srgbClr val="00B050"/>
                </a:solidFill>
              </a:rPr>
              <a:t>special AID </a:t>
            </a:r>
            <a:r>
              <a:rPr lang="en-GB" dirty="0"/>
              <a:t>to signal to all receiving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AP may use BSRP or Multi-STA BlockAck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Major advantage: Non-AP STA(s) may turn off radio (no explicit PM signalling, for longer than current NAV/TXOP)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FB8C14-B524-4BDB-AD18-CF2423E625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FA40DE-EDBC-48C8-86EA-355942538E5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537D4A-37EF-4FB9-AC4F-8258B4CDE82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7321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85377"/>
          </a:xfrm>
        </p:spPr>
        <p:txBody>
          <a:bodyPr/>
          <a:lstStyle/>
          <a:p>
            <a:r>
              <a:rPr lang="en-GB" dirty="0"/>
              <a:t>Problem (and possible solution) in a picture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40768"/>
            <a:ext cx="10582199" cy="917661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STA may </a:t>
            </a:r>
            <a:r>
              <a:rPr lang="en-GB" dirty="0">
                <a:solidFill>
                  <a:srgbClr val="00B050"/>
                </a:solidFill>
              </a:rPr>
              <a:t>switch off radio for longer </a:t>
            </a:r>
            <a:r>
              <a:rPr lang="en-GB" dirty="0">
                <a:solidFill>
                  <a:schemeClr val="tx1"/>
                </a:solidFill>
              </a:rPr>
              <a:t>- No need for PM signalling</a:t>
            </a:r>
          </a:p>
          <a:p>
            <a:pPr>
              <a:buFont typeface="Times New Roman" pitchFamily="16" charset="0"/>
              <a:buChar char="•"/>
            </a:pPr>
            <a:r>
              <a:rPr lang="en-GB" b="0" dirty="0">
                <a:solidFill>
                  <a:schemeClr val="tx1"/>
                </a:solidFill>
              </a:rPr>
              <a:t>BSRP below is just an example – used as an ICF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08F3EA4-2787-44EC-BC98-38F979484B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216" y="2183288"/>
            <a:ext cx="10582199" cy="4324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9306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68D93-5179-45A7-BFB6-0BEE3C219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GB" dirty="0"/>
              <a:t>Examples of usage – Multi-STA BA / BSRP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0C3E67-21C1-41DC-93CE-536249D14C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BC4119-7612-47E3-A07F-8694B1B847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881408-E77F-4C23-8D80-D97B90F692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159E765-554D-4C60-BD7E-6B008F9307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780" y="1625634"/>
            <a:ext cx="11032836" cy="4827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256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2737-8615-458C-AC74-AE64A5B05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98983"/>
          </a:xfrm>
        </p:spPr>
        <p:txBody>
          <a:bodyPr/>
          <a:lstStyle/>
          <a:p>
            <a:r>
              <a:rPr lang="en-GB" dirty="0"/>
              <a:t>Alternative actions at the non-AP STA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B17BF-9FCA-4016-90EB-A691D7686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64161"/>
            <a:ext cx="10582199" cy="4911254"/>
          </a:xfrm>
        </p:spPr>
        <p:txBody>
          <a:bodyPr/>
          <a:lstStyle/>
          <a:p>
            <a:pPr marL="0" indent="0"/>
            <a:r>
              <a:rPr lang="en-GB" dirty="0"/>
              <a:t>Using the information provided by the AP, the STA may: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turn its </a:t>
            </a:r>
            <a:r>
              <a:rPr lang="en-GB" dirty="0"/>
              <a:t>radio off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reconsider priority/timing of local events/operations</a:t>
            </a:r>
            <a:r>
              <a:rPr lang="en-GB" b="0" dirty="0">
                <a:solidFill>
                  <a:schemeClr val="tx1"/>
                </a:solidFill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Local coex events; some are movable, so can be brought forward. E.g. BT A2DP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Repurpose resources (radio or/and buffers) for other traffic, e.g. switch to P2P channel or use TX buffers for TDLS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realise that its </a:t>
            </a:r>
            <a:r>
              <a:rPr lang="en-GB" dirty="0">
                <a:solidFill>
                  <a:schemeClr val="tx1"/>
                </a:solidFill>
              </a:rPr>
              <a:t>QoS requirements are not met</a:t>
            </a:r>
            <a:r>
              <a:rPr lang="en-GB" b="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Can </a:t>
            </a:r>
            <a:r>
              <a:rPr lang="en-GB" b="1" dirty="0">
                <a:solidFill>
                  <a:schemeClr val="tx1"/>
                </a:solidFill>
              </a:rPr>
              <a:t>trigger countermeasures</a:t>
            </a:r>
            <a:r>
              <a:rPr lang="en-GB" dirty="0">
                <a:solidFill>
                  <a:schemeClr val="tx1"/>
                </a:solidFill>
              </a:rPr>
              <a:t>, e.g. use </a:t>
            </a:r>
            <a:r>
              <a:rPr lang="en-GB" dirty="0" err="1">
                <a:solidFill>
                  <a:schemeClr val="tx1"/>
                </a:solidFill>
              </a:rPr>
              <a:t>rTWT</a:t>
            </a:r>
            <a:r>
              <a:rPr lang="en-GB" dirty="0">
                <a:solidFill>
                  <a:schemeClr val="tx1"/>
                </a:solidFill>
              </a:rPr>
              <a:t>, or come out of Power Save mode, or move to Active state more often, etc</a:t>
            </a:r>
          </a:p>
          <a:p>
            <a:pPr marL="0" indent="0"/>
            <a:r>
              <a:rPr lang="en-GB" b="1" dirty="0">
                <a:solidFill>
                  <a:schemeClr val="tx1"/>
                </a:solidFill>
              </a:rPr>
              <a:t>Note: None of these need to be specified in normative text (but could if members would support </a:t>
            </a:r>
            <a:r>
              <a:rPr lang="en-GB" dirty="0">
                <a:solidFill>
                  <a:schemeClr val="tx1"/>
                </a:solidFill>
              </a:rPr>
              <a:t>defining non-AP behaviour)</a:t>
            </a:r>
            <a:endParaRPr lang="en-GB" b="1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GB" b="1" dirty="0">
              <a:solidFill>
                <a:schemeClr val="tx1"/>
              </a:solidFill>
            </a:endParaRP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952799-9A1D-4AC9-9216-D9C68D6437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4FCB4-E095-4CA6-9AF7-ACEF403ADA4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87AB2B7-D201-483D-8A22-CFBE237904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105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D80EA-1E01-41D3-B811-F34E4C081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Can we use PUO instead?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731BE-2F87-488F-9FCD-81F1A4F7E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No: during PUO the AP is </a:t>
            </a:r>
            <a:r>
              <a:rPr lang="en-GB" dirty="0">
                <a:solidFill>
                  <a:srgbClr val="FF0000"/>
                </a:solidFill>
              </a:rPr>
              <a:t>unavailable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During Abstinence the AP is </a:t>
            </a:r>
            <a:r>
              <a:rPr lang="en-GB" dirty="0">
                <a:solidFill>
                  <a:srgbClr val="00B050"/>
                </a:solidFill>
              </a:rPr>
              <a:t>available</a:t>
            </a:r>
            <a:r>
              <a:rPr lang="en-GB" dirty="0"/>
              <a:t> for several operations: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The STA may transmit a PPDU to the AP – subject to other rules applicable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STA(s) not addressed by the AP ignore the abstinence information</a:t>
            </a:r>
          </a:p>
          <a:p>
            <a:pPr marL="0" indent="0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5C5EF-D5E5-4B37-9C28-48CAE66157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33DC3B-03CA-4F85-9066-7B6051976D8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Michail Koundourakis,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BB9CC7D-DFE9-4250-80BB-74CBBE8DC6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8673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802-11-submission(2)</Template>
  <TotalTime>44246</TotalTime>
  <Words>1160</Words>
  <Application>Microsoft Office PowerPoint</Application>
  <PresentationFormat>Widescreen</PresentationFormat>
  <Paragraphs>166</Paragraphs>
  <Slides>13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Unicode MS</vt:lpstr>
      <vt:lpstr>MS Gothic</vt:lpstr>
      <vt:lpstr>Arial</vt:lpstr>
      <vt:lpstr>Times New Roman</vt:lpstr>
      <vt:lpstr>Office Theme</vt:lpstr>
      <vt:lpstr>Document</vt:lpstr>
      <vt:lpstr>AP-assisted Opportunistic Power Saving</vt:lpstr>
      <vt:lpstr>Context</vt:lpstr>
      <vt:lpstr>Abstract</vt:lpstr>
      <vt:lpstr>Problem</vt:lpstr>
      <vt:lpstr>Solution</vt:lpstr>
      <vt:lpstr>Problem (and possible solution) in a picture</vt:lpstr>
      <vt:lpstr>Examples of usage – Multi-STA BA / BSRP</vt:lpstr>
      <vt:lpstr>Alternative actions at the non-AP STA</vt:lpstr>
      <vt:lpstr>Can we use PUO instead?</vt:lpstr>
      <vt:lpstr>Multi-STA BlockAck</vt:lpstr>
      <vt:lpstr>Examples – non-AP STA uses provided information</vt:lpstr>
      <vt:lpstr>Straw poll</vt:lpstr>
      <vt:lpstr>References</vt:lpstr>
    </vt:vector>
  </TitlesOfParts>
  <Company>Samsung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AP-assisted Opportunist Power Saving</dc:title>
  <dc:subject>Test</dc:subject>
  <dc:creator>Mark Rison;Michail Koundourakis</dc:creator>
  <cp:keywords/>
  <cp:lastModifiedBy>Michail Koundourakis</cp:lastModifiedBy>
  <cp:revision>216</cp:revision>
  <cp:lastPrinted>1601-01-01T00:00:00Z</cp:lastPrinted>
  <dcterms:created xsi:type="dcterms:W3CDTF">2023-12-12T14:53:34Z</dcterms:created>
  <dcterms:modified xsi:type="dcterms:W3CDTF">2025-06-05T08:15:54Z</dcterms:modified>
  <cp:category>Michail KOUNDOURAKIS, Samsung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