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8" r:id="rId3"/>
    <p:sldId id="277" r:id="rId4"/>
    <p:sldId id="269" r:id="rId5"/>
    <p:sldId id="276" r:id="rId6"/>
    <p:sldId id="270" r:id="rId7"/>
    <p:sldId id="271" r:id="rId8"/>
    <p:sldId id="272" r:id="rId9"/>
    <p:sldId id="273" r:id="rId10"/>
    <p:sldId id="274" r:id="rId11"/>
    <p:sldId id="275" r:id="rId12"/>
    <p:sldId id="267"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F99EB35-487B-33BE-919B-D24BA7185DAB}" name="Stefan Videv" initials="SV" userId="S::SVidev@kyocera-sldlaser.com::98165972-5d90-4b47-b5e4-8fb5c872056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58" d="100"/>
          <a:sy n="158" d="100"/>
        </p:scale>
        <p:origin x="344" y="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17" d="100"/>
          <a:sy n="117" d="100"/>
        </p:scale>
        <p:origin x="501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68803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a:extLst>
            <a:ext uri="{FF2B5EF4-FFF2-40B4-BE49-F238E27FC236}">
              <a16:creationId xmlns:a16="http://schemas.microsoft.com/office/drawing/2014/main" id="{B23714FC-CFC6-0AAC-6993-D082BB098889}"/>
            </a:ext>
          </a:extLst>
        </p:cNvPr>
        <p:cNvGrpSpPr/>
        <p:nvPr/>
      </p:nvGrpSpPr>
      <p:grpSpPr>
        <a:xfrm>
          <a:off x="0" y="0"/>
          <a:ext cx="0" cy="0"/>
          <a:chOff x="0" y="0"/>
          <a:chExt cx="0" cy="0"/>
        </a:xfrm>
      </p:grpSpPr>
      <p:sp>
        <p:nvSpPr>
          <p:cNvPr id="109" name="Google Shape;109;p3:notes">
            <a:extLst>
              <a:ext uri="{FF2B5EF4-FFF2-40B4-BE49-F238E27FC236}">
                <a16:creationId xmlns:a16="http://schemas.microsoft.com/office/drawing/2014/main" id="{9FD29702-504E-48B2-B237-F50597493F11}"/>
              </a:ext>
            </a:extLst>
          </p:cNvPr>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a:extLst>
              <a:ext uri="{FF2B5EF4-FFF2-40B4-BE49-F238E27FC236}">
                <a16:creationId xmlns:a16="http://schemas.microsoft.com/office/drawing/2014/main" id="{C9FC572E-F789-E60F-8C13-F092C36050F6}"/>
              </a:ext>
            </a:extLst>
          </p:cNvPr>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a:extLst>
              <a:ext uri="{FF2B5EF4-FFF2-40B4-BE49-F238E27FC236}">
                <a16:creationId xmlns:a16="http://schemas.microsoft.com/office/drawing/2014/main" id="{B9C9FE9C-DA80-1C97-ED5D-1754057F051A}"/>
              </a:ext>
            </a:extLst>
          </p:cNvPr>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a:extLst>
              <a:ext uri="{FF2B5EF4-FFF2-40B4-BE49-F238E27FC236}">
                <a16:creationId xmlns:a16="http://schemas.microsoft.com/office/drawing/2014/main" id="{FB8A18EA-CF8A-F47A-0FE8-D00C66198479}"/>
              </a:ext>
            </a:extLst>
          </p:cNvPr>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3</a:t>
            </a:fld>
            <a:endParaRPr/>
          </a:p>
        </p:txBody>
      </p:sp>
      <p:sp>
        <p:nvSpPr>
          <p:cNvPr id="113" name="Google Shape;113;p3:notes">
            <a:extLst>
              <a:ext uri="{FF2B5EF4-FFF2-40B4-BE49-F238E27FC236}">
                <a16:creationId xmlns:a16="http://schemas.microsoft.com/office/drawing/2014/main" id="{37643B32-10DF-CD4E-336B-017DFE8DC373}"/>
              </a:ext>
            </a:extLst>
          </p:cNvPr>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a:extLst>
              <a:ext uri="{FF2B5EF4-FFF2-40B4-BE49-F238E27FC236}">
                <a16:creationId xmlns:a16="http://schemas.microsoft.com/office/drawing/2014/main" id="{FD682DF6-F850-8A9B-2F40-2D11D38147C6}"/>
              </a:ext>
            </a:extLst>
          </p:cNvPr>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308394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4</a:t>
            </a:fld>
            <a:endParaRPr/>
          </a:p>
        </p:txBody>
      </p:sp>
      <p:sp>
        <p:nvSpPr>
          <p:cNvPr id="113" name="Google Shape;113;p3:notes"/>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3305159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a:extLst>
            <a:ext uri="{FF2B5EF4-FFF2-40B4-BE49-F238E27FC236}">
              <a16:creationId xmlns:a16="http://schemas.microsoft.com/office/drawing/2014/main" id="{E8A1FEB4-8601-9567-9670-C341ACDFA734}"/>
            </a:ext>
          </a:extLst>
        </p:cNvPr>
        <p:cNvGrpSpPr/>
        <p:nvPr/>
      </p:nvGrpSpPr>
      <p:grpSpPr>
        <a:xfrm>
          <a:off x="0" y="0"/>
          <a:ext cx="0" cy="0"/>
          <a:chOff x="0" y="0"/>
          <a:chExt cx="0" cy="0"/>
        </a:xfrm>
      </p:grpSpPr>
      <p:sp>
        <p:nvSpPr>
          <p:cNvPr id="109" name="Google Shape;109;p3:notes">
            <a:extLst>
              <a:ext uri="{FF2B5EF4-FFF2-40B4-BE49-F238E27FC236}">
                <a16:creationId xmlns:a16="http://schemas.microsoft.com/office/drawing/2014/main" id="{C5BFD20B-A609-8EE8-C8C9-8650FD991D1E}"/>
              </a:ext>
            </a:extLst>
          </p:cNvPr>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a:extLst>
              <a:ext uri="{FF2B5EF4-FFF2-40B4-BE49-F238E27FC236}">
                <a16:creationId xmlns:a16="http://schemas.microsoft.com/office/drawing/2014/main" id="{779DA855-8B35-B8A7-C8DD-40D2C2E93F3E}"/>
              </a:ext>
            </a:extLst>
          </p:cNvPr>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a:extLst>
              <a:ext uri="{FF2B5EF4-FFF2-40B4-BE49-F238E27FC236}">
                <a16:creationId xmlns:a16="http://schemas.microsoft.com/office/drawing/2014/main" id="{F0E1F0C9-81F8-83C7-9679-93401CAA0802}"/>
              </a:ext>
            </a:extLst>
          </p:cNvPr>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a:extLst>
              <a:ext uri="{FF2B5EF4-FFF2-40B4-BE49-F238E27FC236}">
                <a16:creationId xmlns:a16="http://schemas.microsoft.com/office/drawing/2014/main" id="{7145E44D-A4B9-E031-CBB6-5D2D93DA2EC6}"/>
              </a:ext>
            </a:extLst>
          </p:cNvPr>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5</a:t>
            </a:fld>
            <a:endParaRPr/>
          </a:p>
        </p:txBody>
      </p:sp>
      <p:sp>
        <p:nvSpPr>
          <p:cNvPr id="113" name="Google Shape;113;p3:notes">
            <a:extLst>
              <a:ext uri="{FF2B5EF4-FFF2-40B4-BE49-F238E27FC236}">
                <a16:creationId xmlns:a16="http://schemas.microsoft.com/office/drawing/2014/main" id="{610AFDD3-590E-4822-008E-2B6379CB311A}"/>
              </a:ext>
            </a:extLst>
          </p:cNvPr>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a:extLst>
              <a:ext uri="{FF2B5EF4-FFF2-40B4-BE49-F238E27FC236}">
                <a16:creationId xmlns:a16="http://schemas.microsoft.com/office/drawing/2014/main" id="{4E00C75D-A177-3185-53BA-3A58235E74B6}"/>
              </a:ext>
            </a:extLst>
          </p:cNvPr>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3662864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a:extLst>
            <a:ext uri="{FF2B5EF4-FFF2-40B4-BE49-F238E27FC236}">
              <a16:creationId xmlns:a16="http://schemas.microsoft.com/office/drawing/2014/main" id="{37993D60-108A-10C6-97A0-884D44AC63F6}"/>
            </a:ext>
          </a:extLst>
        </p:cNvPr>
        <p:cNvGrpSpPr/>
        <p:nvPr/>
      </p:nvGrpSpPr>
      <p:grpSpPr>
        <a:xfrm>
          <a:off x="0" y="0"/>
          <a:ext cx="0" cy="0"/>
          <a:chOff x="0" y="0"/>
          <a:chExt cx="0" cy="0"/>
        </a:xfrm>
      </p:grpSpPr>
      <p:sp>
        <p:nvSpPr>
          <p:cNvPr id="109" name="Google Shape;109;p3:notes">
            <a:extLst>
              <a:ext uri="{FF2B5EF4-FFF2-40B4-BE49-F238E27FC236}">
                <a16:creationId xmlns:a16="http://schemas.microsoft.com/office/drawing/2014/main" id="{F2D88265-8F57-C2FB-1397-C8F236F88CD5}"/>
              </a:ext>
            </a:extLst>
          </p:cNvPr>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a:extLst>
              <a:ext uri="{FF2B5EF4-FFF2-40B4-BE49-F238E27FC236}">
                <a16:creationId xmlns:a16="http://schemas.microsoft.com/office/drawing/2014/main" id="{10BCFF7E-BBF2-CD32-CE73-3443A90BD3E8}"/>
              </a:ext>
            </a:extLst>
          </p:cNvPr>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a:extLst>
              <a:ext uri="{FF2B5EF4-FFF2-40B4-BE49-F238E27FC236}">
                <a16:creationId xmlns:a16="http://schemas.microsoft.com/office/drawing/2014/main" id="{27F7E6D6-9989-A7CA-5836-4BEB5743EB7A}"/>
              </a:ext>
            </a:extLst>
          </p:cNvPr>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a:extLst>
              <a:ext uri="{FF2B5EF4-FFF2-40B4-BE49-F238E27FC236}">
                <a16:creationId xmlns:a16="http://schemas.microsoft.com/office/drawing/2014/main" id="{3A5ECE1D-8F4F-2968-9FB0-129760998AFB}"/>
              </a:ext>
            </a:extLst>
          </p:cNvPr>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6</a:t>
            </a:fld>
            <a:endParaRPr/>
          </a:p>
        </p:txBody>
      </p:sp>
      <p:sp>
        <p:nvSpPr>
          <p:cNvPr id="113" name="Google Shape;113;p3:notes">
            <a:extLst>
              <a:ext uri="{FF2B5EF4-FFF2-40B4-BE49-F238E27FC236}">
                <a16:creationId xmlns:a16="http://schemas.microsoft.com/office/drawing/2014/main" id="{69D12679-9445-3BF6-0813-60F376AC88F5}"/>
              </a:ext>
            </a:extLst>
          </p:cNvPr>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a:extLst>
              <a:ext uri="{FF2B5EF4-FFF2-40B4-BE49-F238E27FC236}">
                <a16:creationId xmlns:a16="http://schemas.microsoft.com/office/drawing/2014/main" id="{7F1291D2-DD37-947A-EBAF-9019E6B54882}"/>
              </a:ext>
            </a:extLst>
          </p:cNvPr>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3951858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a:extLst>
            <a:ext uri="{FF2B5EF4-FFF2-40B4-BE49-F238E27FC236}">
              <a16:creationId xmlns:a16="http://schemas.microsoft.com/office/drawing/2014/main" id="{3E0B58EC-3815-42DD-BD77-5E83B0673A79}"/>
            </a:ext>
          </a:extLst>
        </p:cNvPr>
        <p:cNvGrpSpPr/>
        <p:nvPr/>
      </p:nvGrpSpPr>
      <p:grpSpPr>
        <a:xfrm>
          <a:off x="0" y="0"/>
          <a:ext cx="0" cy="0"/>
          <a:chOff x="0" y="0"/>
          <a:chExt cx="0" cy="0"/>
        </a:xfrm>
      </p:grpSpPr>
      <p:sp>
        <p:nvSpPr>
          <p:cNvPr id="109" name="Google Shape;109;p3:notes">
            <a:extLst>
              <a:ext uri="{FF2B5EF4-FFF2-40B4-BE49-F238E27FC236}">
                <a16:creationId xmlns:a16="http://schemas.microsoft.com/office/drawing/2014/main" id="{ADE81AC7-704D-A3B7-F423-61EBC037D0B4}"/>
              </a:ext>
            </a:extLst>
          </p:cNvPr>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a:extLst>
              <a:ext uri="{FF2B5EF4-FFF2-40B4-BE49-F238E27FC236}">
                <a16:creationId xmlns:a16="http://schemas.microsoft.com/office/drawing/2014/main" id="{1F2195AA-5464-4309-3AB5-14221B4D943D}"/>
              </a:ext>
            </a:extLst>
          </p:cNvPr>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a:extLst>
              <a:ext uri="{FF2B5EF4-FFF2-40B4-BE49-F238E27FC236}">
                <a16:creationId xmlns:a16="http://schemas.microsoft.com/office/drawing/2014/main" id="{ACA085BC-2477-9027-2907-5459466D35E3}"/>
              </a:ext>
            </a:extLst>
          </p:cNvPr>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a:extLst>
              <a:ext uri="{FF2B5EF4-FFF2-40B4-BE49-F238E27FC236}">
                <a16:creationId xmlns:a16="http://schemas.microsoft.com/office/drawing/2014/main" id="{0A6740DE-18D0-FC0F-E9E1-824B62510DBF}"/>
              </a:ext>
            </a:extLst>
          </p:cNvPr>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7</a:t>
            </a:fld>
            <a:endParaRPr/>
          </a:p>
        </p:txBody>
      </p:sp>
      <p:sp>
        <p:nvSpPr>
          <p:cNvPr id="113" name="Google Shape;113;p3:notes">
            <a:extLst>
              <a:ext uri="{FF2B5EF4-FFF2-40B4-BE49-F238E27FC236}">
                <a16:creationId xmlns:a16="http://schemas.microsoft.com/office/drawing/2014/main" id="{2F8F6E6C-09DE-2362-3CE6-191A873FC181}"/>
              </a:ext>
            </a:extLst>
          </p:cNvPr>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a:extLst>
              <a:ext uri="{FF2B5EF4-FFF2-40B4-BE49-F238E27FC236}">
                <a16:creationId xmlns:a16="http://schemas.microsoft.com/office/drawing/2014/main" id="{E8A613E2-20A3-878C-C3DC-501301788290}"/>
              </a:ext>
            </a:extLst>
          </p:cNvPr>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602332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a:extLst>
            <a:ext uri="{FF2B5EF4-FFF2-40B4-BE49-F238E27FC236}">
              <a16:creationId xmlns:a16="http://schemas.microsoft.com/office/drawing/2014/main" id="{68D18033-C0B1-A2CC-B8D6-7AF5B6301720}"/>
            </a:ext>
          </a:extLst>
        </p:cNvPr>
        <p:cNvGrpSpPr/>
        <p:nvPr/>
      </p:nvGrpSpPr>
      <p:grpSpPr>
        <a:xfrm>
          <a:off x="0" y="0"/>
          <a:ext cx="0" cy="0"/>
          <a:chOff x="0" y="0"/>
          <a:chExt cx="0" cy="0"/>
        </a:xfrm>
      </p:grpSpPr>
      <p:sp>
        <p:nvSpPr>
          <p:cNvPr id="109" name="Google Shape;109;p3:notes">
            <a:extLst>
              <a:ext uri="{FF2B5EF4-FFF2-40B4-BE49-F238E27FC236}">
                <a16:creationId xmlns:a16="http://schemas.microsoft.com/office/drawing/2014/main" id="{50CCC3AE-3DA8-AF81-4A31-706CEEB9356D}"/>
              </a:ext>
            </a:extLst>
          </p:cNvPr>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a:extLst>
              <a:ext uri="{FF2B5EF4-FFF2-40B4-BE49-F238E27FC236}">
                <a16:creationId xmlns:a16="http://schemas.microsoft.com/office/drawing/2014/main" id="{EABBE94D-F57A-3D88-37AC-E2F776652320}"/>
              </a:ext>
            </a:extLst>
          </p:cNvPr>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a:extLst>
              <a:ext uri="{FF2B5EF4-FFF2-40B4-BE49-F238E27FC236}">
                <a16:creationId xmlns:a16="http://schemas.microsoft.com/office/drawing/2014/main" id="{ED016A62-F3B3-234F-2C09-D0CC406DD0D1}"/>
              </a:ext>
            </a:extLst>
          </p:cNvPr>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a:extLst>
              <a:ext uri="{FF2B5EF4-FFF2-40B4-BE49-F238E27FC236}">
                <a16:creationId xmlns:a16="http://schemas.microsoft.com/office/drawing/2014/main" id="{9F311F88-2536-1B64-02DE-CE6179778582}"/>
              </a:ext>
            </a:extLst>
          </p:cNvPr>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8</a:t>
            </a:fld>
            <a:endParaRPr/>
          </a:p>
        </p:txBody>
      </p:sp>
      <p:sp>
        <p:nvSpPr>
          <p:cNvPr id="113" name="Google Shape;113;p3:notes">
            <a:extLst>
              <a:ext uri="{FF2B5EF4-FFF2-40B4-BE49-F238E27FC236}">
                <a16:creationId xmlns:a16="http://schemas.microsoft.com/office/drawing/2014/main" id="{E11DE832-15B3-3C30-0C24-8F5D218751E9}"/>
              </a:ext>
            </a:extLst>
          </p:cNvPr>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a:extLst>
              <a:ext uri="{FF2B5EF4-FFF2-40B4-BE49-F238E27FC236}">
                <a16:creationId xmlns:a16="http://schemas.microsoft.com/office/drawing/2014/main" id="{C466F893-3505-5F9D-D92A-F52DDFB2A3F8}"/>
              </a:ext>
            </a:extLst>
          </p:cNvPr>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2364776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1459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a:xfrm>
            <a:off x="915589" y="275630"/>
            <a:ext cx="2499764" cy="273050"/>
          </a:xfrm>
          <a:prstGeom prst="rect">
            <a:avLst/>
          </a:prstGeom>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Volkewr</a:t>
            </a:r>
            <a:r>
              <a:rPr lang="en-GB" dirty="0"/>
              <a:t> Jungnickel, Fraunhofer HHI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3265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802.11-25/0830r1</a:t>
            </a:r>
          </a:p>
        </p:txBody>
      </p:sp>
      <p:sp>
        <p:nvSpPr>
          <p:cNvPr id="13" name="Date Placeholder 3"/>
          <p:cNvSpPr>
            <a:spLocks noGrp="1"/>
          </p:cNvSpPr>
          <p:nvPr>
            <p:ph type="dt" idx="2"/>
          </p:nvPr>
        </p:nvSpPr>
        <p:spPr>
          <a:xfrm>
            <a:off x="915589" y="275630"/>
            <a:ext cx="2499764" cy="273050"/>
          </a:xfrm>
          <a:prstGeom prst="rect">
            <a:avLst/>
          </a:prstGeom>
        </p:spPr>
        <p:txBody>
          <a:bodyPr/>
          <a:lstStyle>
            <a:lvl1pPr>
              <a:defRPr sz="1800" b="1" i="0">
                <a:solidFill>
                  <a:schemeClr val="tx1"/>
                </a:solidFill>
              </a:defRPr>
            </a:lvl1pPr>
          </a:lstStyle>
          <a:p>
            <a:r>
              <a:rPr lang="en-US"/>
              <a:t>September 2024</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5697/oc.55-2.47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valvo.com/wp-content/uploads/2017/12/ISOLATOR.pdf" TargetMode="External"/><Relationship Id="rId5" Type="http://schemas.openxmlformats.org/officeDocument/2006/relationships/hyperlink" Target="https://encrypted-tbn0.gstatic.com/images?q=tbn:ANd9GcQnqC1sSGBjEYy9Ua_kRD-yJ0MnhjUjLTfiPg&amp;s" TargetMode="External"/><Relationship Id="rId4" Type="http://schemas.openxmlformats.org/officeDocument/2006/relationships/hyperlink" Target="https://www.loccate.com/blog/identify-location-without-gp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26233"/>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Additions to Specification Framework Document</a:t>
            </a:r>
          </a:p>
        </p:txBody>
      </p:sp>
      <p:sp>
        <p:nvSpPr>
          <p:cNvPr id="3074" name="Rectangle 2"/>
          <p:cNvSpPr>
            <a:spLocks noGrp="1" noChangeArrowheads="1"/>
          </p:cNvSpPr>
          <p:nvPr>
            <p:ph type="subTitle" idx="1"/>
          </p:nvPr>
        </p:nvSpPr>
        <p:spPr>
          <a:xfrm>
            <a:off x="1828800" y="194463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2025-05-13</a:t>
            </a:r>
          </a:p>
        </p:txBody>
      </p:sp>
      <p:sp>
        <p:nvSpPr>
          <p:cNvPr id="7" name="Footer Placeholder 4"/>
          <p:cNvSpPr>
            <a:spLocks noGrp="1"/>
          </p:cNvSpPr>
          <p:nvPr>
            <p:ph type="ftr" idx="11"/>
          </p:nvPr>
        </p:nvSpPr>
        <p:spPr/>
        <p:txBody>
          <a:bodyPr/>
          <a:lstStyle/>
          <a:p>
            <a:r>
              <a:rPr lang="en-GB" dirty="0"/>
              <a:t>Stefan Videv, Kyocera SLD Laser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62867839"/>
              </p:ext>
            </p:extLst>
          </p:nvPr>
        </p:nvGraphicFramePr>
        <p:xfrm>
          <a:off x="990600" y="3241328"/>
          <a:ext cx="9701213" cy="2347912"/>
        </p:xfrm>
        <a:graphic>
          <a:graphicData uri="http://schemas.openxmlformats.org/presentationml/2006/ole">
            <mc:AlternateContent xmlns:mc="http://schemas.openxmlformats.org/markup-compatibility/2006">
              <mc:Choice xmlns:v="urn:schemas-microsoft-com:vml" Requires="v">
                <p:oleObj name="Document" r:id="rId3" imgW="10490581" imgH="2546686" progId="Word.Document.8">
                  <p:embed/>
                </p:oleObj>
              </mc:Choice>
              <mc:Fallback>
                <p:oleObj name="Document" r:id="rId3" imgW="10490581" imgH="2546686" progId="Word.Document.8">
                  <p:embed/>
                  <p:pic>
                    <p:nvPicPr>
                      <p:cNvPr id="3075" name="Object 3"/>
                      <p:cNvPicPr>
                        <a:picLocks noChangeAspect="1" noChangeArrowheads="1"/>
                      </p:cNvPicPr>
                      <p:nvPr/>
                    </p:nvPicPr>
                    <p:blipFill>
                      <a:blip r:embed="rId4"/>
                      <a:srcRect/>
                      <a:stretch>
                        <a:fillRect/>
                      </a:stretch>
                    </p:blipFill>
                    <p:spPr bwMode="auto">
                      <a:xfrm>
                        <a:off x="990600" y="3241328"/>
                        <a:ext cx="9701213" cy="2347912"/>
                      </a:xfrm>
                      <a:prstGeom prst="rect">
                        <a:avLst/>
                      </a:prstGeom>
                      <a:noFill/>
                    </p:spPr>
                  </p:pic>
                </p:oleObj>
              </mc:Fallback>
            </mc:AlternateContent>
          </a:graphicData>
        </a:graphic>
      </p:graphicFrame>
      <p:sp>
        <p:nvSpPr>
          <p:cNvPr id="3076" name="Rectangle 4"/>
          <p:cNvSpPr>
            <a:spLocks noChangeArrowheads="1"/>
          </p:cNvSpPr>
          <p:nvPr/>
        </p:nvSpPr>
        <p:spPr bwMode="auto">
          <a:xfrm>
            <a:off x="993775" y="2564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Date Placeholder 3"/>
          <p:cNvSpPr>
            <a:spLocks noGrp="1"/>
          </p:cNvSpPr>
          <p:nvPr>
            <p:ph type="dt" idx="4294967295"/>
          </p:nvPr>
        </p:nvSpPr>
        <p:spPr>
          <a:xfrm>
            <a:off x="915589" y="275630"/>
            <a:ext cx="2499764" cy="273050"/>
          </a:xfrm>
          <a:prstGeom prst="rect">
            <a:avLst/>
          </a:prstGeom>
        </p:spPr>
        <p:txBody>
          <a:bodyPr/>
          <a:lstStyle>
            <a:lvl1pPr>
              <a:defRPr/>
            </a:lvl1pPr>
          </a:lstStyle>
          <a:p>
            <a:r>
              <a:rPr lang="en-US" sz="2000" b="1" dirty="0">
                <a:solidFill>
                  <a:schemeClr val="tx1"/>
                </a:solidFill>
              </a:rPr>
              <a:t>May 2025</a:t>
            </a:r>
            <a:endParaRPr lang="en-GB" sz="2000" b="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70D07-935F-AF79-A63E-CE6C7808500A}"/>
              </a:ext>
            </a:extLst>
          </p:cNvPr>
          <p:cNvSpPr>
            <a:spLocks noGrp="1"/>
          </p:cNvSpPr>
          <p:nvPr>
            <p:ph type="title"/>
          </p:nvPr>
        </p:nvSpPr>
        <p:spPr/>
        <p:txBody>
          <a:bodyPr/>
          <a:lstStyle/>
          <a:p>
            <a:r>
              <a:rPr lang="en-GB" dirty="0"/>
              <a:t>Straw Poll 2</a:t>
            </a:r>
            <a:endParaRPr lang="en-US" dirty="0"/>
          </a:p>
        </p:txBody>
      </p:sp>
      <p:sp>
        <p:nvSpPr>
          <p:cNvPr id="3" name="Content Placeholder 2">
            <a:extLst>
              <a:ext uri="{FF2B5EF4-FFF2-40B4-BE49-F238E27FC236}">
                <a16:creationId xmlns:a16="http://schemas.microsoft.com/office/drawing/2014/main" id="{29F3F7F6-4A7B-C4D4-2EFC-605784A20E21}"/>
              </a:ext>
            </a:extLst>
          </p:cNvPr>
          <p:cNvSpPr>
            <a:spLocks noGrp="1"/>
          </p:cNvSpPr>
          <p:nvPr>
            <p:ph idx="1"/>
          </p:nvPr>
        </p:nvSpPr>
        <p:spPr/>
        <p:txBody>
          <a:bodyPr/>
          <a:lstStyle/>
          <a:p>
            <a:pPr marL="0" indent="0"/>
            <a:r>
              <a:rPr lang="en-US" dirty="0"/>
              <a:t>Propose to include the ability to do uplink and downlink communication on two separate and different wavelengths/wavelength ranges into the baseline </a:t>
            </a:r>
            <a:r>
              <a:rPr lang="en-US" dirty="0" err="1"/>
              <a:t>TGbr</a:t>
            </a:r>
            <a:r>
              <a:rPr lang="en-US" dirty="0"/>
              <a:t> draft.</a:t>
            </a:r>
          </a:p>
          <a:p>
            <a:pPr marL="0" indent="0"/>
            <a:endParaRPr lang="en-US" dirty="0"/>
          </a:p>
          <a:p>
            <a:pPr marL="0" indent="0"/>
            <a:r>
              <a:rPr lang="en-US" dirty="0"/>
              <a:t>(Yes/No/A) 6 / 2 / 7</a:t>
            </a:r>
          </a:p>
          <a:p>
            <a:endParaRPr lang="en-US" dirty="0"/>
          </a:p>
        </p:txBody>
      </p:sp>
      <p:sp>
        <p:nvSpPr>
          <p:cNvPr id="4" name="Slide Number Placeholder 3">
            <a:extLst>
              <a:ext uri="{FF2B5EF4-FFF2-40B4-BE49-F238E27FC236}">
                <a16:creationId xmlns:a16="http://schemas.microsoft.com/office/drawing/2014/main" id="{C8E5F71E-F8E2-3A18-C7A2-68814C367C9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BF1CAACF-5061-9EFD-3777-1C3C6CC980C6}"/>
              </a:ext>
            </a:extLst>
          </p:cNvPr>
          <p:cNvSpPr>
            <a:spLocks noGrp="1"/>
          </p:cNvSpPr>
          <p:nvPr>
            <p:ph type="ftr" idx="14"/>
          </p:nvPr>
        </p:nvSpPr>
        <p:spPr/>
        <p:txBody>
          <a:bodyPr/>
          <a:lstStyle/>
          <a:p>
            <a:r>
              <a:rPr lang="en-GB" dirty="0"/>
              <a:t>Stefan Videv, Kyocera SLD Laser</a:t>
            </a:r>
          </a:p>
        </p:txBody>
      </p:sp>
      <p:sp>
        <p:nvSpPr>
          <p:cNvPr id="6" name="Date Placeholder 5">
            <a:extLst>
              <a:ext uri="{FF2B5EF4-FFF2-40B4-BE49-F238E27FC236}">
                <a16:creationId xmlns:a16="http://schemas.microsoft.com/office/drawing/2014/main" id="{69752B08-9DE0-F896-CAAA-E9031B34F1F9}"/>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85180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66E2D-A785-AFC8-63F4-EA9F7094EE24}"/>
              </a:ext>
            </a:extLst>
          </p:cNvPr>
          <p:cNvSpPr>
            <a:spLocks noGrp="1"/>
          </p:cNvSpPr>
          <p:nvPr>
            <p:ph type="title"/>
          </p:nvPr>
        </p:nvSpPr>
        <p:spPr/>
        <p:txBody>
          <a:bodyPr/>
          <a:lstStyle/>
          <a:p>
            <a:r>
              <a:rPr lang="en-GB" dirty="0"/>
              <a:t>Straw Poll 3</a:t>
            </a:r>
            <a:endParaRPr lang="en-US" dirty="0"/>
          </a:p>
        </p:txBody>
      </p:sp>
      <p:sp>
        <p:nvSpPr>
          <p:cNvPr id="3" name="Content Placeholder 2">
            <a:extLst>
              <a:ext uri="{FF2B5EF4-FFF2-40B4-BE49-F238E27FC236}">
                <a16:creationId xmlns:a16="http://schemas.microsoft.com/office/drawing/2014/main" id="{EECCA697-EBFD-2876-C0C2-E8730084C92B}"/>
              </a:ext>
            </a:extLst>
          </p:cNvPr>
          <p:cNvSpPr>
            <a:spLocks noGrp="1"/>
          </p:cNvSpPr>
          <p:nvPr>
            <p:ph idx="1"/>
          </p:nvPr>
        </p:nvSpPr>
        <p:spPr/>
        <p:txBody>
          <a:bodyPr/>
          <a:lstStyle/>
          <a:p>
            <a:pPr marL="0" indent="0"/>
            <a:r>
              <a:rPr lang="en-US" dirty="0"/>
              <a:t>Propose to include new carrier frequencies that allow for baseband signals to be output from </a:t>
            </a:r>
            <a:r>
              <a:rPr lang="en-US" dirty="0" err="1"/>
              <a:t>WiFi</a:t>
            </a:r>
            <a:r>
              <a:rPr lang="en-US" dirty="0"/>
              <a:t> DSP chipsets that support Light Communication into the baseline </a:t>
            </a:r>
            <a:r>
              <a:rPr lang="en-US" dirty="0" err="1"/>
              <a:t>TGbr</a:t>
            </a:r>
            <a:r>
              <a:rPr lang="en-US" dirty="0"/>
              <a:t> draft.</a:t>
            </a:r>
          </a:p>
          <a:p>
            <a:pPr marL="0" indent="0"/>
            <a:endParaRPr lang="en-US" dirty="0"/>
          </a:p>
          <a:p>
            <a:pPr marL="0" indent="0"/>
            <a:r>
              <a:rPr lang="en-US" dirty="0">
                <a:solidFill>
                  <a:srgbClr val="FF0000"/>
                </a:solidFill>
              </a:rPr>
              <a:t>Withdrawn</a:t>
            </a:r>
          </a:p>
        </p:txBody>
      </p:sp>
      <p:sp>
        <p:nvSpPr>
          <p:cNvPr id="4" name="Slide Number Placeholder 3">
            <a:extLst>
              <a:ext uri="{FF2B5EF4-FFF2-40B4-BE49-F238E27FC236}">
                <a16:creationId xmlns:a16="http://schemas.microsoft.com/office/drawing/2014/main" id="{5F1ABAAE-8DF1-FF48-244B-6FE17D93DA7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8E2503F-4751-040B-E573-6D9C6F56B2C6}"/>
              </a:ext>
            </a:extLst>
          </p:cNvPr>
          <p:cNvSpPr>
            <a:spLocks noGrp="1"/>
          </p:cNvSpPr>
          <p:nvPr>
            <p:ph type="ftr" idx="14"/>
          </p:nvPr>
        </p:nvSpPr>
        <p:spPr/>
        <p:txBody>
          <a:bodyPr/>
          <a:lstStyle/>
          <a:p>
            <a:r>
              <a:rPr lang="en-GB" dirty="0"/>
              <a:t>Stefan Videv, Kyocera SLD Laser</a:t>
            </a:r>
          </a:p>
        </p:txBody>
      </p:sp>
      <p:sp>
        <p:nvSpPr>
          <p:cNvPr id="6" name="Date Placeholder 5">
            <a:extLst>
              <a:ext uri="{FF2B5EF4-FFF2-40B4-BE49-F238E27FC236}">
                <a16:creationId xmlns:a16="http://schemas.microsoft.com/office/drawing/2014/main" id="{4E1BF387-171E-CCA8-F1FD-445F98D336BB}"/>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12461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4098" name="Rectangle 2"/>
          <p:cNvSpPr>
            <a:spLocks noGrp="1" noChangeArrowheads="1"/>
          </p:cNvSpPr>
          <p:nvPr>
            <p:ph idx="1"/>
          </p:nvPr>
        </p:nvSpPr>
        <p:spPr>
          <a:xfrm>
            <a:off x="767408" y="1556792"/>
            <a:ext cx="10729192" cy="4113213"/>
          </a:xfrm>
          <a:ln/>
        </p:spPr>
        <p:txBody>
          <a:bodyPr/>
          <a:lstStyle/>
          <a:p>
            <a:r>
              <a:rPr lang="en-US" sz="1200" b="0" dirty="0"/>
              <a:t>[1] Slide 4, images from C. Williamson and R. Hollins, "Measured IOPs of </a:t>
            </a:r>
            <a:r>
              <a:rPr lang="en-US" sz="1200" b="0" dirty="0" err="1"/>
              <a:t>Jerlov</a:t>
            </a:r>
            <a:r>
              <a:rPr lang="en-US" sz="1200" b="0" dirty="0"/>
              <a:t> water types," Appl. Opt.  61, 9951-9961 (2022).</a:t>
            </a:r>
          </a:p>
          <a:p>
            <a:pPr>
              <a:spcAft>
                <a:spcPts val="600"/>
              </a:spcAft>
            </a:pPr>
            <a:r>
              <a:rPr lang="en-US" sz="1200" b="0" dirty="0"/>
              <a:t>[2] Slide 4, images from Eyvind Aas, Niels Kristian Højerslev, Jo </a:t>
            </a:r>
            <a:r>
              <a:rPr lang="en-US" sz="1200" b="0" dirty="0" err="1"/>
              <a:t>Høkedal</a:t>
            </a:r>
            <a:r>
              <a:rPr lang="en-US" sz="1200" b="0" dirty="0"/>
              <a:t>, Kai Sørensen, Optical water types of the Nordic Seas and adjacent areas, </a:t>
            </a:r>
            <a:r>
              <a:rPr lang="en-US" sz="1200" b="0" dirty="0" err="1"/>
              <a:t>Oceanologia</a:t>
            </a:r>
            <a:r>
              <a:rPr lang="en-US" sz="1200" b="0" dirty="0"/>
              <a:t>, Volume 55, Issue 2, 2013, Pages 471-482, ISSN 0078-3234, </a:t>
            </a:r>
            <a:r>
              <a:rPr lang="en-US" sz="1200" b="0" dirty="0">
                <a:hlinkClick r:id="rId3"/>
              </a:rPr>
              <a:t>https://doi.org/10.5697/oc.55-2.471</a:t>
            </a:r>
            <a:r>
              <a:rPr lang="en-US" sz="1200" b="0" dirty="0"/>
              <a:t>. (https://www.sciencedirect.com/science/article/pii/S0078323413500261)</a:t>
            </a:r>
          </a:p>
          <a:p>
            <a:pPr marL="355600" indent="-355600">
              <a:spcBef>
                <a:spcPts val="0"/>
              </a:spcBef>
              <a:spcAft>
                <a:spcPts val="600"/>
              </a:spcAf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t>[3] Slide 6, image from </a:t>
            </a:r>
            <a:r>
              <a:rPr lang="en-US" sz="1200" b="0" dirty="0">
                <a:solidFill>
                  <a:schemeClr val="tx1"/>
                </a:solidFill>
                <a:hlinkClick r:id="rId4"/>
              </a:rPr>
              <a:t>https://www.loccate.com/blog/identify-location-without-gps/</a:t>
            </a:r>
            <a:endParaRPr lang="en-US" sz="1200" b="0" dirty="0">
              <a:solidFill>
                <a:schemeClr val="tx1"/>
              </a:solidFill>
            </a:endParaRPr>
          </a:p>
          <a:p>
            <a:pPr marL="355600" indent="-355600">
              <a:spcBef>
                <a:spcPts val="0"/>
              </a:spcBef>
              <a:spcAft>
                <a:spcPts val="600"/>
              </a:spcAf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[4] Slide 7, image from </a:t>
            </a:r>
            <a:r>
              <a:rPr lang="en-US" sz="1200" b="0" dirty="0">
                <a:solidFill>
                  <a:schemeClr val="tx1"/>
                </a:solidFill>
                <a:hlinkClick r:id="rId5"/>
              </a:rPr>
              <a:t>https://encrypted-tbn0.gstatic.com/images?q=tbn:ANd9GcQnqC1sSGBjEYy9Ua_kRD-yJ0MnhjUjLTfiPg&amp;s</a:t>
            </a:r>
            <a:r>
              <a:rPr lang="en-US" sz="1200" b="0" dirty="0">
                <a:solidFill>
                  <a:schemeClr val="tx1"/>
                </a:solidFill>
              </a:rPr>
              <a:t> </a:t>
            </a:r>
            <a:r>
              <a:rPr lang="en-US" sz="1200" b="0" dirty="0">
                <a:solidFill>
                  <a:schemeClr val="tx1"/>
                </a:solidFill>
                <a:hlinkClick r:id="rId6"/>
              </a:rPr>
              <a:t>https://valvo.com/wp-content/uploads/2017/12/ISOLATOR.pdf</a:t>
            </a:r>
            <a:endParaRPr lang="en-US" sz="1200" b="0" dirty="0">
              <a:solidFill>
                <a:schemeClr val="tx1"/>
              </a:solidFill>
            </a:endParaRP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 </a:t>
            </a: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8" name="Footer Placeholder 4"/>
          <p:cNvSpPr>
            <a:spLocks noGrp="1"/>
          </p:cNvSpPr>
          <p:nvPr>
            <p:ph type="ftr" idx="14"/>
          </p:nvPr>
        </p:nvSpPr>
        <p:spPr>
          <a:xfrm>
            <a:off x="7143757" y="6475414"/>
            <a:ext cx="4246027" cy="180975"/>
          </a:xfrm>
        </p:spPr>
        <p:txBody>
          <a:bodyPr/>
          <a:lstStyle/>
          <a:p>
            <a:r>
              <a:rPr lang="en-GB" dirty="0"/>
              <a:t>Stefan Videv, Kyocera SLD Laser</a:t>
            </a:r>
          </a:p>
        </p:txBody>
      </p:sp>
      <p:sp>
        <p:nvSpPr>
          <p:cNvPr id="2" name="Date Placeholder 3">
            <a:extLst>
              <a:ext uri="{FF2B5EF4-FFF2-40B4-BE49-F238E27FC236}">
                <a16:creationId xmlns:a16="http://schemas.microsoft.com/office/drawing/2014/main" id="{F116E2CB-280C-A796-7DA3-FE6A1BE44600}"/>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spTree>
    <p:extLst>
      <p:ext uri="{BB962C8B-B14F-4D97-AF65-F5344CB8AC3E}">
        <p14:creationId xmlns:p14="http://schemas.microsoft.com/office/powerpoint/2010/main" val="1146223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Outline</a:t>
            </a:r>
          </a:p>
        </p:txBody>
      </p:sp>
      <p:sp>
        <p:nvSpPr>
          <p:cNvPr id="4098" name="Rectangle 2"/>
          <p:cNvSpPr>
            <a:spLocks noGrp="1" noChangeArrowheads="1"/>
          </p:cNvSpPr>
          <p:nvPr>
            <p:ph idx="1"/>
          </p:nvPr>
        </p:nvSpPr>
        <p:spPr>
          <a:xfrm>
            <a:off x="914401" y="1700808"/>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Blue-Green Spectrum Operation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Multi-Wavelength Operation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Localization Capability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Integration  of the IEEE Std. 802.11 Baseband with Optical Frontends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Stefan Videv, Kyocera SLD Laser</a:t>
            </a:r>
          </a:p>
        </p:txBody>
      </p:sp>
      <p:sp>
        <p:nvSpPr>
          <p:cNvPr id="2" name="Date Placeholder 3">
            <a:extLst>
              <a:ext uri="{FF2B5EF4-FFF2-40B4-BE49-F238E27FC236}">
                <a16:creationId xmlns:a16="http://schemas.microsoft.com/office/drawing/2014/main" id="{07AC05B1-8924-75CF-51ED-22ECEAF046A3}"/>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spTree>
    <p:extLst>
      <p:ext uri="{BB962C8B-B14F-4D97-AF65-F5344CB8AC3E}">
        <p14:creationId xmlns:p14="http://schemas.microsoft.com/office/powerpoint/2010/main" val="14991062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a:extLst>
            <a:ext uri="{FF2B5EF4-FFF2-40B4-BE49-F238E27FC236}">
              <a16:creationId xmlns:a16="http://schemas.microsoft.com/office/drawing/2014/main" id="{4B35A850-0DE8-1523-B5E4-46E8E0BD745D}"/>
            </a:ext>
          </a:extLst>
        </p:cNvPr>
        <p:cNvGrpSpPr/>
        <p:nvPr/>
      </p:nvGrpSpPr>
      <p:grpSpPr>
        <a:xfrm>
          <a:off x="0" y="0"/>
          <a:ext cx="0" cy="0"/>
          <a:chOff x="0" y="0"/>
          <a:chExt cx="0" cy="0"/>
        </a:xfrm>
      </p:grpSpPr>
      <p:sp>
        <p:nvSpPr>
          <p:cNvPr id="116" name="Google Shape;116;p3">
            <a:extLst>
              <a:ext uri="{FF2B5EF4-FFF2-40B4-BE49-F238E27FC236}">
                <a16:creationId xmlns:a16="http://schemas.microsoft.com/office/drawing/2014/main" id="{28BF3A92-DADE-F561-3A9B-2D9CDAE313A0}"/>
              </a:ext>
            </a:extLst>
          </p:cNvPr>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Blue-Green Spectrum Operation</a:t>
            </a:r>
          </a:p>
        </p:txBody>
      </p:sp>
      <p:sp>
        <p:nvSpPr>
          <p:cNvPr id="118" name="Google Shape;118;p3">
            <a:extLst>
              <a:ext uri="{FF2B5EF4-FFF2-40B4-BE49-F238E27FC236}">
                <a16:creationId xmlns:a16="http://schemas.microsoft.com/office/drawing/2014/main" id="{78CB8982-D473-35D0-E7B0-A6182A07E5FC}"/>
              </a:ext>
            </a:extLst>
          </p:cNvPr>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3</a:t>
            </a:fld>
            <a:endParaRPr/>
          </a:p>
        </p:txBody>
      </p:sp>
      <p:sp>
        <p:nvSpPr>
          <p:cNvPr id="16" name="Inhaltsplatzhalter 3">
            <a:extLst>
              <a:ext uri="{FF2B5EF4-FFF2-40B4-BE49-F238E27FC236}">
                <a16:creationId xmlns:a16="http://schemas.microsoft.com/office/drawing/2014/main" id="{3D360C08-07BB-2B81-F689-1D2A9EA6F600}"/>
              </a:ext>
            </a:extLst>
          </p:cNvPr>
          <p:cNvSpPr txBox="1">
            <a:spLocks/>
          </p:cNvSpPr>
          <p:nvPr/>
        </p:nvSpPr>
        <p:spPr>
          <a:xfrm>
            <a:off x="983432" y="1988840"/>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0" indent="1588"/>
            <a:r>
              <a:rPr lang="en-US" sz="1800" dirty="0">
                <a:latin typeface="Arial,Bold"/>
              </a:rPr>
              <a:t>We propose the following text to become part of the 802.11br SFD text:</a:t>
            </a:r>
          </a:p>
          <a:p>
            <a:pPr marL="0" indent="1588"/>
            <a:endParaRPr lang="en-US" sz="1800" b="1" i="0" u="none" strike="noStrike" baseline="0" dirty="0">
              <a:latin typeface="Arial,Bold"/>
            </a:endParaRPr>
          </a:p>
          <a:p>
            <a:pPr marL="458788" indent="1588"/>
            <a:r>
              <a:rPr lang="en-US" sz="1400" b="1" i="0" u="none" strike="noStrike" baseline="0" dirty="0">
                <a:latin typeface="Arial" panose="020B0604020202020204" pitchFamily="34" charset="0"/>
                <a:cs typeface="Arial" panose="020B0604020202020204" pitchFamily="34" charset="0"/>
              </a:rPr>
              <a:t>3.2 Definitions specific to IEEE Std 802.11</a:t>
            </a:r>
            <a:endParaRPr lang="en-US" sz="1400" dirty="0">
              <a:latin typeface="Arial" panose="020B0604020202020204" pitchFamily="34" charset="0"/>
              <a:cs typeface="Arial" panose="020B0604020202020204" pitchFamily="34" charset="0"/>
            </a:endParaRPr>
          </a:p>
          <a:p>
            <a:pPr marL="458788" indent="1588"/>
            <a:r>
              <a:rPr lang="en-US" sz="1400" b="1" i="1" u="none" strike="noStrike" baseline="0" dirty="0">
                <a:latin typeface="TimesNewRoman,BoldItalic"/>
              </a:rPr>
              <a:t>Insert the following definition in alphanumeric order as follows:</a:t>
            </a:r>
          </a:p>
          <a:p>
            <a:pPr marL="458788" indent="1588"/>
            <a:endParaRPr lang="en-US" sz="1400" i="1" dirty="0">
              <a:latin typeface="TimesNewRoman,BoldItalic"/>
              <a:cs typeface="Arial" panose="020B0604020202020204" pitchFamily="34" charset="0"/>
            </a:endParaRPr>
          </a:p>
          <a:p>
            <a:pPr indent="1588" algn="l"/>
            <a:r>
              <a:rPr lang="en-US" sz="1100" b="1" i="0" u="none" strike="noStrike" baseline="0" dirty="0">
                <a:latin typeface="TimesNewRoman,Bold"/>
              </a:rPr>
              <a:t>Enhanced light communications station (ELC STA): </a:t>
            </a:r>
            <a:r>
              <a:rPr lang="en-US" sz="1100" b="0" i="0" u="none" strike="noStrike" baseline="0" dirty="0">
                <a:latin typeface="TimesNewRoman"/>
              </a:rPr>
              <a:t>A station (STA) that should be capable of operating in the light band with wavelengths</a:t>
            </a:r>
          </a:p>
          <a:p>
            <a:pPr indent="1588" algn="l"/>
            <a:r>
              <a:rPr lang="en-US" sz="1100" b="0" i="0" u="none" strike="noStrike" baseline="0" dirty="0">
                <a:latin typeface="TimesNewRoman"/>
              </a:rPr>
              <a:t>in the range 800 nm to 1000 nm and may be capable of operating in the light bands with wavelengths in the ranges of 400 nm to 600 nm and/or 1200 nm to 1600 nm.</a:t>
            </a:r>
            <a:endParaRPr lang="en-US" sz="1100" i="1" dirty="0">
              <a:latin typeface="Arial" panose="020B0604020202020204" pitchFamily="34" charset="0"/>
              <a:cs typeface="Arial" panose="020B0604020202020204" pitchFamily="34" charset="0"/>
            </a:endParaRPr>
          </a:p>
          <a:p>
            <a:pPr marL="458788" indent="1588"/>
            <a:endParaRPr lang="en-US" sz="1400" b="1" i="0" u="none" strike="noStrike" baseline="0" dirty="0">
              <a:latin typeface="Arial" panose="020B0604020202020204" pitchFamily="34" charset="0"/>
              <a:cs typeface="Arial" panose="020B0604020202020204" pitchFamily="34" charset="0"/>
            </a:endParaRPr>
          </a:p>
        </p:txBody>
      </p:sp>
      <p:sp>
        <p:nvSpPr>
          <p:cNvPr id="17" name="Footer Placeholder 4">
            <a:extLst>
              <a:ext uri="{FF2B5EF4-FFF2-40B4-BE49-F238E27FC236}">
                <a16:creationId xmlns:a16="http://schemas.microsoft.com/office/drawing/2014/main" id="{10679DEB-7C30-8195-03FF-87DF89DF6164}"/>
              </a:ext>
            </a:extLst>
          </p:cNvPr>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2" name="Date Placeholder 3">
            <a:extLst>
              <a:ext uri="{FF2B5EF4-FFF2-40B4-BE49-F238E27FC236}">
                <a16:creationId xmlns:a16="http://schemas.microsoft.com/office/drawing/2014/main" id="{BC2BA92F-91C8-1F4C-4A23-0413DA36ADFD}"/>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spTree>
    <p:extLst>
      <p:ext uri="{BB962C8B-B14F-4D97-AF65-F5344CB8AC3E}">
        <p14:creationId xmlns:p14="http://schemas.microsoft.com/office/powerpoint/2010/main" val="3547653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Blue-Green Spectrum Operation Contd.</a:t>
            </a:r>
          </a:p>
        </p:txBody>
      </p:sp>
      <p:sp>
        <p:nvSpPr>
          <p:cNvPr id="118" name="Google Shape;118;p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4</a:t>
            </a:fld>
            <a:endParaRPr/>
          </a:p>
        </p:txBody>
      </p:sp>
      <p:sp>
        <p:nvSpPr>
          <p:cNvPr id="16" name="Inhaltsplatzhalter 3"/>
          <p:cNvSpPr txBox="1">
            <a:spLocks/>
          </p:cNvSpPr>
          <p:nvPr/>
        </p:nvSpPr>
        <p:spPr>
          <a:xfrm>
            <a:off x="950977" y="1959741"/>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0" indent="1588"/>
            <a:r>
              <a:rPr lang="en-US" sz="1800" dirty="0">
                <a:latin typeface="Arial,Bold"/>
              </a:rPr>
              <a:t>We propose the following text to become part of the 802.11br SFD text:</a:t>
            </a:r>
            <a:endParaRPr lang="en-US" sz="1800" b="1" i="0" u="none" strike="noStrike" baseline="0" dirty="0">
              <a:latin typeface="Arial,Bold"/>
            </a:endParaRPr>
          </a:p>
          <a:p>
            <a:pPr lvl="1"/>
            <a:endParaRPr lang="en-US" sz="1400" b="1" dirty="0">
              <a:latin typeface="Arial,Bold"/>
            </a:endParaRPr>
          </a:p>
          <a:p>
            <a:pPr lvl="1"/>
            <a:r>
              <a:rPr lang="en-US" sz="1400" b="1" i="0" u="none" strike="noStrike" baseline="0" dirty="0">
                <a:latin typeface="Arial,Bold"/>
              </a:rPr>
              <a:t>4.3.31 </a:t>
            </a:r>
            <a:r>
              <a:rPr lang="en-US" sz="1400" b="1" i="0" u="none" strike="noStrike" baseline="0" dirty="0" err="1">
                <a:latin typeface="Arial,Bold"/>
              </a:rPr>
              <a:t>Enhnaced</a:t>
            </a:r>
            <a:r>
              <a:rPr lang="en-US" sz="1400" b="1" i="0" u="none" strike="noStrike" baseline="0" dirty="0">
                <a:latin typeface="Arial,Bold"/>
              </a:rPr>
              <a:t> Light communication (ELC) STA</a:t>
            </a:r>
          </a:p>
          <a:p>
            <a:pPr lvl="1" indent="0"/>
            <a:r>
              <a:rPr lang="en-US" sz="1400" b="0" i="0" u="none" strike="noStrike" baseline="0" dirty="0">
                <a:latin typeface="TimesNewRoman"/>
              </a:rPr>
              <a:t>An ELC STA operates in the light band with wavelengths in the range of 800 nm to 1000 nm. In addition, an ELC STA may operate in the light bands with wavelengths in the range of 400 nm to 600 nm and/or 1200 nm to 1600 nm.</a:t>
            </a:r>
          </a:p>
          <a:p>
            <a:pPr lvl="1"/>
            <a:endParaRPr lang="en-US" sz="1400" b="0" i="0" u="none" strike="noStrike" baseline="0" dirty="0">
              <a:latin typeface="TimesNewRoman"/>
            </a:endParaRPr>
          </a:p>
          <a:p>
            <a:pPr lvl="1"/>
            <a:r>
              <a:rPr lang="en-US" sz="1400" b="1" i="0" u="none" strike="noStrike" baseline="0" dirty="0">
                <a:latin typeface="Arial,Bold"/>
              </a:rPr>
              <a:t>33.2.3.5.3 Wavelength-division multiplexing</a:t>
            </a:r>
            <a:endParaRPr lang="en-US" sz="1400" dirty="0">
              <a:latin typeface="TimesNewRoman"/>
            </a:endParaRPr>
          </a:p>
          <a:p>
            <a:pPr lvl="1" indent="1588"/>
            <a:r>
              <a:rPr lang="en-US" sz="1400" b="0" i="0" u="none" strike="noStrike" baseline="0" dirty="0">
                <a:latin typeface="TimesNewRoman"/>
              </a:rPr>
              <a:t>An ELC optical RX antenna may additionally compared to an LC optical RX antenna be sensitive to light in one of the following wavelength ranges:</a:t>
            </a:r>
          </a:p>
          <a:p>
            <a:pPr marL="1144588" lvl="1"/>
            <a:r>
              <a:rPr lang="pl-PL" sz="1400" b="0" i="0" u="none" strike="noStrike" baseline="0" dirty="0">
                <a:latin typeface="TimesNewRoman"/>
              </a:rPr>
              <a:t>— </a:t>
            </a:r>
            <a:r>
              <a:rPr lang="en-US" sz="1400" b="0" i="0" u="none" strike="noStrike" baseline="0" dirty="0">
                <a:latin typeface="TimesNewRoman"/>
              </a:rPr>
              <a:t>400</a:t>
            </a:r>
            <a:r>
              <a:rPr lang="pl-PL" sz="1400" b="0" i="0" u="none" strike="noStrike" baseline="0" dirty="0">
                <a:latin typeface="TimesNewRoman"/>
              </a:rPr>
              <a:t> nm to </a:t>
            </a:r>
            <a:r>
              <a:rPr lang="en-US" sz="1400" b="0" i="0" u="none" strike="noStrike" baseline="0" dirty="0">
                <a:latin typeface="TimesNewRoman"/>
              </a:rPr>
              <a:t>500</a:t>
            </a:r>
            <a:r>
              <a:rPr lang="pl-PL" sz="1400" b="0" i="0" u="none" strike="noStrike" baseline="0" dirty="0">
                <a:latin typeface="TimesNewRoman"/>
              </a:rPr>
              <a:t> nm</a:t>
            </a:r>
          </a:p>
          <a:p>
            <a:pPr marL="1144588" lvl="1"/>
            <a:r>
              <a:rPr lang="pl-PL" sz="1400" b="0" i="0" u="none" strike="noStrike" baseline="0" dirty="0">
                <a:latin typeface="TimesNewRoman"/>
              </a:rPr>
              <a:t>— </a:t>
            </a:r>
            <a:r>
              <a:rPr lang="en-US" sz="1400" b="0" i="0" u="none" strike="noStrike" baseline="0" dirty="0">
                <a:latin typeface="TimesNewRoman"/>
              </a:rPr>
              <a:t>500</a:t>
            </a:r>
            <a:r>
              <a:rPr lang="pl-PL" sz="1400" b="0" i="0" u="none" strike="noStrike" baseline="0" dirty="0">
                <a:latin typeface="TimesNewRoman"/>
              </a:rPr>
              <a:t> nm to </a:t>
            </a:r>
            <a:r>
              <a:rPr lang="en-US" sz="1400" b="0" i="0" u="none" strike="noStrike" baseline="0" dirty="0">
                <a:latin typeface="TimesNewRoman"/>
              </a:rPr>
              <a:t>600</a:t>
            </a:r>
            <a:r>
              <a:rPr lang="pl-PL" sz="1400" b="0" i="0" u="none" strike="noStrike" baseline="0" dirty="0">
                <a:latin typeface="TimesNewRoman"/>
              </a:rPr>
              <a:t> nm</a:t>
            </a:r>
          </a:p>
          <a:p>
            <a:pPr marL="1144588" lvl="1"/>
            <a:r>
              <a:rPr lang="pl-PL" sz="1400" b="0" i="0" u="none" strike="noStrike" baseline="0" dirty="0">
                <a:latin typeface="TimesNewRoman"/>
              </a:rPr>
              <a:t>— </a:t>
            </a:r>
            <a:r>
              <a:rPr lang="en-US" sz="1400" b="0" i="0" u="none" strike="noStrike" baseline="0" dirty="0">
                <a:latin typeface="TimesNewRoman"/>
              </a:rPr>
              <a:t>400</a:t>
            </a:r>
            <a:r>
              <a:rPr lang="pl-PL" sz="1400" b="0" i="0" u="none" strike="noStrike" baseline="0" dirty="0">
                <a:latin typeface="TimesNewRoman"/>
              </a:rPr>
              <a:t> nm to </a:t>
            </a:r>
            <a:r>
              <a:rPr lang="en-US" sz="1400" b="0" i="0" u="none" strike="noStrike" baseline="0" dirty="0">
                <a:latin typeface="TimesNewRoman"/>
              </a:rPr>
              <a:t>600</a:t>
            </a:r>
            <a:r>
              <a:rPr lang="pl-PL" sz="1400" b="0" i="0" u="none" strike="noStrike" baseline="0" dirty="0">
                <a:latin typeface="TimesNewRoman"/>
              </a:rPr>
              <a:t> nm</a:t>
            </a:r>
          </a:p>
          <a:p>
            <a:pPr marL="1144588" lvl="1"/>
            <a:r>
              <a:rPr lang="en-US" sz="1400" b="0" i="0" u="none" strike="noStrike" baseline="0" dirty="0">
                <a:latin typeface="TimesNewRoman"/>
              </a:rPr>
              <a:t>An ELC PHY may have at least one receive chain with an ELC optical RX antenna sensitive to light in the</a:t>
            </a:r>
          </a:p>
          <a:p>
            <a:pPr marL="1144588" lvl="1"/>
            <a:r>
              <a:rPr lang="en-US" sz="1400" b="0" i="0" u="none" strike="noStrike" baseline="0" dirty="0">
                <a:latin typeface="TimesNewRoman"/>
              </a:rPr>
              <a:t>400 nm to 600 nm range or at least two receive chains with one receive chain with an ELC optical RX</a:t>
            </a:r>
          </a:p>
          <a:p>
            <a:pPr marL="1144588" lvl="1"/>
            <a:r>
              <a:rPr lang="en-US" sz="1400" b="0" i="0" u="none" strike="noStrike" baseline="0" dirty="0">
                <a:latin typeface="TimesNewRoman"/>
              </a:rPr>
              <a:t>antenna sensitive to light in the 400 nm to 500 nm range and the other receive chain with an ELC optical RX</a:t>
            </a:r>
          </a:p>
          <a:p>
            <a:pPr marL="1144588" lvl="1"/>
            <a:r>
              <a:rPr lang="en-US" sz="1400" b="0" i="0" u="none" strike="noStrike" baseline="0" dirty="0">
                <a:latin typeface="TimesNewRoman"/>
              </a:rPr>
              <a:t>antenna sensitive to light in the 500 nm to 600 nm range.</a:t>
            </a:r>
            <a:endParaRPr lang="en-US" sz="1400" dirty="0"/>
          </a:p>
        </p:txBody>
      </p:sp>
      <p:sp>
        <p:nvSpPr>
          <p:cNvPr id="17" name="Footer Placeholder 4"/>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2" name="Date Placeholder 3">
            <a:extLst>
              <a:ext uri="{FF2B5EF4-FFF2-40B4-BE49-F238E27FC236}">
                <a16:creationId xmlns:a16="http://schemas.microsoft.com/office/drawing/2014/main" id="{C503A876-EFDF-22F0-9E5B-74E45945723B}"/>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spTree>
    <p:extLst>
      <p:ext uri="{BB962C8B-B14F-4D97-AF65-F5344CB8AC3E}">
        <p14:creationId xmlns:p14="http://schemas.microsoft.com/office/powerpoint/2010/main" val="348811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a:extLst>
            <a:ext uri="{FF2B5EF4-FFF2-40B4-BE49-F238E27FC236}">
              <a16:creationId xmlns:a16="http://schemas.microsoft.com/office/drawing/2014/main" id="{A26865B0-F4D3-0629-37D2-364DA1E92F4A}"/>
            </a:ext>
          </a:extLst>
        </p:cNvPr>
        <p:cNvGrpSpPr/>
        <p:nvPr/>
      </p:nvGrpSpPr>
      <p:grpSpPr>
        <a:xfrm>
          <a:off x="0" y="0"/>
          <a:ext cx="0" cy="0"/>
          <a:chOff x="0" y="0"/>
          <a:chExt cx="0" cy="0"/>
        </a:xfrm>
      </p:grpSpPr>
      <p:sp>
        <p:nvSpPr>
          <p:cNvPr id="116" name="Google Shape;116;p3">
            <a:extLst>
              <a:ext uri="{FF2B5EF4-FFF2-40B4-BE49-F238E27FC236}">
                <a16:creationId xmlns:a16="http://schemas.microsoft.com/office/drawing/2014/main" id="{4154BE31-F5A8-126E-EEB9-73023909E26A}"/>
              </a:ext>
            </a:extLst>
          </p:cNvPr>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Blue-Green Spectrum Operation Contd.</a:t>
            </a:r>
          </a:p>
        </p:txBody>
      </p:sp>
      <p:sp>
        <p:nvSpPr>
          <p:cNvPr id="118" name="Google Shape;118;p3">
            <a:extLst>
              <a:ext uri="{FF2B5EF4-FFF2-40B4-BE49-F238E27FC236}">
                <a16:creationId xmlns:a16="http://schemas.microsoft.com/office/drawing/2014/main" id="{80FDE0D8-3291-4D39-5E3B-7C61B8041D10}"/>
              </a:ext>
            </a:extLst>
          </p:cNvPr>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5</a:t>
            </a:fld>
            <a:endParaRPr/>
          </a:p>
        </p:txBody>
      </p:sp>
      <p:sp>
        <p:nvSpPr>
          <p:cNvPr id="16" name="Inhaltsplatzhalter 3">
            <a:extLst>
              <a:ext uri="{FF2B5EF4-FFF2-40B4-BE49-F238E27FC236}">
                <a16:creationId xmlns:a16="http://schemas.microsoft.com/office/drawing/2014/main" id="{720C88BF-2730-18C6-B8B4-9837197CA43E}"/>
              </a:ext>
            </a:extLst>
          </p:cNvPr>
          <p:cNvSpPr txBox="1">
            <a:spLocks/>
          </p:cNvSpPr>
          <p:nvPr/>
        </p:nvSpPr>
        <p:spPr>
          <a:xfrm>
            <a:off x="950977" y="1959741"/>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0" indent="1588"/>
            <a:r>
              <a:rPr lang="en-US" sz="1800" dirty="0">
                <a:latin typeface="Arial,Bold"/>
              </a:rPr>
              <a:t>We propose the following text to become part of the 802.11br SFD text:</a:t>
            </a:r>
            <a:endParaRPr lang="en-US" sz="1800" b="1" i="0" u="none" strike="noStrike" baseline="0" dirty="0">
              <a:latin typeface="Arial,Bold"/>
            </a:endParaRPr>
          </a:p>
          <a:p>
            <a:pPr lvl="1"/>
            <a:endParaRPr lang="en-US" sz="1400" b="1" dirty="0">
              <a:latin typeface="Arial,Bold"/>
            </a:endParaRPr>
          </a:p>
          <a:p>
            <a:pPr marL="914400" indent="1588" algn="l"/>
            <a:r>
              <a:rPr lang="en-US" sz="1400" b="1" i="0" u="none" strike="noStrike" baseline="0" dirty="0">
                <a:latin typeface="Arial,Bold"/>
              </a:rPr>
              <a:t>33.2.3.6 Receive specification</a:t>
            </a:r>
          </a:p>
          <a:p>
            <a:pPr marL="1144588" indent="0" algn="l"/>
            <a:r>
              <a:rPr lang="en-US" sz="1400" b="0" i="0" u="none" strike="noStrike" baseline="0" dirty="0">
                <a:latin typeface="TimesNewRoman"/>
              </a:rPr>
              <a:t>The minimum receive sensitivity of an LC PHY shall be –7 </a:t>
            </a:r>
            <a:r>
              <a:rPr lang="en-US" sz="1400" b="0" i="0" u="none" strike="noStrike" baseline="0" dirty="0" err="1">
                <a:latin typeface="TimesNewRoman"/>
              </a:rPr>
              <a:t>dBm</a:t>
            </a:r>
            <a:r>
              <a:rPr lang="en-US" sz="1100" b="0" i="1" u="none" strike="noStrike" baseline="0" dirty="0" err="1">
                <a:latin typeface="TimesNewRoman,Italic"/>
              </a:rPr>
              <a:t>opt</a:t>
            </a:r>
            <a:r>
              <a:rPr lang="en-US" sz="1100" b="0" i="1" u="none" strike="noStrike" baseline="0" dirty="0">
                <a:latin typeface="TimesNewRoman,Italic"/>
              </a:rPr>
              <a:t> </a:t>
            </a:r>
            <a:r>
              <a:rPr lang="en-US" sz="1400" b="0" i="0" u="none" strike="noStrike" baseline="0" dirty="0">
                <a:latin typeface="TimesNewRoman"/>
              </a:rPr>
              <a:t>measured as the average incident</a:t>
            </a:r>
          </a:p>
          <a:p>
            <a:pPr marL="1144588" indent="0" algn="l"/>
            <a:r>
              <a:rPr lang="en-US" sz="1400" b="0" i="0" u="none" strike="noStrike" baseline="0" dirty="0">
                <a:latin typeface="TimesNewRoman"/>
              </a:rPr>
              <a:t>optical power in the range 400 nm to 600 nm at the LC optical RX antennas.</a:t>
            </a:r>
            <a:endParaRPr lang="en-US" sz="1400" dirty="0"/>
          </a:p>
        </p:txBody>
      </p:sp>
      <p:sp>
        <p:nvSpPr>
          <p:cNvPr id="17" name="Footer Placeholder 4">
            <a:extLst>
              <a:ext uri="{FF2B5EF4-FFF2-40B4-BE49-F238E27FC236}">
                <a16:creationId xmlns:a16="http://schemas.microsoft.com/office/drawing/2014/main" id="{D646A1E6-73B5-18C0-9A86-AB40A1B2E4CB}"/>
              </a:ext>
            </a:extLst>
          </p:cNvPr>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2" name="Date Placeholder 3">
            <a:extLst>
              <a:ext uri="{FF2B5EF4-FFF2-40B4-BE49-F238E27FC236}">
                <a16:creationId xmlns:a16="http://schemas.microsoft.com/office/drawing/2014/main" id="{E04A3724-30BD-2DE9-B2E0-2EB70EE0F880}"/>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spTree>
    <p:extLst>
      <p:ext uri="{BB962C8B-B14F-4D97-AF65-F5344CB8AC3E}">
        <p14:creationId xmlns:p14="http://schemas.microsoft.com/office/powerpoint/2010/main" val="740799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a:extLst>
            <a:ext uri="{FF2B5EF4-FFF2-40B4-BE49-F238E27FC236}">
              <a16:creationId xmlns:a16="http://schemas.microsoft.com/office/drawing/2014/main" id="{B506472E-5BD2-A770-7A35-DBF325931FD9}"/>
            </a:ext>
          </a:extLst>
        </p:cNvPr>
        <p:cNvGrpSpPr/>
        <p:nvPr/>
      </p:nvGrpSpPr>
      <p:grpSpPr>
        <a:xfrm>
          <a:off x="0" y="0"/>
          <a:ext cx="0" cy="0"/>
          <a:chOff x="0" y="0"/>
          <a:chExt cx="0" cy="0"/>
        </a:xfrm>
      </p:grpSpPr>
      <p:sp>
        <p:nvSpPr>
          <p:cNvPr id="116" name="Google Shape;116;p3">
            <a:extLst>
              <a:ext uri="{FF2B5EF4-FFF2-40B4-BE49-F238E27FC236}">
                <a16:creationId xmlns:a16="http://schemas.microsoft.com/office/drawing/2014/main" id="{13DDA052-6046-F513-860F-DAB3DF6D62E3}"/>
              </a:ext>
            </a:extLst>
          </p:cNvPr>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Multi-Wavelength Operation</a:t>
            </a:r>
          </a:p>
        </p:txBody>
      </p:sp>
      <p:sp>
        <p:nvSpPr>
          <p:cNvPr id="118" name="Google Shape;118;p3">
            <a:extLst>
              <a:ext uri="{FF2B5EF4-FFF2-40B4-BE49-F238E27FC236}">
                <a16:creationId xmlns:a16="http://schemas.microsoft.com/office/drawing/2014/main" id="{726D922D-AEB4-9767-D205-2C731D7B9006}"/>
              </a:ext>
            </a:extLst>
          </p:cNvPr>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6</a:t>
            </a:fld>
            <a:endParaRPr/>
          </a:p>
        </p:txBody>
      </p:sp>
      <p:sp>
        <p:nvSpPr>
          <p:cNvPr id="16" name="Inhaltsplatzhalter 3">
            <a:extLst>
              <a:ext uri="{FF2B5EF4-FFF2-40B4-BE49-F238E27FC236}">
                <a16:creationId xmlns:a16="http://schemas.microsoft.com/office/drawing/2014/main" id="{5CF7CC77-B22D-8907-7990-0B305548C345}"/>
              </a:ext>
            </a:extLst>
          </p:cNvPr>
          <p:cNvSpPr txBox="1">
            <a:spLocks/>
          </p:cNvSpPr>
          <p:nvPr/>
        </p:nvSpPr>
        <p:spPr>
          <a:xfrm>
            <a:off x="950977" y="1959741"/>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0" indent="1588"/>
            <a:r>
              <a:rPr lang="en-US" sz="1800" dirty="0">
                <a:latin typeface="Arial,Bold"/>
              </a:rPr>
              <a:t>We propose the following text to become part of the 802.11br SFD text:</a:t>
            </a:r>
          </a:p>
          <a:p>
            <a:pPr marL="0" indent="1588"/>
            <a:endParaRPr lang="en-US" sz="1800" b="1" i="0" u="none" strike="noStrike" baseline="0" dirty="0">
              <a:latin typeface="Arial,Bold"/>
            </a:endParaRPr>
          </a:p>
        </p:txBody>
      </p:sp>
      <p:sp>
        <p:nvSpPr>
          <p:cNvPr id="17" name="Footer Placeholder 4">
            <a:extLst>
              <a:ext uri="{FF2B5EF4-FFF2-40B4-BE49-F238E27FC236}">
                <a16:creationId xmlns:a16="http://schemas.microsoft.com/office/drawing/2014/main" id="{6798A50B-C288-57A6-338A-03139E252371}"/>
              </a:ext>
            </a:extLst>
          </p:cNvPr>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2" name="Date Placeholder 3">
            <a:extLst>
              <a:ext uri="{FF2B5EF4-FFF2-40B4-BE49-F238E27FC236}">
                <a16:creationId xmlns:a16="http://schemas.microsoft.com/office/drawing/2014/main" id="{F91F59AA-E20F-54D6-203C-478A2784A319}"/>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spTree>
    <p:extLst>
      <p:ext uri="{BB962C8B-B14F-4D97-AF65-F5344CB8AC3E}">
        <p14:creationId xmlns:p14="http://schemas.microsoft.com/office/powerpoint/2010/main" val="1613379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a:extLst>
            <a:ext uri="{FF2B5EF4-FFF2-40B4-BE49-F238E27FC236}">
              <a16:creationId xmlns:a16="http://schemas.microsoft.com/office/drawing/2014/main" id="{38F09D78-585F-D06B-9DCA-1C45D2E628E6}"/>
            </a:ext>
          </a:extLst>
        </p:cNvPr>
        <p:cNvGrpSpPr/>
        <p:nvPr/>
      </p:nvGrpSpPr>
      <p:grpSpPr>
        <a:xfrm>
          <a:off x="0" y="0"/>
          <a:ext cx="0" cy="0"/>
          <a:chOff x="0" y="0"/>
          <a:chExt cx="0" cy="0"/>
        </a:xfrm>
      </p:grpSpPr>
      <p:sp>
        <p:nvSpPr>
          <p:cNvPr id="116" name="Google Shape;116;p3">
            <a:extLst>
              <a:ext uri="{FF2B5EF4-FFF2-40B4-BE49-F238E27FC236}">
                <a16:creationId xmlns:a16="http://schemas.microsoft.com/office/drawing/2014/main" id="{283F6F6C-2ECF-3766-404F-CEE95A8677D2}"/>
              </a:ext>
            </a:extLst>
          </p:cNvPr>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Localization Capability</a:t>
            </a:r>
          </a:p>
        </p:txBody>
      </p:sp>
      <p:sp>
        <p:nvSpPr>
          <p:cNvPr id="118" name="Google Shape;118;p3">
            <a:extLst>
              <a:ext uri="{FF2B5EF4-FFF2-40B4-BE49-F238E27FC236}">
                <a16:creationId xmlns:a16="http://schemas.microsoft.com/office/drawing/2014/main" id="{F4E31549-416F-4710-8E02-4B1CBFEF7A23}"/>
              </a:ext>
            </a:extLst>
          </p:cNvPr>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7</a:t>
            </a:fld>
            <a:endParaRPr/>
          </a:p>
        </p:txBody>
      </p:sp>
      <p:sp>
        <p:nvSpPr>
          <p:cNvPr id="16" name="Inhaltsplatzhalter 3">
            <a:extLst>
              <a:ext uri="{FF2B5EF4-FFF2-40B4-BE49-F238E27FC236}">
                <a16:creationId xmlns:a16="http://schemas.microsoft.com/office/drawing/2014/main" id="{C5B84AE2-3794-B456-A2C9-2B3C479FC7E8}"/>
              </a:ext>
            </a:extLst>
          </p:cNvPr>
          <p:cNvSpPr txBox="1">
            <a:spLocks/>
          </p:cNvSpPr>
          <p:nvPr/>
        </p:nvSpPr>
        <p:spPr>
          <a:xfrm>
            <a:off x="914401" y="1556792"/>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538163" indent="-342900">
              <a:buFont typeface="Arial" panose="020B0604020202020204" pitchFamily="34" charset="0"/>
              <a:buChar char="•"/>
            </a:pPr>
            <a:r>
              <a:rPr lang="en-US" sz="1800" dirty="0"/>
              <a:t>Combining data transmission with localization capability can be a great value add in certain use cases</a:t>
            </a:r>
          </a:p>
          <a:p>
            <a:pPr marL="538163" indent="-342900">
              <a:buFont typeface="Arial" panose="020B0604020202020204" pitchFamily="34" charset="0"/>
              <a:buChar char="•"/>
            </a:pPr>
            <a:r>
              <a:rPr lang="en-US" sz="1800" dirty="0"/>
              <a:t>For maximum accuracy we would require a trilateration type technique</a:t>
            </a:r>
          </a:p>
          <a:p>
            <a:pPr marL="538163" indent="-342900">
              <a:buFont typeface="Arial" panose="020B0604020202020204" pitchFamily="34" charset="0"/>
              <a:buChar char="•"/>
            </a:pPr>
            <a:r>
              <a:rPr lang="en-US" sz="1800" dirty="0"/>
              <a:t>This necessitates ranging capability even when not connected to AP i.e., based on beacon signaling or a trigger request similar to the </a:t>
            </a:r>
            <a:r>
              <a:rPr lang="en-US" sz="1800" dirty="0" err="1"/>
              <a:t>WiFi</a:t>
            </a:r>
            <a:r>
              <a:rPr lang="en-US" sz="1800" dirty="0"/>
              <a:t> Round Trip Time approach introduced by </a:t>
            </a:r>
            <a:r>
              <a:rPr lang="en-US" sz="1800" dirty="0" err="1"/>
              <a:t>TGmc</a:t>
            </a:r>
            <a:endParaRPr lang="en-US" sz="1800" dirty="0"/>
          </a:p>
        </p:txBody>
      </p:sp>
      <p:sp>
        <p:nvSpPr>
          <p:cNvPr id="17" name="Footer Placeholder 4">
            <a:extLst>
              <a:ext uri="{FF2B5EF4-FFF2-40B4-BE49-F238E27FC236}">
                <a16:creationId xmlns:a16="http://schemas.microsoft.com/office/drawing/2014/main" id="{91815B1E-2003-3FED-D42E-9DFC3143C862}"/>
              </a:ext>
            </a:extLst>
          </p:cNvPr>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2" name="Date Placeholder 3">
            <a:extLst>
              <a:ext uri="{FF2B5EF4-FFF2-40B4-BE49-F238E27FC236}">
                <a16:creationId xmlns:a16="http://schemas.microsoft.com/office/drawing/2014/main" id="{D17C8480-E73D-D0B0-AC7D-AADE2DE2F789}"/>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pic>
        <p:nvPicPr>
          <p:cNvPr id="1026" name="Picture 2">
            <a:extLst>
              <a:ext uri="{FF2B5EF4-FFF2-40B4-BE49-F238E27FC236}">
                <a16:creationId xmlns:a16="http://schemas.microsoft.com/office/drawing/2014/main" id="{EF088A80-D541-03BF-A855-C1C8AA07A2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1692" y="3429000"/>
            <a:ext cx="5428100" cy="2835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050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
          <a:extLst>
            <a:ext uri="{FF2B5EF4-FFF2-40B4-BE49-F238E27FC236}">
              <a16:creationId xmlns:a16="http://schemas.microsoft.com/office/drawing/2014/main" id="{21194388-CC4A-3FC2-A0C5-D8E71C739F9D}"/>
            </a:ext>
          </a:extLst>
        </p:cNvPr>
        <p:cNvGrpSpPr/>
        <p:nvPr/>
      </p:nvGrpSpPr>
      <p:grpSpPr>
        <a:xfrm>
          <a:off x="0" y="0"/>
          <a:ext cx="0" cy="0"/>
          <a:chOff x="0" y="0"/>
          <a:chExt cx="0" cy="0"/>
        </a:xfrm>
      </p:grpSpPr>
      <p:sp>
        <p:nvSpPr>
          <p:cNvPr id="116" name="Google Shape;116;p3">
            <a:extLst>
              <a:ext uri="{FF2B5EF4-FFF2-40B4-BE49-F238E27FC236}">
                <a16:creationId xmlns:a16="http://schemas.microsoft.com/office/drawing/2014/main" id="{12D4A668-6342-47E9-F569-A82A76A21183}"/>
              </a:ext>
            </a:extLst>
          </p:cNvPr>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Integration  of the IEEE Std. 802.11 Baseband with Optical Frontends</a:t>
            </a:r>
          </a:p>
        </p:txBody>
      </p:sp>
      <p:sp>
        <p:nvSpPr>
          <p:cNvPr id="118" name="Google Shape;118;p3">
            <a:extLst>
              <a:ext uri="{FF2B5EF4-FFF2-40B4-BE49-F238E27FC236}">
                <a16:creationId xmlns:a16="http://schemas.microsoft.com/office/drawing/2014/main" id="{0FA633C2-B63C-82F6-B572-98BE65E1428F}"/>
              </a:ext>
            </a:extLst>
          </p:cNvPr>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8</a:t>
            </a:fld>
            <a:endParaRPr/>
          </a:p>
        </p:txBody>
      </p:sp>
      <p:sp>
        <p:nvSpPr>
          <p:cNvPr id="16" name="Inhaltsplatzhalter 3">
            <a:extLst>
              <a:ext uri="{FF2B5EF4-FFF2-40B4-BE49-F238E27FC236}">
                <a16:creationId xmlns:a16="http://schemas.microsoft.com/office/drawing/2014/main" id="{5DF1A144-432B-0C29-F5E4-D67ABD4D9C77}"/>
              </a:ext>
            </a:extLst>
          </p:cNvPr>
          <p:cNvSpPr txBox="1">
            <a:spLocks/>
          </p:cNvSpPr>
          <p:nvPr/>
        </p:nvSpPr>
        <p:spPr>
          <a:xfrm>
            <a:off x="950977" y="1959741"/>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538163" indent="-342900">
              <a:buFont typeface="Arial" panose="020B0604020202020204" pitchFamily="34" charset="0"/>
              <a:buChar char="•"/>
            </a:pPr>
            <a:r>
              <a:rPr lang="en-US" sz="1800" dirty="0"/>
              <a:t>New carrier frequency support – (40+delta) MHz, (80+delta) MHz, (160+delta) MHz (also 5 MHz and 10 MHz for backwards compatibility?)</a:t>
            </a:r>
          </a:p>
          <a:p>
            <a:pPr marL="995363" lvl="1" indent="-342900">
              <a:buFont typeface="Arial" panose="020B0604020202020204" pitchFamily="34" charset="0"/>
              <a:buChar char="•"/>
            </a:pPr>
            <a:r>
              <a:rPr lang="en-US" sz="1800" b="1" dirty="0"/>
              <a:t>Eliminates need for external up and down conversion </a:t>
            </a:r>
          </a:p>
          <a:p>
            <a:pPr marL="538163" indent="-342900">
              <a:buFont typeface="Arial" panose="020B0604020202020204" pitchFamily="34" charset="0"/>
              <a:buChar char="•"/>
            </a:pPr>
            <a:r>
              <a:rPr lang="en-US" sz="1800" dirty="0"/>
              <a:t>Exposed dedicated RX pins or alternatively expose digital signaling to reduce external component count for TX and RX antenna separation</a:t>
            </a:r>
          </a:p>
          <a:p>
            <a:pPr marL="995363"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1" i="0" u="none" strike="noStrike" kern="1200" cap="none" spc="0" normalizeH="0" baseline="0" noProof="0" dirty="0">
                <a:ln>
                  <a:noFill/>
                </a:ln>
                <a:solidFill>
                  <a:schemeClr val="tx1"/>
                </a:solidFill>
                <a:effectLst/>
                <a:uLnTx/>
                <a:uFillTx/>
                <a:latin typeface="Times New Roman" pitchFamily="16" charset="0"/>
                <a:ea typeface="MS Gothic" charset="-128"/>
                <a:cs typeface="+mn-cs"/>
              </a:rPr>
              <a:t>We want to eliminate the need for external components required for antenna connection i.e., circulators, switches and isolators</a:t>
            </a:r>
          </a:p>
        </p:txBody>
      </p:sp>
      <p:sp>
        <p:nvSpPr>
          <p:cNvPr id="17" name="Footer Placeholder 4">
            <a:extLst>
              <a:ext uri="{FF2B5EF4-FFF2-40B4-BE49-F238E27FC236}">
                <a16:creationId xmlns:a16="http://schemas.microsoft.com/office/drawing/2014/main" id="{3A950323-9FC9-E0AC-15DF-69C7BE04D0AD}"/>
              </a:ext>
            </a:extLst>
          </p:cNvPr>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2" name="Date Placeholder 3">
            <a:extLst>
              <a:ext uri="{FF2B5EF4-FFF2-40B4-BE49-F238E27FC236}">
                <a16:creationId xmlns:a16="http://schemas.microsoft.com/office/drawing/2014/main" id="{122115FA-DDD6-1D74-27F6-9333E9D896FF}"/>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pic>
        <p:nvPicPr>
          <p:cNvPr id="4" name="Picture 3">
            <a:extLst>
              <a:ext uri="{FF2B5EF4-FFF2-40B4-BE49-F238E27FC236}">
                <a16:creationId xmlns:a16="http://schemas.microsoft.com/office/drawing/2014/main" id="{836B75F5-EB46-6CD2-177F-9D736D6D8C5E}"/>
              </a:ext>
            </a:extLst>
          </p:cNvPr>
          <p:cNvPicPr>
            <a:picLocks noChangeAspect="1"/>
          </p:cNvPicPr>
          <p:nvPr/>
        </p:nvPicPr>
        <p:blipFill>
          <a:blip r:embed="rId3"/>
          <a:stretch>
            <a:fillRect/>
          </a:stretch>
        </p:blipFill>
        <p:spPr>
          <a:xfrm>
            <a:off x="4493064" y="4121842"/>
            <a:ext cx="3305355" cy="2353572"/>
          </a:xfrm>
          <a:prstGeom prst="rect">
            <a:avLst/>
          </a:prstGeom>
        </p:spPr>
      </p:pic>
    </p:spTree>
    <p:extLst>
      <p:ext uri="{BB962C8B-B14F-4D97-AF65-F5344CB8AC3E}">
        <p14:creationId xmlns:p14="http://schemas.microsoft.com/office/powerpoint/2010/main" val="2173959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E977F-FF6C-B7A8-FE6C-0AF3D02E500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A136ED2A-E366-A218-3876-DF70ED77DD8C}"/>
              </a:ext>
            </a:extLst>
          </p:cNvPr>
          <p:cNvSpPr>
            <a:spLocks noGrp="1"/>
          </p:cNvSpPr>
          <p:nvPr>
            <p:ph idx="1"/>
          </p:nvPr>
        </p:nvSpPr>
        <p:spPr/>
        <p:txBody>
          <a:bodyPr/>
          <a:lstStyle/>
          <a:p>
            <a:pPr marL="0" indent="0"/>
            <a:r>
              <a:rPr lang="en-US" dirty="0"/>
              <a:t>Propose to include the 400 nm – 600 nm optical window subdivided into two operational wavelength ranges – 400 nm to 500 nm and 500 nm to 600 nm into the baseline </a:t>
            </a:r>
            <a:r>
              <a:rPr lang="en-US" dirty="0" err="1"/>
              <a:t>TGbr</a:t>
            </a:r>
            <a:r>
              <a:rPr lang="en-US" dirty="0"/>
              <a:t> draft.</a:t>
            </a:r>
          </a:p>
          <a:p>
            <a:pPr marL="0" indent="0"/>
            <a:endParaRPr lang="en-US" dirty="0"/>
          </a:p>
          <a:p>
            <a:pPr marL="0" indent="0"/>
            <a:endParaRPr lang="en-US" dirty="0"/>
          </a:p>
          <a:p>
            <a:pPr marL="0" indent="0"/>
            <a:r>
              <a:rPr lang="en-US" dirty="0"/>
              <a:t>(Yes/No/A) 3/2/9</a:t>
            </a:r>
          </a:p>
          <a:p>
            <a:pPr marL="457200" indent="-457200">
              <a:buFont typeface="+mj-lt"/>
              <a:buAutoNum type="arabicPeriod"/>
            </a:pPr>
            <a:endParaRPr lang="en-US" dirty="0"/>
          </a:p>
        </p:txBody>
      </p:sp>
      <p:sp>
        <p:nvSpPr>
          <p:cNvPr id="4" name="Slide Number Placeholder 3">
            <a:extLst>
              <a:ext uri="{FF2B5EF4-FFF2-40B4-BE49-F238E27FC236}">
                <a16:creationId xmlns:a16="http://schemas.microsoft.com/office/drawing/2014/main" id="{3D0443E6-2F90-120B-4BE2-0C04C37F5E06}"/>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A7A5157-9918-A081-D698-FBA95E5D958F}"/>
              </a:ext>
            </a:extLst>
          </p:cNvPr>
          <p:cNvSpPr>
            <a:spLocks noGrp="1"/>
          </p:cNvSpPr>
          <p:nvPr>
            <p:ph type="ftr" idx="14"/>
          </p:nvPr>
        </p:nvSpPr>
        <p:spPr/>
        <p:txBody>
          <a:bodyPr/>
          <a:lstStyle/>
          <a:p>
            <a:r>
              <a:rPr lang="en-GB" dirty="0"/>
              <a:t>Stefan Videv, Kyocera SLD Laser</a:t>
            </a:r>
          </a:p>
        </p:txBody>
      </p:sp>
      <p:sp>
        <p:nvSpPr>
          <p:cNvPr id="6" name="Date Placeholder 5">
            <a:extLst>
              <a:ext uri="{FF2B5EF4-FFF2-40B4-BE49-F238E27FC236}">
                <a16:creationId xmlns:a16="http://schemas.microsoft.com/office/drawing/2014/main" id="{31BCD258-897F-B5B3-DB5F-DC25A0A7824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546679059"/>
      </p:ext>
    </p:extLst>
  </p:cSld>
  <p:clrMapOvr>
    <a:masterClrMapping/>
  </p:clrMapOvr>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12452</TotalTime>
  <Words>1139</Words>
  <Application>Microsoft Office PowerPoint</Application>
  <PresentationFormat>Widescreen</PresentationFormat>
  <Paragraphs>139</Paragraphs>
  <Slides>12</Slides>
  <Notes>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vt:lpstr>
      <vt:lpstr>Arial Unicode MS</vt:lpstr>
      <vt:lpstr>Arial,Bold</vt:lpstr>
      <vt:lpstr>Times New Roman</vt:lpstr>
      <vt:lpstr>TimesNewRoman</vt:lpstr>
      <vt:lpstr>TimesNewRoman,Bold</vt:lpstr>
      <vt:lpstr>TimesNewRoman,BoldItalic</vt:lpstr>
      <vt:lpstr>TimesNewRoman,Italic</vt:lpstr>
      <vt:lpstr>Office</vt:lpstr>
      <vt:lpstr>Microsoft Word 97 - 2003 Document</vt:lpstr>
      <vt:lpstr>Additions to Specification Framework Document</vt:lpstr>
      <vt:lpstr>Outline</vt:lpstr>
      <vt:lpstr>Blue-Green Spectrum Operation</vt:lpstr>
      <vt:lpstr>Blue-Green Spectrum Operation Contd.</vt:lpstr>
      <vt:lpstr>Blue-Green Spectrum Operation Contd.</vt:lpstr>
      <vt:lpstr>Multi-Wavelength Operation</vt:lpstr>
      <vt:lpstr>Localization Capability</vt:lpstr>
      <vt:lpstr>Integration  of the IEEE Std. 802.11 Baseband with Optical Frontends</vt:lpstr>
      <vt:lpstr>Straw Poll 1</vt:lpstr>
      <vt:lpstr>Straw Poll 2</vt:lpstr>
      <vt:lpstr>Straw Poll 3</vt:lpstr>
      <vt:lpstr>References</vt:lpstr>
    </vt:vector>
  </TitlesOfParts>
  <Company>Kyocera SLD Laser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Stefan Videv</dc:creator>
  <cp:keywords/>
  <cp:lastModifiedBy>Stefan Videv</cp:lastModifiedBy>
  <cp:revision>373</cp:revision>
  <cp:lastPrinted>1601-01-01T00:00:00Z</cp:lastPrinted>
  <dcterms:created xsi:type="dcterms:W3CDTF">2023-11-10T08:30:45Z</dcterms:created>
  <dcterms:modified xsi:type="dcterms:W3CDTF">2025-05-14T07:34:56Z</dcterms:modified>
  <cp:category>TGbr, Kyocera SLD Laser</cp:category>
</cp:coreProperties>
</file>