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83" r:id="rId2"/>
    <p:sldId id="1145" r:id="rId3"/>
    <p:sldId id="1161" r:id="rId4"/>
    <p:sldId id="1162" r:id="rId5"/>
    <p:sldId id="1147" r:id="rId6"/>
    <p:sldId id="1148" r:id="rId7"/>
    <p:sldId id="1149" r:id="rId8"/>
    <p:sldId id="1153" r:id="rId9"/>
    <p:sldId id="1154" r:id="rId10"/>
    <p:sldId id="1155" r:id="rId11"/>
    <p:sldId id="1165" r:id="rId12"/>
    <p:sldId id="1157" r:id="rId13"/>
    <p:sldId id="1158" r:id="rId14"/>
    <p:sldId id="1159" r:id="rId15"/>
    <p:sldId id="1163" r:id="rId16"/>
    <p:sldId id="1164" r:id="rId17"/>
    <p:sldId id="1156" r:id="rId18"/>
    <p:sldId id="1151" r:id="rId19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0000FF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 autoAdjust="0"/>
    <p:restoredTop sz="95034" autoAdjust="0"/>
  </p:normalViewPr>
  <p:slideViewPr>
    <p:cSldViewPr>
      <p:cViewPr varScale="1">
        <p:scale>
          <a:sx n="114" d="100"/>
          <a:sy n="114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2" d="100"/>
          <a:sy n="122" d="100"/>
        </p:scale>
        <p:origin x="1614" y="108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08788" y="12700"/>
            <a:ext cx="219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270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John Doe, Some Company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 smtClean="0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 smtClean="0">
              <a:cs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164695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9363" y="6475413"/>
            <a:ext cx="22145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Eunsung Park et. al, LG Electronics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 smtClean="0">
                <a:cs typeface="Arial" charset="0"/>
              </a:rPr>
              <a:t>doc.: IEEE 802.11-25/0822r1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 smtClean="0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/>
              <a:t>Eunsung</a:t>
            </a:r>
            <a:r>
              <a:rPr lang="en-US" altLang="ko-KR" dirty="0"/>
              <a:t> Park, LG Electronics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smtClean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 smtClean="0">
              <a:cs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tx1"/>
                </a:solidFill>
                <a:ea typeface="굴림" panose="020B0600000101010101" pitchFamily="50" charset="-127"/>
              </a:rPr>
              <a:t>Discussion on Numerology and Bandwidth</a:t>
            </a:r>
            <a:br>
              <a:rPr lang="en-US" altLang="ko-KR" dirty="0" smtClean="0">
                <a:solidFill>
                  <a:schemeClr val="tx1"/>
                </a:solidFill>
                <a:ea typeface="굴림" panose="020B0600000101010101" pitchFamily="50" charset="-127"/>
              </a:rPr>
            </a:br>
            <a:r>
              <a:rPr lang="en-US" altLang="ko-KR" dirty="0" smtClean="0">
                <a:solidFill>
                  <a:schemeClr val="tx1"/>
                </a:solidFill>
                <a:ea typeface="굴림" panose="020B0600000101010101" pitchFamily="50" charset="-127"/>
              </a:rPr>
              <a:t>for 11bq</a:t>
            </a:r>
            <a:endParaRPr lang="en-US" altLang="ko-KR" dirty="0" smtClean="0">
              <a:ea typeface="굴림" panose="020B0600000101010101" pitchFamily="50" charset="-127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 smtClean="0">
                <a:ea typeface="굴림" panose="020B0600000101010101" pitchFamily="50" charset="-127"/>
              </a:rPr>
              <a:t>Date:</a:t>
            </a:r>
            <a:r>
              <a:rPr lang="en-US" altLang="ko-KR" sz="2000" b="0" dirty="0" smtClean="0">
                <a:ea typeface="굴림" panose="020B0600000101010101" pitchFamily="50" charset="-127"/>
              </a:rPr>
              <a:t> 2025-05-11</a:t>
            </a: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33400" y="23622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9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688087"/>
              </p:ext>
            </p:extLst>
          </p:nvPr>
        </p:nvGraphicFramePr>
        <p:xfrm>
          <a:off x="762000" y="2786613"/>
          <a:ext cx="7620000" cy="330938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54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Eunsung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esung.park@lge.com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insun.jang@lge.com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Lee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hongwon.lee@lge.com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6415611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Jung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092323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</a:t>
                      </a:r>
                      <a:r>
                        <a:rPr kumimoji="0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4043537"/>
                  </a:ext>
                </a:extLst>
              </a:tr>
              <a:tr h="349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HanGyu</a:t>
                      </a:r>
                      <a:r>
                        <a:rPr lang="en-US" altLang="ko-K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Cho</a:t>
                      </a:r>
                      <a:endParaRPr lang="en-US" altLang="ko-KR" sz="1200" kern="1200" dirty="0" smtClean="0">
                        <a:solidFill>
                          <a:schemeClr val="tx1"/>
                        </a:solidFill>
                        <a:latin typeface="+mn-lt"/>
                        <a:ea typeface="Malgun Gothic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45243"/>
                  </a:ext>
                </a:extLst>
              </a:tr>
              <a:tr h="263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Kim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10680 </a:t>
                      </a:r>
                      <a:r>
                        <a:rPr kumimoji="0" lang="en-US" altLang="ko-KR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Treena</a:t>
                      </a:r>
                      <a:r>
                        <a:rPr kumimoji="0" lang="en-US" altLang="ko-KR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St 550, San Diego CA 92131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sanggook.kim@lge.com</a:t>
                      </a:r>
                      <a:endParaRPr kumimoji="0" lang="ko-KR" alt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577010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#1-1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/>
              <a:t>Bandwidths for 11bq are defined by applying </a:t>
            </a:r>
            <a:r>
              <a:rPr lang="en-US" altLang="ko-KR" sz="1800" dirty="0" smtClean="0"/>
              <a:t>8 </a:t>
            </a:r>
            <a:r>
              <a:rPr lang="en-US" altLang="ko-KR" sz="1800" dirty="0"/>
              <a:t>times </a:t>
            </a:r>
            <a:r>
              <a:rPr lang="en-US" altLang="ko-KR" sz="1800" dirty="0" err="1"/>
              <a:t>upclocking</a:t>
            </a:r>
            <a:r>
              <a:rPr lang="en-US" altLang="ko-KR" sz="1800" dirty="0"/>
              <a:t> to bandwidths defined in sub-7 GHz</a:t>
            </a:r>
          </a:p>
          <a:p>
            <a:pPr lvl="2"/>
            <a:r>
              <a:rPr lang="en-US" altLang="ko-KR" sz="1600" dirty="0" smtClean="0"/>
              <a:t>Whether to reuse 1x numerology </a:t>
            </a:r>
            <a:r>
              <a:rPr lang="en-US" altLang="ko-KR" sz="1600" dirty="0"/>
              <a:t>(e.g., </a:t>
            </a:r>
            <a:r>
              <a:rPr lang="en-US" altLang="ko-KR" sz="1600" dirty="0" smtClean="0"/>
              <a:t>ac) </a:t>
            </a:r>
            <a:r>
              <a:rPr lang="en-US" altLang="ko-KR" sz="1600" dirty="0"/>
              <a:t>or </a:t>
            </a:r>
            <a:r>
              <a:rPr lang="en-US" altLang="ko-KR" sz="1600" dirty="0" smtClean="0"/>
              <a:t>4x </a:t>
            </a:r>
            <a:r>
              <a:rPr lang="en-US" altLang="ko-KR" sz="1600" dirty="0"/>
              <a:t>numerology 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 </a:t>
            </a:r>
            <a:r>
              <a:rPr lang="en-US" altLang="ko-KR" sz="1600" dirty="0" smtClean="0"/>
              <a:t>is 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93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How many bandwidths do you support to define in 11bq?</a:t>
            </a:r>
          </a:p>
          <a:p>
            <a:pPr lvl="1"/>
            <a:r>
              <a:rPr lang="en-US" altLang="ko-KR" sz="1800" dirty="0" smtClean="0"/>
              <a:t>Option1: </a:t>
            </a:r>
            <a:r>
              <a:rPr lang="en-US" altLang="ko-KR" sz="1800" dirty="0" smtClean="0"/>
              <a:t>less than or equal to two </a:t>
            </a:r>
            <a:r>
              <a:rPr lang="en-US" altLang="ko-KR" sz="1800" dirty="0" smtClean="0"/>
              <a:t>bandwidths</a:t>
            </a:r>
          </a:p>
          <a:p>
            <a:pPr lvl="1"/>
            <a:r>
              <a:rPr lang="en-US" altLang="ko-KR" sz="1800" dirty="0" smtClean="0"/>
              <a:t>Option2: more than two bandwidths</a:t>
            </a:r>
            <a:endParaRPr lang="en-US" altLang="ko-KR" sz="16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Op1/ Op2 / A: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6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#2-1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320 MHz, 640 MHz and 1280 MHz bandwidths are defined</a:t>
            </a:r>
          </a:p>
          <a:p>
            <a:pPr lvl="2"/>
            <a:r>
              <a:rPr lang="en-US" altLang="ko-KR" sz="1600" dirty="0" smtClean="0"/>
              <a:t>Other bandwidths are TBD</a:t>
            </a:r>
          </a:p>
          <a:p>
            <a:pPr lvl="2"/>
            <a:r>
              <a:rPr lang="en-US" altLang="ko-KR" sz="1600" dirty="0" err="1" smtClean="0"/>
              <a:t>Upclocking</a:t>
            </a:r>
            <a:r>
              <a:rPr lang="en-US" altLang="ko-KR" sz="1600" dirty="0" smtClean="0"/>
              <a:t> parameter is TBD</a:t>
            </a:r>
          </a:p>
          <a:p>
            <a:pPr lvl="2"/>
            <a:r>
              <a:rPr lang="en-US" altLang="ko-KR" sz="1600" dirty="0"/>
              <a:t>Whether to reuse 1x </a:t>
            </a:r>
            <a:r>
              <a:rPr lang="en-US" altLang="ko-KR" sz="1600" dirty="0" smtClean="0"/>
              <a:t>numerology </a:t>
            </a:r>
            <a:r>
              <a:rPr lang="en-US" altLang="ko-KR" sz="1600" dirty="0"/>
              <a:t>(e.g., </a:t>
            </a:r>
            <a:r>
              <a:rPr lang="en-US" altLang="ko-KR" sz="1600" dirty="0" smtClean="0"/>
              <a:t>ac) </a:t>
            </a:r>
            <a:r>
              <a:rPr lang="en-US" altLang="ko-KR" sz="1600" dirty="0"/>
              <a:t>or 4x </a:t>
            </a:r>
            <a:r>
              <a:rPr lang="en-US" altLang="ko-KR" sz="1600" dirty="0" smtClean="0"/>
              <a:t>numerology </a:t>
            </a:r>
            <a:r>
              <a:rPr lang="en-US" altLang="ko-KR" sz="1600" dirty="0"/>
              <a:t>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is </a:t>
            </a:r>
            <a:r>
              <a:rPr lang="en-US" altLang="ko-KR" sz="1600" dirty="0" smtClean="0"/>
              <a:t>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#2-2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320 MHz and 640 MHz bandwidths are defined</a:t>
            </a:r>
          </a:p>
          <a:p>
            <a:pPr lvl="2"/>
            <a:r>
              <a:rPr lang="en-US" altLang="ko-KR" sz="1600" dirty="0" smtClean="0"/>
              <a:t>Other bandwidths are TBD</a:t>
            </a:r>
          </a:p>
          <a:p>
            <a:pPr lvl="2"/>
            <a:r>
              <a:rPr lang="en-US" altLang="ko-KR" sz="1600" dirty="0" err="1"/>
              <a:t>Upclocking</a:t>
            </a:r>
            <a:r>
              <a:rPr lang="en-US" altLang="ko-KR" sz="1600" dirty="0"/>
              <a:t> parameter is TBD</a:t>
            </a:r>
            <a:endParaRPr lang="en-US" altLang="ko-KR" sz="1600" dirty="0" smtClean="0"/>
          </a:p>
          <a:p>
            <a:pPr lvl="2"/>
            <a:r>
              <a:rPr lang="en-US" altLang="ko-KR" sz="1600" dirty="0"/>
              <a:t>Whether to reuse 1x numerology (e.g., </a:t>
            </a:r>
            <a:r>
              <a:rPr lang="en-US" altLang="ko-KR" sz="1600" dirty="0" smtClean="0"/>
              <a:t>ac) or </a:t>
            </a:r>
            <a:r>
              <a:rPr lang="en-US" altLang="ko-KR" sz="1600" dirty="0"/>
              <a:t>4x </a:t>
            </a:r>
            <a:r>
              <a:rPr lang="en-US" altLang="ko-KR" sz="1600" dirty="0" smtClean="0"/>
              <a:t>numerology </a:t>
            </a:r>
            <a:r>
              <a:rPr lang="en-US" altLang="ko-KR" sz="1600" dirty="0"/>
              <a:t>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is </a:t>
            </a:r>
            <a:r>
              <a:rPr lang="en-US" altLang="ko-KR" sz="1600" dirty="0" smtClean="0"/>
              <a:t>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13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37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#2-3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320 MHz bandwidth is defined</a:t>
            </a:r>
          </a:p>
          <a:p>
            <a:pPr lvl="2"/>
            <a:r>
              <a:rPr lang="en-US" altLang="ko-KR" sz="1600" dirty="0" smtClean="0"/>
              <a:t>Other bandwidths are TBD</a:t>
            </a:r>
          </a:p>
          <a:p>
            <a:pPr lvl="2"/>
            <a:r>
              <a:rPr lang="en-US" altLang="ko-KR" sz="1600" dirty="0" err="1"/>
              <a:t>Upclocking</a:t>
            </a:r>
            <a:r>
              <a:rPr lang="en-US" altLang="ko-KR" sz="1600" dirty="0"/>
              <a:t> parameter is TBD</a:t>
            </a:r>
            <a:endParaRPr lang="en-US" altLang="ko-KR" sz="1600" dirty="0" smtClean="0"/>
          </a:p>
          <a:p>
            <a:pPr lvl="2"/>
            <a:r>
              <a:rPr lang="en-US" altLang="ko-KR" sz="1600" dirty="0"/>
              <a:t>Whether to reuse 1x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</a:t>
            </a:r>
            <a:r>
              <a:rPr lang="en-US" altLang="ko-KR" sz="1600" dirty="0" smtClean="0"/>
              <a:t>ac) </a:t>
            </a:r>
            <a:r>
              <a:rPr lang="en-US" altLang="ko-KR" sz="1600" dirty="0"/>
              <a:t>or 4x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is </a:t>
            </a:r>
            <a:r>
              <a:rPr lang="en-US" altLang="ko-KR" sz="1600" dirty="0" smtClean="0"/>
              <a:t>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14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8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</a:t>
            </a:r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The smallest bandwidth for 11bq is 320 MHz</a:t>
            </a:r>
            <a:endParaRPr lang="en-US" altLang="ko-KR" sz="1600" dirty="0" smtClean="0"/>
          </a:p>
          <a:p>
            <a:pPr lvl="2"/>
            <a:r>
              <a:rPr lang="en-US" altLang="ko-KR" sz="1600" dirty="0" err="1"/>
              <a:t>Upclocking</a:t>
            </a:r>
            <a:r>
              <a:rPr lang="en-US" altLang="ko-KR" sz="1600" dirty="0"/>
              <a:t> parameter is TBD</a:t>
            </a:r>
          </a:p>
          <a:p>
            <a:pPr lvl="2"/>
            <a:r>
              <a:rPr lang="en-US" altLang="ko-KR" sz="1600" dirty="0" smtClean="0"/>
              <a:t>Whether </a:t>
            </a:r>
            <a:r>
              <a:rPr lang="en-US" altLang="ko-KR" sz="1600" dirty="0"/>
              <a:t>to reuse 1x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</a:t>
            </a:r>
            <a:r>
              <a:rPr lang="en-US" altLang="ko-KR" sz="1600" dirty="0" smtClean="0"/>
              <a:t>ac) </a:t>
            </a:r>
            <a:r>
              <a:rPr lang="en-US" altLang="ko-KR" sz="1600" dirty="0"/>
              <a:t>or 4x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is </a:t>
            </a:r>
            <a:r>
              <a:rPr lang="en-US" altLang="ko-KR" sz="1600" dirty="0" smtClean="0"/>
              <a:t>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15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8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#3-1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The smallest bandwidth for 11bq is 160 MHz</a:t>
            </a:r>
            <a:endParaRPr lang="en-US" altLang="ko-KR" sz="1600" dirty="0" smtClean="0"/>
          </a:p>
          <a:p>
            <a:pPr lvl="2"/>
            <a:r>
              <a:rPr lang="en-US" altLang="ko-KR" sz="1600" dirty="0" err="1"/>
              <a:t>Upclocking</a:t>
            </a:r>
            <a:r>
              <a:rPr lang="en-US" altLang="ko-KR" sz="1600" dirty="0"/>
              <a:t> parameter is TBD</a:t>
            </a:r>
          </a:p>
          <a:p>
            <a:pPr lvl="2"/>
            <a:r>
              <a:rPr lang="en-US" altLang="ko-KR" sz="1600" dirty="0" smtClean="0"/>
              <a:t>Whether </a:t>
            </a:r>
            <a:r>
              <a:rPr lang="en-US" altLang="ko-KR" sz="1600" dirty="0"/>
              <a:t>to reuse 1x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</a:t>
            </a:r>
            <a:r>
              <a:rPr lang="en-US" altLang="ko-KR" sz="1600" dirty="0" smtClean="0"/>
              <a:t>ac) </a:t>
            </a:r>
            <a:r>
              <a:rPr lang="en-US" altLang="ko-KR" sz="1600" dirty="0"/>
              <a:t>or 4x </a:t>
            </a:r>
            <a:r>
              <a:rPr lang="en-US" altLang="ko-KR" sz="1600" dirty="0" smtClean="0"/>
              <a:t>numerology</a:t>
            </a:r>
            <a:r>
              <a:rPr lang="en-US" altLang="ko-KR" sz="1600" dirty="0"/>
              <a:t> (e.g., ax/be/</a:t>
            </a:r>
            <a:r>
              <a:rPr lang="en-US" altLang="ko-KR" sz="1600" dirty="0" err="1"/>
              <a:t>bn</a:t>
            </a:r>
            <a:r>
              <a:rPr lang="en-US" altLang="ko-KR" sz="1600" dirty="0"/>
              <a:t>)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is </a:t>
            </a:r>
            <a:r>
              <a:rPr lang="en-US" altLang="ko-KR" sz="1600" dirty="0" smtClean="0"/>
              <a:t>TBD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16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#4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 smtClean="0"/>
              <a:t>4x numerology (e.g., ax/be/</a:t>
            </a:r>
            <a:r>
              <a:rPr lang="en-US" altLang="ko-KR" sz="1800" dirty="0" err="1" smtClean="0"/>
              <a:t>bn</a:t>
            </a:r>
            <a:r>
              <a:rPr lang="en-US" altLang="ko-KR" sz="1800" dirty="0" smtClean="0"/>
              <a:t>) is reused to define a bandwidth and a tone plan for 11bq</a:t>
            </a:r>
          </a:p>
          <a:p>
            <a:endParaRPr lang="en-US" altLang="ko-KR" sz="2000" dirty="0"/>
          </a:p>
          <a:p>
            <a:r>
              <a:rPr lang="en-US" altLang="ko-KR" sz="2000" dirty="0"/>
              <a:t>Y/N/A</a:t>
            </a:r>
            <a:r>
              <a:rPr lang="en-US" altLang="ko-KR" sz="2000" dirty="0" smtClean="0"/>
              <a:t>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17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75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/>
              <a:t>[1] </a:t>
            </a:r>
            <a:r>
              <a:rPr lang="en-US" altLang="ko-KR" sz="2000" dirty="0" smtClean="0"/>
              <a:t>11-23-1819-01-immw-integrated-mmwave-design-considerations</a:t>
            </a:r>
          </a:p>
          <a:p>
            <a:pPr marL="0" indent="0">
              <a:buNone/>
            </a:pPr>
            <a:r>
              <a:rPr lang="en-US" altLang="ko-KR" sz="2000" dirty="0" smtClean="0"/>
              <a:t>[2</a:t>
            </a:r>
            <a:r>
              <a:rPr lang="en-US" altLang="ko-KR" sz="2000" dirty="0"/>
              <a:t>] 11-23-1878-01-immw-high-level-design-considerations-of-immw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[3</a:t>
            </a:r>
            <a:r>
              <a:rPr lang="en-US" altLang="ko-KR" sz="2000" dirty="0"/>
              <a:t>] 11-23-1905-00-immw-high-level-thoughts-on-immw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[4</a:t>
            </a:r>
            <a:r>
              <a:rPr lang="en-US" altLang="ko-KR" sz="2000" dirty="0"/>
              <a:t>] 11-23-1968-00-immw-discussion-on-general-direction-of-integrated-mmwave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[5</a:t>
            </a:r>
            <a:r>
              <a:rPr lang="en-US" altLang="ko-KR" sz="2000" dirty="0"/>
              <a:t>] </a:t>
            </a:r>
            <a:r>
              <a:rPr lang="en-US" altLang="ko-KR" sz="2000" dirty="0" smtClean="0"/>
              <a:t>11-23-2004-00-immw-technical-scope-proposal</a:t>
            </a:r>
          </a:p>
          <a:p>
            <a:pPr marL="0" indent="0">
              <a:buNone/>
            </a:pPr>
            <a:r>
              <a:rPr lang="en-US" altLang="ko-KR" sz="2000" dirty="0"/>
              <a:t>[6] </a:t>
            </a:r>
            <a:r>
              <a:rPr lang="en-US" altLang="ko-KR" sz="2000" dirty="0" smtClean="0"/>
              <a:t>11-24-0066-00-immw-discussion-on-target-objectives-for-immw</a:t>
            </a:r>
          </a:p>
          <a:p>
            <a:pPr marL="0" indent="0">
              <a:buNone/>
            </a:pPr>
            <a:r>
              <a:rPr lang="en-US" altLang="ko-KR" sz="2000" dirty="0" smtClean="0"/>
              <a:t>[7] 11-25-0854-00-00bq-considerations-on-numerology-for-immw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 smtClean="0"/>
              <a:t>[</a:t>
            </a:r>
            <a:r>
              <a:rPr lang="en-US" altLang="ko-KR" sz="2000" dirty="0"/>
              <a:t>8] </a:t>
            </a:r>
            <a:r>
              <a:rPr lang="en-US" altLang="ko-KR" sz="2000" dirty="0" smtClean="0"/>
              <a:t>11-22-1872-00-0uhr-considerations-on-phy-designs-for-mmwave-band</a:t>
            </a:r>
          </a:p>
          <a:p>
            <a:pPr marL="0" indent="0">
              <a:buNone/>
            </a:pPr>
            <a:r>
              <a:rPr lang="en-US" altLang="ko-KR" sz="2000" dirty="0"/>
              <a:t>[9] 11-24-0066-00-immw-discussion-on-target-objectives-for-immw</a:t>
            </a: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[10] 11-25-0365-01-00bq-ppdu-format-for-immw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18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6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2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Many contributions discussed high level design ways and technical scope for IMMW during the SG phase [1-6]</a:t>
            </a:r>
          </a:p>
          <a:p>
            <a:pPr lvl="1"/>
            <a:r>
              <a:rPr lang="en-US" altLang="ko-KR" sz="1800" dirty="0"/>
              <a:t>Although some </a:t>
            </a:r>
            <a:r>
              <a:rPr lang="en-US" altLang="ko-KR" sz="1800" dirty="0" smtClean="0"/>
              <a:t>of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the details </a:t>
            </a:r>
            <a:r>
              <a:rPr lang="en-US" altLang="ko-KR" sz="1800" dirty="0"/>
              <a:t>are slightly different</a:t>
            </a:r>
            <a:r>
              <a:rPr lang="en-US" altLang="ko-KR" sz="1800" dirty="0" smtClean="0"/>
              <a:t>, they </a:t>
            </a:r>
            <a:r>
              <a:rPr lang="en-US" altLang="ko-KR" sz="1800" dirty="0"/>
              <a:t>have almost identical views</a:t>
            </a:r>
          </a:p>
          <a:p>
            <a:pPr lvl="2"/>
            <a:r>
              <a:rPr lang="en-US" altLang="ko-KR" sz="1600" dirty="0"/>
              <a:t>Leverage the sub-7 GHz PHY design and 11be MLO architecture</a:t>
            </a:r>
          </a:p>
          <a:p>
            <a:endParaRPr lang="en-US" altLang="ko-KR" sz="2000" dirty="0"/>
          </a:p>
          <a:p>
            <a:r>
              <a:rPr lang="en-US" altLang="ko-KR" sz="2000" dirty="0"/>
              <a:t>In this contribution, we discuss </a:t>
            </a:r>
            <a:r>
              <a:rPr lang="en-US" altLang="ko-KR" sz="2000" dirty="0" smtClean="0"/>
              <a:t>numerology and bandwidth which can be supported in 11bq</a:t>
            </a:r>
          </a:p>
          <a:p>
            <a:pPr lvl="1"/>
            <a:r>
              <a:rPr lang="en-US" altLang="ko-KR" sz="1800" dirty="0" smtClean="0"/>
              <a:t>To this end, we look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into the following aspects</a:t>
            </a:r>
          </a:p>
          <a:p>
            <a:pPr lvl="2"/>
            <a:r>
              <a:rPr lang="en-US" altLang="ko-KR" sz="1600" dirty="0" err="1" smtClean="0"/>
              <a:t>Upclocking</a:t>
            </a:r>
            <a:r>
              <a:rPr lang="en-US" altLang="ko-KR" sz="1600" dirty="0" smtClean="0"/>
              <a:t> parameter</a:t>
            </a:r>
          </a:p>
          <a:p>
            <a:pPr lvl="2"/>
            <a:r>
              <a:rPr lang="en-US" altLang="ko-KR" sz="1600" dirty="0" smtClean="0"/>
              <a:t>1x and 4x numerologies (i.e., ac and ax/be/</a:t>
            </a:r>
            <a:r>
              <a:rPr lang="en-US" altLang="ko-KR" sz="1600" dirty="0" err="1" smtClean="0"/>
              <a:t>bn</a:t>
            </a:r>
            <a:r>
              <a:rPr lang="en-US" altLang="ko-KR" sz="1600" dirty="0" smtClean="0"/>
              <a:t> numerologies)</a:t>
            </a:r>
          </a:p>
          <a:p>
            <a:pPr lvl="2"/>
            <a:r>
              <a:rPr lang="en-US" altLang="ko-KR" sz="1600" dirty="0" smtClean="0"/>
              <a:t>Possible bandwidths</a:t>
            </a:r>
            <a:endParaRPr lang="ko-KR" altLang="en-US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63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Upclocking</a:t>
            </a:r>
            <a:r>
              <a:rPr lang="en-US" altLang="ko-KR" dirty="0" smtClean="0"/>
              <a:t> Parameter 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To determine the </a:t>
            </a:r>
            <a:r>
              <a:rPr lang="en-US" altLang="ko-KR" sz="2000" dirty="0" err="1" smtClean="0"/>
              <a:t>upclocking</a:t>
            </a:r>
            <a:r>
              <a:rPr lang="en-US" altLang="ko-KR" sz="2000" dirty="0" smtClean="0"/>
              <a:t> parameter, the following factors can be taken into consideration</a:t>
            </a:r>
          </a:p>
          <a:p>
            <a:pPr lvl="1"/>
            <a:r>
              <a:rPr lang="en-US" altLang="ko-KR" sz="1800" dirty="0" smtClean="0"/>
              <a:t>Peak data rate</a:t>
            </a:r>
          </a:p>
          <a:p>
            <a:pPr lvl="1"/>
            <a:r>
              <a:rPr lang="en-US" altLang="ko-KR" sz="1800" dirty="0"/>
              <a:t>Implementation</a:t>
            </a:r>
          </a:p>
          <a:p>
            <a:pPr lvl="1"/>
            <a:r>
              <a:rPr lang="en-US" altLang="ko-KR" sz="1800" dirty="0" smtClean="0"/>
              <a:t>Impairment factors</a:t>
            </a:r>
          </a:p>
          <a:p>
            <a:pPr lvl="2"/>
            <a:r>
              <a:rPr lang="en-US" altLang="ko-KR" sz="1600" dirty="0" smtClean="0"/>
              <a:t>CFO / phase noise / inter-carrier interference</a:t>
            </a:r>
          </a:p>
          <a:p>
            <a:pPr lvl="2"/>
            <a:r>
              <a:rPr lang="en-US" altLang="ko-KR" sz="1600" dirty="0" smtClean="0"/>
              <a:t>Delay spread / inter-symbol interference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The larger the </a:t>
            </a:r>
            <a:r>
              <a:rPr lang="en-US" altLang="ko-KR" sz="2000" dirty="0" err="1"/>
              <a:t>upclocking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parameter is, </a:t>
            </a:r>
            <a:r>
              <a:rPr lang="en-US" altLang="ko-KR" sz="2000" dirty="0"/>
              <a:t>the wider </a:t>
            </a:r>
            <a:r>
              <a:rPr lang="en-US" altLang="ko-KR" sz="2000" dirty="0" smtClean="0"/>
              <a:t>the bandwidth will be, </a:t>
            </a:r>
            <a:r>
              <a:rPr lang="en-US" altLang="ko-KR" sz="2000" dirty="0"/>
              <a:t>and thus, </a:t>
            </a:r>
            <a:r>
              <a:rPr lang="en-US" altLang="ko-KR" sz="2000" dirty="0" smtClean="0"/>
              <a:t>the </a:t>
            </a:r>
            <a:r>
              <a:rPr lang="en-US" altLang="ko-KR" sz="2000" dirty="0"/>
              <a:t>higher </a:t>
            </a:r>
            <a:r>
              <a:rPr lang="en-US" altLang="ko-KR" sz="2000" dirty="0" smtClean="0"/>
              <a:t>peak </a:t>
            </a:r>
            <a:r>
              <a:rPr lang="en-US" altLang="ko-KR" sz="2000" dirty="0"/>
              <a:t>data </a:t>
            </a:r>
            <a:r>
              <a:rPr lang="en-US" altLang="ko-KR" sz="2000" dirty="0" smtClean="0"/>
              <a:t>rate we can achieve</a:t>
            </a:r>
            <a:endParaRPr lang="en-US" altLang="ko-KR" sz="2000" dirty="0"/>
          </a:p>
          <a:p>
            <a:r>
              <a:rPr lang="en-US" altLang="ko-KR" sz="2000" dirty="0"/>
              <a:t>However, along with an increase in the </a:t>
            </a:r>
            <a:r>
              <a:rPr lang="en-US" altLang="ko-KR" sz="2000" dirty="0" err="1"/>
              <a:t>upclocking</a:t>
            </a:r>
            <a:r>
              <a:rPr lang="en-US" altLang="ko-KR" sz="2000" dirty="0"/>
              <a:t> parameter and the bandwidth, </a:t>
            </a:r>
            <a:r>
              <a:rPr lang="en-US" altLang="ko-KR" sz="2000" dirty="0" smtClean="0"/>
              <a:t>the hardware clock </a:t>
            </a:r>
            <a:r>
              <a:rPr lang="en-US" altLang="ko-KR" sz="2000" dirty="0"/>
              <a:t>rate also needs to be faster</a:t>
            </a:r>
          </a:p>
          <a:p>
            <a:pPr lvl="1"/>
            <a:r>
              <a:rPr lang="en-US" altLang="ko-KR" sz="1800" dirty="0"/>
              <a:t>It can be a burden on </a:t>
            </a:r>
            <a:r>
              <a:rPr lang="en-US" altLang="ko-KR" sz="1800" dirty="0" smtClean="0"/>
              <a:t>implementation</a:t>
            </a:r>
            <a:endParaRPr lang="en-US" altLang="ko-KR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35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Upclocking</a:t>
            </a:r>
            <a:r>
              <a:rPr lang="en-US" altLang="ko-KR" dirty="0" smtClean="0"/>
              <a:t> Parameter (2/2)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Based on the packet error rate results shown in [7], the </a:t>
            </a:r>
            <a:r>
              <a:rPr lang="en-US" altLang="ko-KR" sz="2000" dirty="0" err="1"/>
              <a:t>upclocking</a:t>
            </a:r>
            <a:r>
              <a:rPr lang="en-US" altLang="ko-KR" sz="2000" dirty="0"/>
              <a:t> parameter should be equal to or larger than 4 times</a:t>
            </a:r>
          </a:p>
          <a:p>
            <a:pPr lvl="1"/>
            <a:r>
              <a:rPr lang="en-US" altLang="ko-KR" sz="1800" dirty="0"/>
              <a:t>Wider subcarrier spacing is more robust to CFO, inter-carrier interference, etc.</a:t>
            </a:r>
          </a:p>
          <a:p>
            <a:r>
              <a:rPr lang="en-US" altLang="ko-KR" sz="2000" dirty="0" smtClean="0"/>
              <a:t>However, as the </a:t>
            </a:r>
            <a:r>
              <a:rPr lang="en-US" altLang="ko-KR" sz="2000" dirty="0" err="1" smtClean="0"/>
              <a:t>upclocking</a:t>
            </a:r>
            <a:r>
              <a:rPr lang="en-US" altLang="ko-KR" sz="2000" dirty="0" smtClean="0"/>
              <a:t> parameter grows, the symbol and guard interval lengths decrease, and thus, the PPDU can become vulnerable to inter-symbol interference</a:t>
            </a:r>
          </a:p>
          <a:p>
            <a:pPr lvl="1"/>
            <a:r>
              <a:rPr lang="en-US" altLang="ko-KR" sz="1800" dirty="0" smtClean="0"/>
              <a:t>Many research papers cited in [8] show that, in a </a:t>
            </a:r>
            <a:r>
              <a:rPr lang="en-US" altLang="ko-KR" sz="1800" dirty="0" err="1" smtClean="0"/>
              <a:t>mmWave</a:t>
            </a:r>
            <a:r>
              <a:rPr lang="en-US" altLang="ko-KR" sz="1800" dirty="0" smtClean="0"/>
              <a:t> band, most </a:t>
            </a:r>
            <a:r>
              <a:rPr lang="en-US" altLang="ko-KR" sz="1800" dirty="0"/>
              <a:t>of the delay spreads are measured within 0.1 </a:t>
            </a:r>
            <a:r>
              <a:rPr lang="en-US" altLang="ko-KR" sz="1800" dirty="0" smtClean="0"/>
              <a:t>us</a:t>
            </a:r>
          </a:p>
          <a:p>
            <a:pPr lvl="2"/>
            <a:r>
              <a:rPr lang="en-US" altLang="ko-KR" sz="1600" dirty="0" smtClean="0"/>
              <a:t>For a reliable performance, it may be better to have at least 0.1 us GI in a </a:t>
            </a:r>
            <a:r>
              <a:rPr lang="en-US" altLang="ko-KR" sz="1600" dirty="0" err="1" smtClean="0"/>
              <a:t>mmWave</a:t>
            </a:r>
            <a:r>
              <a:rPr lang="en-US" altLang="ko-KR" sz="1600" dirty="0" smtClean="0"/>
              <a:t> band which can be guaranteed by applying up to 8 times </a:t>
            </a:r>
            <a:r>
              <a:rPr lang="en-US" altLang="ko-KR" sz="1600" dirty="0" err="1" smtClean="0"/>
              <a:t>upclocking</a:t>
            </a:r>
            <a:r>
              <a:rPr lang="en-US" altLang="ko-KR" sz="1600" dirty="0" smtClean="0"/>
              <a:t> to 0.8 us GI</a:t>
            </a:r>
            <a:endParaRPr lang="en-US" altLang="ko-KR" sz="1600" dirty="0"/>
          </a:p>
          <a:p>
            <a:r>
              <a:rPr lang="en-US" altLang="ko-KR" sz="2000" dirty="0" smtClean="0"/>
              <a:t>We recommend 4 / 8 times </a:t>
            </a:r>
            <a:r>
              <a:rPr lang="en-US" altLang="ko-KR" sz="2000" dirty="0" err="1" smtClean="0"/>
              <a:t>upclocking</a:t>
            </a:r>
            <a:endParaRPr lang="en-US" altLang="ko-KR" sz="2000" dirty="0" smtClean="0"/>
          </a:p>
          <a:p>
            <a:pPr lvl="1"/>
            <a:r>
              <a:rPr lang="en-US" altLang="ko-KR" sz="1800" dirty="0" smtClean="0"/>
              <a:t>8 times </a:t>
            </a:r>
            <a:r>
              <a:rPr lang="en-US" altLang="ko-KR" sz="1800" dirty="0" err="1" smtClean="0"/>
              <a:t>upclocking</a:t>
            </a:r>
            <a:r>
              <a:rPr lang="en-US" altLang="ko-KR" sz="1800" dirty="0" smtClean="0"/>
              <a:t> may be </a:t>
            </a:r>
            <a:r>
              <a:rPr lang="en-US" altLang="ko-KR" sz="1800" dirty="0"/>
              <a:t>preferable </a:t>
            </a:r>
            <a:r>
              <a:rPr lang="en-US" altLang="ko-KR" sz="1800" dirty="0" smtClean="0"/>
              <a:t>considering </a:t>
            </a:r>
            <a:r>
              <a:rPr lang="en-US" altLang="ko-KR" sz="1800" dirty="0"/>
              <a:t>CFO, phase noise, etc., while </a:t>
            </a:r>
            <a:r>
              <a:rPr lang="en-US" altLang="ko-KR" sz="1800" dirty="0" smtClean="0"/>
              <a:t>4 times </a:t>
            </a:r>
            <a:r>
              <a:rPr lang="en-US" altLang="ko-KR" sz="1800" dirty="0" err="1" smtClean="0"/>
              <a:t>upclocking</a:t>
            </a:r>
            <a:r>
              <a:rPr lang="en-US" altLang="ko-KR" sz="1800" dirty="0" smtClean="0"/>
              <a:t> may be better in terms of implementation 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4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1x and 4x Numerologies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To compare 1x and 4x numerologies (i.e., ac based and ax/be/</a:t>
            </a:r>
            <a:r>
              <a:rPr lang="en-US" altLang="ko-KR" sz="2000" dirty="0" err="1" smtClean="0"/>
              <a:t>bn</a:t>
            </a:r>
            <a:r>
              <a:rPr lang="en-US" altLang="ko-KR" sz="2000" dirty="0" smtClean="0"/>
              <a:t> based numerologies), the following factors can be taken into consideration</a:t>
            </a:r>
          </a:p>
          <a:p>
            <a:pPr lvl="1"/>
            <a:r>
              <a:rPr lang="en-US" altLang="ko-KR" sz="1800" dirty="0" smtClean="0"/>
              <a:t>Performance</a:t>
            </a:r>
          </a:p>
          <a:p>
            <a:pPr lvl="1"/>
            <a:r>
              <a:rPr lang="en-US" altLang="ko-KR" sz="1800" dirty="0" smtClean="0"/>
              <a:t>Future extension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When it comes to the performance, although 1x numerology is slightly better in terms of PER, 4x numerology may be preferable given a better data rate / throughput as shown in [7]</a:t>
            </a:r>
          </a:p>
          <a:p>
            <a:r>
              <a:rPr lang="en-US" altLang="ko-KR" sz="2000" dirty="0" smtClean="0"/>
              <a:t>Moreover, 4x numerology can be easily expanded to advanced features such as OFDMA, higher modulation, etc., in the future, by simply reusing the existing sub-7 GHz designs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We recommend to reuse 4x numerology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0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Possible Bandwidth 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Possible bandwidths which can be supported in 11bq are investigated and we provide our thoughts on them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The minimum bandwidth should be larger than (or equal to) 160 MHz</a:t>
            </a:r>
          </a:p>
          <a:p>
            <a:pPr lvl="1"/>
            <a:r>
              <a:rPr lang="en-US" altLang="ko-KR" sz="1800" dirty="0" smtClean="0"/>
              <a:t>In the sub-7 GHz band, bandwidths up to 80 / 160 MHz are mandatory and can be frequently used in conjunction with preamble puncturing</a:t>
            </a:r>
          </a:p>
          <a:p>
            <a:pPr lvl="1"/>
            <a:r>
              <a:rPr lang="en-US" altLang="ko-KR" sz="1800" dirty="0" smtClean="0"/>
              <a:t>STAs capable of a </a:t>
            </a:r>
            <a:r>
              <a:rPr lang="en-US" altLang="ko-KR" sz="1800" dirty="0" err="1" smtClean="0"/>
              <a:t>mmWave</a:t>
            </a:r>
            <a:r>
              <a:rPr lang="en-US" altLang="ko-KR" sz="1800" dirty="0" smtClean="0"/>
              <a:t> band operation may be high-end, and thus, may have a capability larger than 80 / 160 MHz</a:t>
            </a:r>
          </a:p>
          <a:p>
            <a:r>
              <a:rPr lang="en-US" altLang="ko-KR" sz="2000" dirty="0" smtClean="0"/>
              <a:t>The maximum bandwidth should be large </a:t>
            </a:r>
            <a:r>
              <a:rPr lang="en-US" altLang="ko-KR" sz="2000" dirty="0"/>
              <a:t>enough to support various use </a:t>
            </a:r>
            <a:r>
              <a:rPr lang="en-US" altLang="ko-KR" sz="2000" dirty="0" smtClean="0"/>
              <a:t>cases of 11bq [9] although it is probably determined as an optional bandwidth considering hardware complexity</a:t>
            </a:r>
          </a:p>
          <a:p>
            <a:pPr lvl="1"/>
            <a:r>
              <a:rPr lang="en-US" altLang="ko-KR" sz="1800" dirty="0" smtClean="0"/>
              <a:t>The maximum bandwidth </a:t>
            </a:r>
            <a:r>
              <a:rPr lang="en-US" altLang="ko-KR" sz="1800" dirty="0"/>
              <a:t>which is depending on the reused numerology and </a:t>
            </a:r>
            <a:r>
              <a:rPr lang="en-US" altLang="ko-KR" sz="1800" dirty="0" smtClean="0"/>
              <a:t>applied </a:t>
            </a:r>
            <a:r>
              <a:rPr lang="en-US" altLang="ko-KR" sz="1800" dirty="0" err="1" smtClean="0"/>
              <a:t>upclocking</a:t>
            </a:r>
            <a:r>
              <a:rPr lang="en-US" altLang="ko-KR" sz="1800" dirty="0" smtClean="0"/>
              <a:t> </a:t>
            </a:r>
            <a:r>
              <a:rPr lang="en-US" altLang="ko-KR" sz="1800" dirty="0"/>
              <a:t>parameter should </a:t>
            </a:r>
            <a:r>
              <a:rPr lang="en-US" altLang="ko-KR" sz="1800" dirty="0" smtClean="0"/>
              <a:t>guarantee at least a similar level of the peak data rate supported in the sub-7 GHz band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9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Possible Bandwidth </a:t>
            </a:r>
            <a:r>
              <a:rPr lang="en-US" altLang="ko-KR" dirty="0" smtClean="0"/>
              <a:t>(2/2)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Possible bandwidths for 11bq are as follows according to the </a:t>
            </a:r>
            <a:r>
              <a:rPr lang="en-US" altLang="ko-KR" sz="2000" dirty="0" err="1" smtClean="0"/>
              <a:t>upclocking</a:t>
            </a:r>
            <a:r>
              <a:rPr lang="en-US" altLang="ko-KR" sz="2000" dirty="0" smtClean="0"/>
              <a:t> parameters and numerologies</a:t>
            </a:r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We recommend to define 320 MHz, 640 MHz, and 1280 MHz by applying 4 / 8 times </a:t>
            </a:r>
            <a:r>
              <a:rPr lang="en-US" altLang="ko-KR" sz="2000" dirty="0" err="1" smtClean="0"/>
              <a:t>upclocking</a:t>
            </a:r>
            <a:r>
              <a:rPr lang="en-US" altLang="ko-KR" sz="2000" dirty="0" smtClean="0"/>
              <a:t> to 4x numerology (in red)</a:t>
            </a:r>
            <a:endParaRPr lang="en-US" altLang="ko-KR" sz="2000" dirty="0"/>
          </a:p>
          <a:p>
            <a:pPr lvl="1"/>
            <a:r>
              <a:rPr lang="en-US" altLang="ko-KR" sz="1800" dirty="0" smtClean="0"/>
              <a:t>We are open to define 160 MHz and 2560 MHz (in green)</a:t>
            </a:r>
          </a:p>
          <a:p>
            <a:pPr lvl="1"/>
            <a:r>
              <a:rPr lang="en-US" altLang="ko-KR" sz="1800" dirty="0" smtClean="0"/>
              <a:t>160 / </a:t>
            </a:r>
            <a:r>
              <a:rPr lang="en-US" altLang="ko-KR" sz="1800" dirty="0"/>
              <a:t>320 / 640 / </a:t>
            </a:r>
            <a:r>
              <a:rPr lang="en-US" altLang="ko-KR" sz="1800" dirty="0" smtClean="0"/>
              <a:t>1280 / 2560 MHz can achieve about 1.4 / </a:t>
            </a:r>
            <a:r>
              <a:rPr lang="en-US" altLang="ko-KR" sz="1800" dirty="0"/>
              <a:t>2.8 / 5.7 / 11.5 </a:t>
            </a:r>
            <a:r>
              <a:rPr lang="en-US" altLang="ko-KR" sz="1800" dirty="0" smtClean="0"/>
              <a:t>/ 23.0 </a:t>
            </a:r>
            <a:r>
              <a:rPr lang="en-US" altLang="ko-KR" sz="1800" dirty="0" err="1" smtClean="0"/>
              <a:t>Gbps</a:t>
            </a:r>
            <a:r>
              <a:rPr lang="en-US" altLang="ko-KR" sz="1800" dirty="0" smtClean="0"/>
              <a:t> with 64 QAM and 2 spatial streams based </a:t>
            </a:r>
            <a:r>
              <a:rPr lang="en-US" altLang="ko-KR" sz="1800" dirty="0"/>
              <a:t>on </a:t>
            </a:r>
            <a:r>
              <a:rPr lang="en-US" altLang="ko-KR" sz="1800" dirty="0" smtClean="0"/>
              <a:t>the analysis </a:t>
            </a:r>
            <a:r>
              <a:rPr lang="en-US" altLang="ko-KR" sz="1800" dirty="0"/>
              <a:t>in [9]</a:t>
            </a:r>
            <a:endParaRPr lang="en-US" altLang="ko-KR" sz="1800" dirty="0" smtClean="0"/>
          </a:p>
          <a:p>
            <a:pPr lvl="1"/>
            <a:r>
              <a:rPr lang="en-US" altLang="ko-KR" sz="1800" dirty="0" smtClean="0"/>
              <a:t>A duplicated tone plan introduced in [10] is possible when using certain bandwidths (e.g., 320 / 640 / 1280 MHz based on 4 times </a:t>
            </a:r>
            <a:r>
              <a:rPr lang="en-US" altLang="ko-KR" sz="1800" dirty="0" err="1" smtClean="0"/>
              <a:t>upclocking</a:t>
            </a:r>
            <a:r>
              <a:rPr lang="en-US" altLang="ko-KR" sz="1800" dirty="0" smtClean="0"/>
              <a:t>)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365388"/>
              </p:ext>
            </p:extLst>
          </p:nvPr>
        </p:nvGraphicFramePr>
        <p:xfrm>
          <a:off x="381000" y="2446789"/>
          <a:ext cx="86106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1060">
                  <a:extLst>
                    <a:ext uri="{9D8B030D-6E8A-4147-A177-3AD203B41FA5}">
                      <a16:colId xmlns:a16="http://schemas.microsoft.com/office/drawing/2014/main" val="527441592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1963706325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1740440992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2180849723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777821470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3812326018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2653592173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9935789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193876941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16483826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err="1" smtClean="0"/>
                        <a:t>Upclock</a:t>
                      </a:r>
                      <a:r>
                        <a:rPr lang="en-US" altLang="ko-KR" sz="1200" dirty="0" smtClean="0"/>
                        <a:t>.</a:t>
                      </a:r>
                    </a:p>
                    <a:p>
                      <a:pPr algn="ctr" latinLnBrk="1"/>
                      <a:r>
                        <a:rPr lang="en-US" altLang="ko-KR" sz="1200" dirty="0" smtClean="0"/>
                        <a:t>parameter</a:t>
                      </a:r>
                      <a:endParaRPr lang="ko-KR" altLang="en-US" sz="1200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1x numerology</a:t>
                      </a:r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4x numerology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5226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320 MHz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0639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00B050"/>
                          </a:solidFill>
                        </a:rPr>
                        <a:t>160 MHz</a:t>
                      </a:r>
                      <a:endParaRPr lang="ko-KR" altLang="en-US" sz="120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320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640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1280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8194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00B050"/>
                          </a:solidFill>
                        </a:rPr>
                        <a:t>160 MHz</a:t>
                      </a:r>
                      <a:endParaRPr lang="ko-KR" altLang="en-US" sz="120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320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640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1280 MHz</a:t>
                      </a:r>
                      <a:endParaRPr lang="ko-KR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rgbClr val="00B050"/>
                          </a:solidFill>
                        </a:rPr>
                        <a:t>2560 MHz</a:t>
                      </a:r>
                      <a:endParaRPr lang="ko-KR" altLang="en-US" sz="1200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106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2560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640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1280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2560 MHz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5120 MHz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2257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We have discussed </a:t>
            </a:r>
            <a:r>
              <a:rPr lang="en-US" altLang="ko-KR" sz="2000" dirty="0"/>
              <a:t>numerology and </a:t>
            </a:r>
            <a:r>
              <a:rPr lang="en-US" altLang="ko-KR" sz="2000" dirty="0" smtClean="0"/>
              <a:t>bandwidth based on the </a:t>
            </a:r>
            <a:r>
              <a:rPr lang="en-US" altLang="ko-KR" sz="2000" dirty="0"/>
              <a:t>following aspects</a:t>
            </a:r>
          </a:p>
          <a:p>
            <a:pPr lvl="1"/>
            <a:r>
              <a:rPr lang="en-US" altLang="ko-KR" sz="1800" dirty="0" err="1"/>
              <a:t>Upclocking</a:t>
            </a:r>
            <a:r>
              <a:rPr lang="en-US" altLang="ko-KR" sz="1800" dirty="0"/>
              <a:t> </a:t>
            </a:r>
            <a:r>
              <a:rPr lang="en-US" altLang="ko-KR" sz="1800" dirty="0" smtClean="0"/>
              <a:t>parameter</a:t>
            </a:r>
            <a:endParaRPr lang="en-US" altLang="ko-KR" sz="1800" dirty="0"/>
          </a:p>
          <a:p>
            <a:pPr lvl="1"/>
            <a:r>
              <a:rPr lang="en-US" altLang="ko-KR" sz="1800" dirty="0"/>
              <a:t>1x and 4x numerologies (i.e., ac and ax/be/</a:t>
            </a:r>
            <a:r>
              <a:rPr lang="en-US" altLang="ko-KR" sz="1800" dirty="0" err="1"/>
              <a:t>bn</a:t>
            </a:r>
            <a:r>
              <a:rPr lang="en-US" altLang="ko-KR" sz="1800" dirty="0"/>
              <a:t>)</a:t>
            </a:r>
          </a:p>
          <a:p>
            <a:pPr lvl="1"/>
            <a:r>
              <a:rPr lang="en-US" altLang="ko-KR" sz="1800" dirty="0"/>
              <a:t>Possible </a:t>
            </a:r>
            <a:r>
              <a:rPr lang="en-US" altLang="ko-KR" sz="1800" dirty="0" smtClean="0"/>
              <a:t>bandwidths</a:t>
            </a:r>
            <a:endParaRPr lang="ko-KR" altLang="en-US" sz="1800" dirty="0"/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We have recommended to </a:t>
            </a:r>
            <a:r>
              <a:rPr lang="en-US" altLang="ko-KR" sz="2000" dirty="0"/>
              <a:t>define 320 MHz, 640 MHz, and 1280 MHz by applying 4 / 8 times </a:t>
            </a:r>
            <a:r>
              <a:rPr lang="en-US" altLang="ko-KR" sz="2000" dirty="0" err="1"/>
              <a:t>upclocking</a:t>
            </a:r>
            <a:r>
              <a:rPr lang="en-US" altLang="ko-KR" sz="2000" dirty="0"/>
              <a:t> to 4x </a:t>
            </a:r>
            <a:r>
              <a:rPr lang="en-US" altLang="ko-KR" sz="2000" dirty="0" smtClean="0"/>
              <a:t>numerology</a:t>
            </a:r>
          </a:p>
          <a:p>
            <a:pPr lvl="1"/>
            <a:r>
              <a:rPr lang="en-US" altLang="ko-KR" sz="1800" dirty="0"/>
              <a:t>We are open to define 160 MHz and 2560 </a:t>
            </a:r>
            <a:r>
              <a:rPr lang="en-US" altLang="ko-KR" sz="1800" dirty="0" smtClean="0"/>
              <a:t>MHz</a:t>
            </a:r>
            <a:endParaRPr lang="en-US" altLang="ko-KR" sz="1800" dirty="0"/>
          </a:p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11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Straw Poll #1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/>
              <a:t>Do you support the following in 11bq?</a:t>
            </a:r>
          </a:p>
          <a:p>
            <a:pPr lvl="1"/>
            <a:r>
              <a:rPr lang="en-US" altLang="ko-KR" sz="1800" dirty="0"/>
              <a:t>B</a:t>
            </a:r>
            <a:r>
              <a:rPr lang="en-US" altLang="ko-KR" sz="1800" dirty="0" smtClean="0"/>
              <a:t>andwidths for 11bq are defined by applying 4 times </a:t>
            </a:r>
            <a:r>
              <a:rPr lang="en-US" altLang="ko-KR" sz="1800" dirty="0" err="1" smtClean="0"/>
              <a:t>upclocking</a:t>
            </a:r>
            <a:r>
              <a:rPr lang="en-US" altLang="ko-KR" sz="1800" dirty="0" smtClean="0"/>
              <a:t> to bandwidths defined in sub-7 GHz</a:t>
            </a:r>
          </a:p>
          <a:p>
            <a:pPr lvl="2"/>
            <a:r>
              <a:rPr lang="en-US" altLang="ko-KR" sz="1600" dirty="0" smtClean="0"/>
              <a:t>Whether to reuse 1x numerology (e.g., ac) or 4x </a:t>
            </a:r>
            <a:r>
              <a:rPr lang="en-US" altLang="ko-KR" sz="1600" dirty="0"/>
              <a:t>numerology (e.g., </a:t>
            </a:r>
            <a:r>
              <a:rPr lang="en-US" altLang="ko-KR" sz="1600" dirty="0" smtClean="0"/>
              <a:t>ax/be/</a:t>
            </a:r>
            <a:r>
              <a:rPr lang="en-US" altLang="ko-KR" sz="1600" dirty="0" err="1" smtClean="0"/>
              <a:t>bn</a:t>
            </a:r>
            <a:r>
              <a:rPr lang="en-US" altLang="ko-KR" sz="1600" dirty="0" smtClean="0"/>
              <a:t>) is TBD</a:t>
            </a:r>
          </a:p>
          <a:p>
            <a:endParaRPr lang="en-US" altLang="ko-KR" sz="2000" dirty="0"/>
          </a:p>
          <a:p>
            <a:r>
              <a:rPr lang="en-US" altLang="ko-KR" sz="2000" dirty="0" smtClean="0"/>
              <a:t>Y/N/A:</a:t>
            </a: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Eunsung Park, LG Electronics</a:t>
            </a: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86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304797</TotalTime>
  <Words>1550</Words>
  <Application>Microsoft Office PowerPoint</Application>
  <PresentationFormat>화면 슬라이드 쇼(4:3)</PresentationFormat>
  <Paragraphs>267</Paragraphs>
  <Slides>18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4" baseType="lpstr">
      <vt:lpstr>굴림</vt:lpstr>
      <vt:lpstr>Malgun Gothic</vt:lpstr>
      <vt:lpstr>Malgun Gothic</vt:lpstr>
      <vt:lpstr>Arial</vt:lpstr>
      <vt:lpstr>Times New Roman</vt:lpstr>
      <vt:lpstr>802-11-Submission</vt:lpstr>
      <vt:lpstr>Discussion on Numerology and Bandwidth for 11bq</vt:lpstr>
      <vt:lpstr>Introduction</vt:lpstr>
      <vt:lpstr>Upclocking Parameter (1/2)</vt:lpstr>
      <vt:lpstr>Upclocking Parameter (2/2)</vt:lpstr>
      <vt:lpstr>1x and 4x Numerologies</vt:lpstr>
      <vt:lpstr>Possible Bandwidth (1/2)</vt:lpstr>
      <vt:lpstr>Possible Bandwidth (2/2)</vt:lpstr>
      <vt:lpstr>Conclusion</vt:lpstr>
      <vt:lpstr>Straw Poll #1</vt:lpstr>
      <vt:lpstr>Straw Poll #1-1</vt:lpstr>
      <vt:lpstr>Straw Poll #2</vt:lpstr>
      <vt:lpstr>Straw Poll #2-1</vt:lpstr>
      <vt:lpstr>Straw Poll #2-2</vt:lpstr>
      <vt:lpstr>Straw Poll #2-3</vt:lpstr>
      <vt:lpstr>Straw Poll #3</vt:lpstr>
      <vt:lpstr>Straw Poll #3-1</vt:lpstr>
      <vt:lpstr>Straw Poll #4</vt:lpstr>
      <vt:lpstr>References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Information update procedure</dc:title>
  <dc:creator>Giwon Park</dc:creator>
  <cp:lastModifiedBy>admin</cp:lastModifiedBy>
  <cp:revision>6889</cp:revision>
  <cp:lastPrinted>2019-01-10T23:08:02Z</cp:lastPrinted>
  <dcterms:created xsi:type="dcterms:W3CDTF">2007-05-21T21:00:37Z</dcterms:created>
  <dcterms:modified xsi:type="dcterms:W3CDTF">2025-07-10T04:52:58Z</dcterms:modified>
</cp:coreProperties>
</file>