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5" r:id="rId3"/>
    <p:sldId id="287" r:id="rId4"/>
    <p:sldId id="289" r:id="rId5"/>
    <p:sldId id="291" r:id="rId6"/>
    <p:sldId id="292" r:id="rId7"/>
    <p:sldId id="290" r:id="rId8"/>
    <p:sldId id="265"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87919" autoAdjust="0"/>
  </p:normalViewPr>
  <p:slideViewPr>
    <p:cSldViewPr>
      <p:cViewPr varScale="1">
        <p:scale>
          <a:sx n="59" d="100"/>
          <a:sy n="59" d="100"/>
        </p:scale>
        <p:origin x="960"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0" d="100"/>
          <a:sy n="50" d="100"/>
        </p:scale>
        <p:origin x="2696" y="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b="0" dirty="0"/>
              <a:t>AMP-assisted devices tend to achieve compatibility and coexistence with legacy STAs, and further reduce power consumption through environmental energy harvesting,</a:t>
            </a:r>
            <a:r>
              <a:rPr lang="zh-CN" altLang="en-US" b="0" dirty="0"/>
              <a:t> </a:t>
            </a:r>
            <a:r>
              <a:rPr lang="en-US" altLang="zh-CN" b="0" dirty="0"/>
              <a:t>while AMP-only devices may have active transmitters or just transmit through backscatter</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15338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061936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75513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September 2024</a:t>
            </a:r>
            <a:endParaRPr lang="en-GB" altLang="zh-CN"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821r1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76697" y="666958"/>
            <a:ext cx="10714805"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Thoughts on AMP frame format</a:t>
            </a:r>
            <a:endParaRPr lang="en-GB" dirty="0"/>
          </a:p>
        </p:txBody>
      </p:sp>
      <p:sp>
        <p:nvSpPr>
          <p:cNvPr id="3074" name="Rectangle 2"/>
          <p:cNvSpPr>
            <a:spLocks noGrp="1" noChangeArrowheads="1"/>
          </p:cNvSpPr>
          <p:nvPr>
            <p:ph type="subTitle" idx="1"/>
          </p:nvPr>
        </p:nvSpPr>
        <p:spPr>
          <a:xfrm>
            <a:off x="1828800" y="186857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2025-04-26</a:t>
            </a:r>
          </a:p>
        </p:txBody>
      </p:sp>
      <p:sp>
        <p:nvSpPr>
          <p:cNvPr id="6" name="Date Placeholder 3"/>
          <p:cNvSpPr>
            <a:spLocks noGrp="1"/>
          </p:cNvSpPr>
          <p:nvPr>
            <p:ph type="dt" idx="10"/>
          </p:nvPr>
        </p:nvSpPr>
        <p:spPr/>
        <p:txBody>
          <a:bodyPr/>
          <a:lstStyle/>
          <a:p>
            <a:r>
              <a:rPr lang="en-GB" dirty="0">
                <a:solidFill>
                  <a:schemeClr val="tx1"/>
                </a:solidFill>
              </a:rPr>
              <a:t>April 2025</a:t>
            </a:r>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9932858"/>
              </p:ext>
            </p:extLst>
          </p:nvPr>
        </p:nvGraphicFramePr>
        <p:xfrm>
          <a:off x="995363" y="2869387"/>
          <a:ext cx="10221912" cy="2479675"/>
        </p:xfrm>
        <a:graphic>
          <a:graphicData uri="http://schemas.openxmlformats.org/presentationml/2006/ole">
            <mc:AlternateContent xmlns:mc="http://schemas.openxmlformats.org/markup-compatibility/2006">
              <mc:Choice xmlns:v="urn:schemas-microsoft-com:vml" Requires="v">
                <p:oleObj name="Document" r:id="rId3" imgW="10534840" imgH="2871150" progId="Word.Document.8">
                  <p:embed/>
                </p:oleObj>
              </mc:Choice>
              <mc:Fallback>
                <p:oleObj name="Document" r:id="rId3" imgW="10534840" imgH="2871150" progId="Word.Document.8">
                  <p:embed/>
                  <p:pic>
                    <p:nvPicPr>
                      <p:cNvPr id="3075" name="Object 3"/>
                      <p:cNvPicPr>
                        <a:picLocks noChangeAspect="1" noChangeArrowheads="1"/>
                      </p:cNvPicPr>
                      <p:nvPr/>
                    </p:nvPicPr>
                    <p:blipFill>
                      <a:blip r:embed="rId4"/>
                      <a:srcRect/>
                      <a:stretch>
                        <a:fillRect/>
                      </a:stretch>
                    </p:blipFill>
                    <p:spPr bwMode="auto">
                      <a:xfrm>
                        <a:off x="995363" y="2869387"/>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CE161E-1A8E-975C-0E1B-42909DEF9AB3}"/>
              </a:ext>
            </a:extLst>
          </p:cNvPr>
          <p:cNvSpPr>
            <a:spLocks noGrp="1"/>
          </p:cNvSpPr>
          <p:nvPr>
            <p:ph type="title"/>
          </p:nvPr>
        </p:nvSpPr>
        <p:spPr>
          <a:xfrm>
            <a:off x="915458" y="423792"/>
            <a:ext cx="10361084" cy="1065213"/>
          </a:xfrm>
        </p:spPr>
        <p:txBody>
          <a:bodyPr/>
          <a:lstStyle/>
          <a:p>
            <a:r>
              <a:rPr lang="en-US" altLang="zh-CN" dirty="0"/>
              <a:t>Background</a:t>
            </a:r>
            <a:endParaRPr lang="zh-CN" altLang="en-US" dirty="0"/>
          </a:p>
        </p:txBody>
      </p:sp>
      <p:sp>
        <p:nvSpPr>
          <p:cNvPr id="4" name="灯片编号占位符 3">
            <a:extLst>
              <a:ext uri="{FF2B5EF4-FFF2-40B4-BE49-F238E27FC236}">
                <a16:creationId xmlns:a16="http://schemas.microsoft.com/office/drawing/2014/main" id="{0B8ACFA8-6699-5FDC-79FF-F41BF5BDB73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F1E2D969-F12E-08F5-1119-011BEAED27AE}"/>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ED7FD7BC-C045-1121-09FD-F490D82674FB}"/>
              </a:ext>
            </a:extLst>
          </p:cNvPr>
          <p:cNvSpPr>
            <a:spLocks noGrp="1"/>
          </p:cNvSpPr>
          <p:nvPr>
            <p:ph type="dt" idx="15"/>
          </p:nvPr>
        </p:nvSpPr>
        <p:spPr/>
        <p:txBody>
          <a:bodyPr/>
          <a:lstStyle/>
          <a:p>
            <a:r>
              <a:rPr lang="en-GB" dirty="0"/>
              <a:t>April 2025</a:t>
            </a:r>
          </a:p>
        </p:txBody>
      </p:sp>
      <p:sp>
        <p:nvSpPr>
          <p:cNvPr id="10" name="内容占位符 2">
            <a:extLst>
              <a:ext uri="{FF2B5EF4-FFF2-40B4-BE49-F238E27FC236}">
                <a16:creationId xmlns:a16="http://schemas.microsoft.com/office/drawing/2014/main" id="{D4758569-3239-E26E-2007-E6D355285D19}"/>
              </a:ext>
            </a:extLst>
          </p:cNvPr>
          <p:cNvSpPr>
            <a:spLocks noGrp="1"/>
          </p:cNvSpPr>
          <p:nvPr>
            <p:ph idx="1"/>
          </p:nvPr>
        </p:nvSpPr>
        <p:spPr>
          <a:xfrm>
            <a:off x="839416" y="1268760"/>
            <a:ext cx="10361083" cy="4992428"/>
          </a:xfrm>
        </p:spPr>
        <p:txBody>
          <a:bodyPr/>
          <a:lstStyle/>
          <a:p>
            <a:pPr marL="0" indent="0" algn="just"/>
            <a:r>
              <a:rPr lang="en-US" altLang="zh-CN" sz="1800" dirty="0"/>
              <a:t>Motion #29 defines AMP non-AP STA functional entities, including</a:t>
            </a:r>
          </a:p>
          <a:p>
            <a:pPr marL="685800" lvl="1" algn="just">
              <a:buFont typeface="Arial" panose="020B0604020202020204" pitchFamily="34" charset="0"/>
              <a:buChar char="•"/>
            </a:pPr>
            <a:r>
              <a:rPr lang="en-US" altLang="zh-CN" sz="1600" b="0" dirty="0"/>
              <a:t>Backscatter non-AP AMP STA: A non-AP AMP STA that is capable of receiving only AMP Downlink PPDUs and supports uplink backscatter transmission.</a:t>
            </a:r>
          </a:p>
          <a:p>
            <a:pPr marL="685800" lvl="1" algn="just">
              <a:buFont typeface="Arial" panose="020B0604020202020204" pitchFamily="34" charset="0"/>
              <a:buChar char="•"/>
            </a:pPr>
            <a:r>
              <a:rPr lang="en-US" altLang="zh-CN" sz="1600" b="0" dirty="0"/>
              <a:t>Active Tx non-AP AMP STA: A non-AP AMP STA that is capable of receiving only AMP Downlink PPDUs and supports active transmission of AMP Uplink PPDUs.</a:t>
            </a:r>
          </a:p>
          <a:p>
            <a:pPr marL="685800" lvl="1" algn="just">
              <a:buFont typeface="Arial" panose="020B0604020202020204" pitchFamily="34" charset="0"/>
              <a:buChar char="•"/>
            </a:pPr>
            <a:r>
              <a:rPr lang="en-US" altLang="zh-CN" sz="1600" b="0" dirty="0"/>
              <a:t>AMP Enabled non-AP STA: A non-AP STA (e.g. non-HT, HT or HE STA) that is also capable of receiving AMP Downlink PPDUs.</a:t>
            </a:r>
          </a:p>
          <a:p>
            <a:pPr marL="0" indent="0" algn="just"/>
            <a:endParaRPr lang="en-US" altLang="zh-CN" sz="1800" b="0" dirty="0"/>
          </a:p>
          <a:p>
            <a:pPr marL="0" indent="0" algn="just"/>
            <a:r>
              <a:rPr lang="en-US" altLang="zh-CN" sz="1800" dirty="0"/>
              <a:t>Three types of AMP non-AP STA uplink access mechanisms have passed the motion,</a:t>
            </a:r>
            <a:r>
              <a:rPr lang="zh-CN" altLang="en-US" sz="1800" dirty="0"/>
              <a:t> </a:t>
            </a:r>
            <a:r>
              <a:rPr lang="en-US" altLang="zh-CN" sz="1800" dirty="0"/>
              <a:t>including</a:t>
            </a:r>
          </a:p>
          <a:p>
            <a:pPr marL="685800" lvl="1" algn="just">
              <a:buFont typeface="Arial" panose="020B0604020202020204" pitchFamily="34" charset="0"/>
              <a:buChar char="•"/>
            </a:pPr>
            <a:r>
              <a:rPr lang="en-US" altLang="zh-CN" sz="1600" b="0" dirty="0"/>
              <a:t>time-slot based random access mechanism for Active Tx non-AP AMP STAs</a:t>
            </a:r>
          </a:p>
          <a:p>
            <a:pPr marL="685800" lvl="1" algn="just">
              <a:buFont typeface="Arial" panose="020B0604020202020204" pitchFamily="34" charset="0"/>
              <a:buChar char="•"/>
            </a:pPr>
            <a:r>
              <a:rPr lang="en-US" altLang="zh-CN" sz="1600" b="0" dirty="0"/>
              <a:t>time-slot based scheduled access mechanism for Active Tx non-AP AMP STAs</a:t>
            </a:r>
          </a:p>
          <a:p>
            <a:pPr marL="685800" lvl="1" algn="just">
              <a:buFont typeface="Arial" panose="020B0604020202020204" pitchFamily="34" charset="0"/>
              <a:buChar char="•"/>
            </a:pPr>
            <a:r>
              <a:rPr lang="en-US" altLang="zh-CN" sz="1600" b="0" dirty="0"/>
              <a:t>duty-cycle operation for an AMP device is able to support TSF</a:t>
            </a:r>
          </a:p>
          <a:p>
            <a:pPr marL="285750" indent="-285750" algn="just">
              <a:buFont typeface="Wingdings" panose="05000000000000000000" pitchFamily="2" charset="2"/>
              <a:buChar char="Ø"/>
            </a:pPr>
            <a:endParaRPr lang="en-US" altLang="zh-CN" sz="1800" dirty="0">
              <a:solidFill>
                <a:srgbClr val="FF0000"/>
              </a:solidFill>
            </a:endParaRPr>
          </a:p>
          <a:p>
            <a:pPr algn="just"/>
            <a:r>
              <a:rPr lang="en-US" altLang="zh-CN" sz="1800" dirty="0"/>
              <a:t>In this contribution, we’d like to discuss which information needs to be indicated in the DL or UL frames during the channel access process of AMP non-AP STAs</a:t>
            </a:r>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spTree>
    <p:extLst>
      <p:ext uri="{BB962C8B-B14F-4D97-AF65-F5344CB8AC3E}">
        <p14:creationId xmlns:p14="http://schemas.microsoft.com/office/powerpoint/2010/main" val="228673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29607-AC76-3360-5203-59D66278B6A8}"/>
            </a:ext>
          </a:extLst>
        </p:cNvPr>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82443334-08AD-B6AC-D9BA-856A7758351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F3D1665E-CFEB-A2AA-6B01-0207F1F3DF89}"/>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984C5E92-650D-1FB1-AF3B-17CBA76BC683}"/>
              </a:ext>
            </a:extLst>
          </p:cNvPr>
          <p:cNvSpPr>
            <a:spLocks noGrp="1"/>
          </p:cNvSpPr>
          <p:nvPr>
            <p:ph type="dt" idx="15"/>
          </p:nvPr>
        </p:nvSpPr>
        <p:spPr/>
        <p:txBody>
          <a:bodyPr/>
          <a:lstStyle/>
          <a:p>
            <a:r>
              <a:rPr lang="en-GB" dirty="0"/>
              <a:t>April 2025</a:t>
            </a:r>
          </a:p>
        </p:txBody>
      </p:sp>
      <p:sp>
        <p:nvSpPr>
          <p:cNvPr id="7" name="标题 1">
            <a:extLst>
              <a:ext uri="{FF2B5EF4-FFF2-40B4-BE49-F238E27FC236}">
                <a16:creationId xmlns:a16="http://schemas.microsoft.com/office/drawing/2014/main" id="{A4934F0C-EA5D-6D82-E48F-3883867B3BC4}"/>
              </a:ext>
            </a:extLst>
          </p:cNvPr>
          <p:cNvSpPr>
            <a:spLocks noGrp="1"/>
          </p:cNvSpPr>
          <p:nvPr>
            <p:ph type="title"/>
          </p:nvPr>
        </p:nvSpPr>
        <p:spPr>
          <a:xfrm>
            <a:off x="929217" y="488020"/>
            <a:ext cx="10361613" cy="1065213"/>
          </a:xfrm>
        </p:spPr>
        <p:txBody>
          <a:bodyPr/>
          <a:lstStyle/>
          <a:p>
            <a:r>
              <a:rPr lang="en-US" altLang="zh-CN" dirty="0"/>
              <a:t>AMP  UL access frame exchange</a:t>
            </a:r>
            <a:endParaRPr lang="zh-CN" altLang="en-US" dirty="0"/>
          </a:p>
        </p:txBody>
      </p:sp>
      <p:pic>
        <p:nvPicPr>
          <p:cNvPr id="3" name="图片 2">
            <a:extLst>
              <a:ext uri="{FF2B5EF4-FFF2-40B4-BE49-F238E27FC236}">
                <a16:creationId xmlns:a16="http://schemas.microsoft.com/office/drawing/2014/main" id="{A424E538-3682-2C1B-9AD6-C5D908D6D4C4}"/>
              </a:ext>
            </a:extLst>
          </p:cNvPr>
          <p:cNvPicPr>
            <a:picLocks noChangeAspect="1"/>
          </p:cNvPicPr>
          <p:nvPr/>
        </p:nvPicPr>
        <p:blipFill>
          <a:blip r:embed="rId3"/>
          <a:stretch>
            <a:fillRect/>
          </a:stretch>
        </p:blipFill>
        <p:spPr>
          <a:xfrm>
            <a:off x="695400" y="1553233"/>
            <a:ext cx="6912768" cy="2199619"/>
          </a:xfrm>
          <a:prstGeom prst="rect">
            <a:avLst/>
          </a:prstGeom>
        </p:spPr>
      </p:pic>
      <p:pic>
        <p:nvPicPr>
          <p:cNvPr id="14" name="图片 13">
            <a:extLst>
              <a:ext uri="{FF2B5EF4-FFF2-40B4-BE49-F238E27FC236}">
                <a16:creationId xmlns:a16="http://schemas.microsoft.com/office/drawing/2014/main" id="{E73C70E5-CE56-7E6D-19EE-A6762DDAAB6A}"/>
              </a:ext>
            </a:extLst>
          </p:cNvPr>
          <p:cNvPicPr>
            <a:picLocks noChangeAspect="1"/>
          </p:cNvPicPr>
          <p:nvPr/>
        </p:nvPicPr>
        <p:blipFill>
          <a:blip r:embed="rId4"/>
          <a:stretch>
            <a:fillRect/>
          </a:stretch>
        </p:blipFill>
        <p:spPr>
          <a:xfrm>
            <a:off x="623393" y="4569780"/>
            <a:ext cx="6984776" cy="1751345"/>
          </a:xfrm>
          <a:prstGeom prst="rect">
            <a:avLst/>
          </a:prstGeom>
        </p:spPr>
      </p:pic>
      <p:sp>
        <p:nvSpPr>
          <p:cNvPr id="15" name="内容占位符 2">
            <a:extLst>
              <a:ext uri="{FF2B5EF4-FFF2-40B4-BE49-F238E27FC236}">
                <a16:creationId xmlns:a16="http://schemas.microsoft.com/office/drawing/2014/main" id="{5F61E314-8128-6EE7-DACF-DC88AAEF845B}"/>
              </a:ext>
            </a:extLst>
          </p:cNvPr>
          <p:cNvSpPr>
            <a:spLocks noGrp="1"/>
          </p:cNvSpPr>
          <p:nvPr>
            <p:ph idx="1"/>
          </p:nvPr>
        </p:nvSpPr>
        <p:spPr>
          <a:xfrm>
            <a:off x="7803013" y="1412776"/>
            <a:ext cx="4053626" cy="4957204"/>
          </a:xfrm>
        </p:spPr>
        <p:txBody>
          <a:bodyPr/>
          <a:lstStyle/>
          <a:p>
            <a:pPr marL="0" indent="0" algn="just"/>
            <a:endParaRPr lang="en-US" altLang="zh-CN" sz="1600" dirty="0"/>
          </a:p>
          <a:p>
            <a:pPr marL="0" indent="0" algn="just"/>
            <a:r>
              <a:rPr lang="en-US" altLang="zh-CN" sz="1600" dirty="0"/>
              <a:t>Based on the TG discussion, </a:t>
            </a:r>
          </a:p>
          <a:p>
            <a:pPr marL="0" indent="0" algn="just"/>
            <a:r>
              <a:rPr lang="en-US" altLang="zh-CN" sz="1600" dirty="0"/>
              <a:t>The time-slot based access mechanism includes,</a:t>
            </a:r>
          </a:p>
          <a:p>
            <a:pPr marL="285750" indent="-285750" algn="just">
              <a:buFont typeface="Arial" panose="020B0604020202020204" pitchFamily="34" charset="0"/>
              <a:buChar char="•"/>
            </a:pPr>
            <a:r>
              <a:rPr lang="en-US" altLang="zh-CN" sz="1400" b="0" dirty="0"/>
              <a:t>A DL frame, like AMP trigger,  indicates parameters of time slots</a:t>
            </a:r>
          </a:p>
          <a:p>
            <a:pPr marL="285750" indent="-285750" algn="just">
              <a:buFont typeface="Arial" panose="020B0604020202020204" pitchFamily="34" charset="0"/>
              <a:buChar char="•"/>
            </a:pPr>
            <a:r>
              <a:rPr lang="en-US" altLang="zh-CN" sz="1400" b="0" dirty="0"/>
              <a:t>AMP non-AP STA selects a time slot to access based on scheduling or random methods</a:t>
            </a:r>
          </a:p>
          <a:p>
            <a:pPr marL="285750" indent="-285750" algn="just">
              <a:buFont typeface="Arial" panose="020B0604020202020204" pitchFamily="34" charset="0"/>
              <a:buChar char="•"/>
            </a:pPr>
            <a:r>
              <a:rPr lang="en-US" altLang="zh-CN" sz="1400" b="0" dirty="0"/>
              <a:t>AMP ack</a:t>
            </a:r>
          </a:p>
          <a:p>
            <a:pPr marL="0" indent="0" algn="just"/>
            <a:endParaRPr lang="en-US" altLang="zh-CN" sz="1600" b="0" dirty="0">
              <a:solidFill>
                <a:srgbClr val="000000"/>
              </a:solidFill>
              <a:latin typeface="TimesNewRoman"/>
            </a:endParaRPr>
          </a:p>
          <a:p>
            <a:pPr marL="0" indent="0" algn="just"/>
            <a:endParaRPr lang="en-US" altLang="zh-CN" sz="1600" b="0" dirty="0">
              <a:latin typeface="TimesNewRoman"/>
            </a:endParaRPr>
          </a:p>
          <a:p>
            <a:pPr marL="0" indent="0" algn="just"/>
            <a:r>
              <a:rPr lang="en-US" altLang="zh-CN" sz="1600" b="1" dirty="0">
                <a:solidFill>
                  <a:srgbClr val="000000"/>
                </a:solidFill>
                <a:latin typeface="TimesNewRoman"/>
              </a:rPr>
              <a:t>The duty cycle operation includes</a:t>
            </a:r>
            <a:r>
              <a:rPr lang="en-US" altLang="zh-CN" sz="1600" dirty="0">
                <a:latin typeface="TimesNewRoman"/>
              </a:rPr>
              <a:t>,</a:t>
            </a:r>
            <a:r>
              <a:rPr lang="zh-CN" altLang="en-US" sz="1600" dirty="0">
                <a:latin typeface="TimesNewRoman"/>
              </a:rPr>
              <a:t> </a:t>
            </a:r>
            <a:endParaRPr lang="en-US" altLang="zh-CN" sz="1600" dirty="0">
              <a:latin typeface="TimesNewRoman"/>
            </a:endParaRPr>
          </a:p>
          <a:p>
            <a:pPr marL="285750" indent="-285750" algn="just">
              <a:buFont typeface="Arial" panose="020B0604020202020204" pitchFamily="34" charset="0"/>
              <a:buChar char="•"/>
            </a:pPr>
            <a:r>
              <a:rPr lang="en-US" altLang="zh-CN" sz="1400" b="0" dirty="0"/>
              <a:t>Indication of duty cycle parameters, including available window parameters and corresponding AMP non-AP STA (s)</a:t>
            </a:r>
          </a:p>
          <a:p>
            <a:pPr marL="285750" indent="-285750" algn="just">
              <a:buFont typeface="Arial" panose="020B0604020202020204" pitchFamily="34" charset="0"/>
              <a:buChar char="•"/>
            </a:pPr>
            <a:r>
              <a:rPr lang="en-US" altLang="zh-CN" sz="1400" b="0" dirty="0"/>
              <a:t>After configuration, periodic DL frames, such as AMP triggers, indicating the start time of the available window</a:t>
            </a:r>
          </a:p>
          <a:p>
            <a:pPr marL="0" indent="0" algn="just"/>
            <a:endParaRPr lang="en-US" altLang="zh-CN" sz="2000" b="1" dirty="0">
              <a:solidFill>
                <a:srgbClr val="000000"/>
              </a:solidFill>
              <a:latin typeface="TimesNewRoman"/>
            </a:endParaRPr>
          </a:p>
          <a:p>
            <a:pPr algn="just"/>
            <a:endParaRPr lang="en-US" altLang="zh-CN" sz="1800" b="0" dirty="0"/>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spTree>
    <p:extLst>
      <p:ext uri="{BB962C8B-B14F-4D97-AF65-F5344CB8AC3E}">
        <p14:creationId xmlns:p14="http://schemas.microsoft.com/office/powerpoint/2010/main" val="3039364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35759A-A6F1-0445-5BA1-B43DDB804430}"/>
              </a:ext>
            </a:extLst>
          </p:cNvPr>
          <p:cNvSpPr>
            <a:spLocks noGrp="1"/>
          </p:cNvSpPr>
          <p:nvPr>
            <p:ph type="title"/>
          </p:nvPr>
        </p:nvSpPr>
        <p:spPr>
          <a:xfrm>
            <a:off x="929217" y="646881"/>
            <a:ext cx="10361084" cy="1065213"/>
          </a:xfrm>
        </p:spPr>
        <p:txBody>
          <a:bodyPr/>
          <a:lstStyle/>
          <a:p>
            <a:r>
              <a:rPr lang="en-US" altLang="zh-CN" dirty="0"/>
              <a:t>For AMP DL frame</a:t>
            </a:r>
            <a:endParaRPr lang="zh-CN" altLang="en-US" dirty="0"/>
          </a:p>
        </p:txBody>
      </p:sp>
      <p:sp>
        <p:nvSpPr>
          <p:cNvPr id="4" name="灯片编号占位符 3">
            <a:extLst>
              <a:ext uri="{FF2B5EF4-FFF2-40B4-BE49-F238E27FC236}">
                <a16:creationId xmlns:a16="http://schemas.microsoft.com/office/drawing/2014/main" id="{D6C4693E-0FEB-36A1-7C4A-B66508C0F7A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70566788-0638-D63C-713B-E8F63B2F51DE}"/>
              </a:ext>
            </a:extLst>
          </p:cNvPr>
          <p:cNvSpPr>
            <a:spLocks noGrp="1"/>
          </p:cNvSpPr>
          <p:nvPr>
            <p:ph type="ftr" idx="14"/>
          </p:nvPr>
        </p:nvSpPr>
        <p:spPr/>
        <p:txBody>
          <a:bodyPr/>
          <a:lstStyle/>
          <a:p>
            <a:r>
              <a:rPr lang="en-GB"/>
              <a:t>Name, Affiliation</a:t>
            </a:r>
            <a:endParaRPr lang="en-GB" dirty="0"/>
          </a:p>
        </p:txBody>
      </p:sp>
      <p:graphicFrame>
        <p:nvGraphicFramePr>
          <p:cNvPr id="7" name="表格 6">
            <a:extLst>
              <a:ext uri="{FF2B5EF4-FFF2-40B4-BE49-F238E27FC236}">
                <a16:creationId xmlns:a16="http://schemas.microsoft.com/office/drawing/2014/main" id="{8EE0940D-1AAA-91CC-7883-593D79673CF5}"/>
              </a:ext>
            </a:extLst>
          </p:cNvPr>
          <p:cNvGraphicFramePr>
            <a:graphicFrameLocks noGrp="1"/>
          </p:cNvGraphicFramePr>
          <p:nvPr>
            <p:extLst>
              <p:ext uri="{D42A27DB-BD31-4B8C-83A1-F6EECF244321}">
                <p14:modId xmlns:p14="http://schemas.microsoft.com/office/powerpoint/2010/main" val="3495649782"/>
              </p:ext>
            </p:extLst>
          </p:nvPr>
        </p:nvGraphicFramePr>
        <p:xfrm>
          <a:off x="1631504" y="1609133"/>
          <a:ext cx="8127999" cy="3708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768482917"/>
                    </a:ext>
                  </a:extLst>
                </a:gridCol>
                <a:gridCol w="2709333">
                  <a:extLst>
                    <a:ext uri="{9D8B030D-6E8A-4147-A177-3AD203B41FA5}">
                      <a16:colId xmlns:a16="http://schemas.microsoft.com/office/drawing/2014/main" val="452915399"/>
                    </a:ext>
                  </a:extLst>
                </a:gridCol>
                <a:gridCol w="2709333">
                  <a:extLst>
                    <a:ext uri="{9D8B030D-6E8A-4147-A177-3AD203B41FA5}">
                      <a16:colId xmlns:a16="http://schemas.microsoft.com/office/drawing/2014/main" val="2724134735"/>
                    </a:ext>
                  </a:extLst>
                </a:gridCol>
              </a:tblGrid>
              <a:tr h="370840">
                <a:tc>
                  <a:txBody>
                    <a:bodyPr/>
                    <a:lstStyle/>
                    <a:p>
                      <a:r>
                        <a:rPr lang="en-US" altLang="zh-CN" dirty="0">
                          <a:solidFill>
                            <a:schemeClr val="tx1"/>
                          </a:solidFill>
                        </a:rPr>
                        <a:t>MAC Header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Frame Body</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FCS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8972607"/>
                  </a:ext>
                </a:extLst>
              </a:tr>
            </a:tbl>
          </a:graphicData>
        </a:graphic>
      </p:graphicFrame>
      <p:graphicFrame>
        <p:nvGraphicFramePr>
          <p:cNvPr id="9" name="表格 8">
            <a:extLst>
              <a:ext uri="{FF2B5EF4-FFF2-40B4-BE49-F238E27FC236}">
                <a16:creationId xmlns:a16="http://schemas.microsoft.com/office/drawing/2014/main" id="{AD0F7F04-2135-10E5-3882-C284C47601A3}"/>
              </a:ext>
            </a:extLst>
          </p:cNvPr>
          <p:cNvGraphicFramePr>
            <a:graphicFrameLocks noGrp="1"/>
          </p:cNvGraphicFramePr>
          <p:nvPr>
            <p:extLst>
              <p:ext uri="{D42A27DB-BD31-4B8C-83A1-F6EECF244321}">
                <p14:modId xmlns:p14="http://schemas.microsoft.com/office/powerpoint/2010/main" val="856031745"/>
              </p:ext>
            </p:extLst>
          </p:nvPr>
        </p:nvGraphicFramePr>
        <p:xfrm>
          <a:off x="1127448" y="2617245"/>
          <a:ext cx="5688630" cy="370840"/>
        </p:xfrm>
        <a:graphic>
          <a:graphicData uri="http://schemas.openxmlformats.org/drawingml/2006/table">
            <a:tbl>
              <a:tblPr firstRow="1" bandRow="1">
                <a:tableStyleId>{5C22544A-7EE6-4342-B048-85BDC9FD1C3A}</a:tableStyleId>
              </a:tblPr>
              <a:tblGrid>
                <a:gridCol w="1137726">
                  <a:extLst>
                    <a:ext uri="{9D8B030D-6E8A-4147-A177-3AD203B41FA5}">
                      <a16:colId xmlns:a16="http://schemas.microsoft.com/office/drawing/2014/main" val="2768482917"/>
                    </a:ext>
                  </a:extLst>
                </a:gridCol>
                <a:gridCol w="1137726">
                  <a:extLst>
                    <a:ext uri="{9D8B030D-6E8A-4147-A177-3AD203B41FA5}">
                      <a16:colId xmlns:a16="http://schemas.microsoft.com/office/drawing/2014/main" val="1594229572"/>
                    </a:ext>
                  </a:extLst>
                </a:gridCol>
                <a:gridCol w="1137726">
                  <a:extLst>
                    <a:ext uri="{9D8B030D-6E8A-4147-A177-3AD203B41FA5}">
                      <a16:colId xmlns:a16="http://schemas.microsoft.com/office/drawing/2014/main" val="452915399"/>
                    </a:ext>
                  </a:extLst>
                </a:gridCol>
                <a:gridCol w="1137726">
                  <a:extLst>
                    <a:ext uri="{9D8B030D-6E8A-4147-A177-3AD203B41FA5}">
                      <a16:colId xmlns:a16="http://schemas.microsoft.com/office/drawing/2014/main" val="2724134735"/>
                    </a:ext>
                  </a:extLst>
                </a:gridCol>
                <a:gridCol w="1137726">
                  <a:extLst>
                    <a:ext uri="{9D8B030D-6E8A-4147-A177-3AD203B41FA5}">
                      <a16:colId xmlns:a16="http://schemas.microsoft.com/office/drawing/2014/main" val="3339948654"/>
                    </a:ext>
                  </a:extLst>
                </a:gridCol>
              </a:tblGrid>
              <a:tr h="370840">
                <a:tc>
                  <a:txBody>
                    <a:bodyPr/>
                    <a:lstStyle/>
                    <a:p>
                      <a:r>
                        <a:rPr lang="en-US" altLang="zh-CN" dirty="0">
                          <a:solidFill>
                            <a:srgbClr val="FFC000"/>
                          </a:solidFill>
                        </a:rPr>
                        <a:t>control</a:t>
                      </a:r>
                      <a:endParaRPr lang="zh-CN" altLang="en-US"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rgbClr val="FFC000"/>
                          </a:solidFill>
                        </a:rPr>
                        <a:t>duration</a:t>
                      </a:r>
                      <a:endParaRPr lang="zh-CN" altLang="en-US"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T ID</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R ID</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8972607"/>
                  </a:ext>
                </a:extLst>
              </a:tr>
            </a:tbl>
          </a:graphicData>
        </a:graphic>
      </p:graphicFrame>
      <p:cxnSp>
        <p:nvCxnSpPr>
          <p:cNvPr id="13" name="直接连接符 12">
            <a:extLst>
              <a:ext uri="{FF2B5EF4-FFF2-40B4-BE49-F238E27FC236}">
                <a16:creationId xmlns:a16="http://schemas.microsoft.com/office/drawing/2014/main" id="{9462B6F5-C48E-BD8E-9939-1A685A12F8DA}"/>
              </a:ext>
            </a:extLst>
          </p:cNvPr>
          <p:cNvCxnSpPr/>
          <p:nvPr/>
        </p:nvCxnSpPr>
        <p:spPr bwMode="auto">
          <a:xfrm flipH="1">
            <a:off x="1127448" y="1979973"/>
            <a:ext cx="504056" cy="6372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接连接符 14">
            <a:extLst>
              <a:ext uri="{FF2B5EF4-FFF2-40B4-BE49-F238E27FC236}">
                <a16:creationId xmlns:a16="http://schemas.microsoft.com/office/drawing/2014/main" id="{25AFC98C-9ED2-5545-F8F1-73F1B9361DC3}"/>
              </a:ext>
            </a:extLst>
          </p:cNvPr>
          <p:cNvCxnSpPr>
            <a:cxnSpLocks/>
          </p:cNvCxnSpPr>
          <p:nvPr/>
        </p:nvCxnSpPr>
        <p:spPr bwMode="auto">
          <a:xfrm>
            <a:off x="4367808" y="1979973"/>
            <a:ext cx="2448272" cy="63727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文本框 17">
            <a:extLst>
              <a:ext uri="{FF2B5EF4-FFF2-40B4-BE49-F238E27FC236}">
                <a16:creationId xmlns:a16="http://schemas.microsoft.com/office/drawing/2014/main" id="{3361D644-AD9E-C905-8FF8-A6235FD1DE9A}"/>
              </a:ext>
            </a:extLst>
          </p:cNvPr>
          <p:cNvSpPr txBox="1"/>
          <p:nvPr/>
        </p:nvSpPr>
        <p:spPr>
          <a:xfrm>
            <a:off x="912231" y="2968761"/>
            <a:ext cx="10099808" cy="3931654"/>
          </a:xfrm>
          <a:prstGeom prst="rect">
            <a:avLst/>
          </a:prstGeom>
          <a:noFill/>
        </p:spPr>
        <p:txBody>
          <a:bodyPr wrap="square" rtlCol="0">
            <a:spAutoFit/>
          </a:bodyPr>
          <a:lstStyle/>
          <a:p>
            <a:pPr>
              <a:lnSpc>
                <a:spcPct val="150000"/>
              </a:lnSpc>
            </a:pPr>
            <a:r>
              <a:rPr lang="en-US" altLang="zh-CN" sz="1400" b="1" dirty="0">
                <a:solidFill>
                  <a:schemeClr val="tx1"/>
                </a:solidFill>
              </a:rPr>
              <a:t>For AMP DL frame</a:t>
            </a:r>
            <a:r>
              <a:rPr lang="zh-CN" altLang="en-US" sz="1400" b="1" dirty="0">
                <a:solidFill>
                  <a:schemeClr val="tx1"/>
                </a:solidFill>
              </a:rPr>
              <a:t>，</a:t>
            </a:r>
            <a:endParaRPr lang="en-US" altLang="zh-CN" sz="1400" b="1" dirty="0">
              <a:solidFill>
                <a:schemeClr val="tx1"/>
              </a:solidFill>
            </a:endParaRPr>
          </a:p>
          <a:p>
            <a:pPr marL="285750" indent="-285750">
              <a:lnSpc>
                <a:spcPct val="150000"/>
              </a:lnSpc>
              <a:buFont typeface="Arial" panose="020B0604020202020204" pitchFamily="34" charset="0"/>
              <a:buChar char="•"/>
            </a:pPr>
            <a:r>
              <a:rPr lang="en-US" altLang="zh-CN" sz="1400" dirty="0">
                <a:solidFill>
                  <a:schemeClr val="tx1"/>
                </a:solidFill>
              </a:rPr>
              <a:t>T ID</a:t>
            </a:r>
            <a:r>
              <a:rPr lang="zh-CN" altLang="en-US" sz="1400" dirty="0">
                <a:solidFill>
                  <a:schemeClr val="tx1"/>
                </a:solidFill>
              </a:rPr>
              <a:t>： </a:t>
            </a:r>
            <a:r>
              <a:rPr lang="en-US" altLang="zh-CN" sz="1400" dirty="0">
                <a:solidFill>
                  <a:schemeClr val="tx1"/>
                </a:solidFill>
              </a:rPr>
              <a:t>Transmitter address</a:t>
            </a:r>
          </a:p>
          <a:p>
            <a:pPr marL="285750" indent="-285750">
              <a:lnSpc>
                <a:spcPct val="150000"/>
              </a:lnSpc>
              <a:buFont typeface="Arial" panose="020B0604020202020204" pitchFamily="34" charset="0"/>
              <a:buChar char="•"/>
            </a:pPr>
            <a:r>
              <a:rPr lang="en-US" altLang="zh-CN" sz="1400" dirty="0">
                <a:solidFill>
                  <a:schemeClr val="tx1"/>
                </a:solidFill>
              </a:rPr>
              <a:t>R ID</a:t>
            </a:r>
            <a:r>
              <a:rPr lang="zh-CN" altLang="en-US" sz="1400" dirty="0">
                <a:solidFill>
                  <a:schemeClr val="tx1"/>
                </a:solidFill>
              </a:rPr>
              <a:t>： </a:t>
            </a:r>
            <a:r>
              <a:rPr lang="en-US" altLang="zh-CN" sz="1400" dirty="0">
                <a:solidFill>
                  <a:schemeClr val="tx1"/>
                </a:solidFill>
              </a:rPr>
              <a:t>Used for receiver addressing,</a:t>
            </a:r>
            <a:r>
              <a:rPr lang="zh-CN" altLang="en-US" sz="1400" dirty="0">
                <a:solidFill>
                  <a:schemeClr val="tx1"/>
                </a:solidFill>
              </a:rPr>
              <a:t> </a:t>
            </a:r>
            <a:r>
              <a:rPr lang="en-US" altLang="zh-CN" sz="1400" dirty="0">
                <a:solidFill>
                  <a:schemeClr val="tx1"/>
                </a:solidFill>
              </a:rPr>
              <a:t>such as AMP non-AP STA(s) identifier\ group identifier \ broadcast address</a:t>
            </a:r>
          </a:p>
          <a:p>
            <a:pPr marL="285750" indent="-285750">
              <a:lnSpc>
                <a:spcPct val="150000"/>
              </a:lnSpc>
              <a:buFont typeface="Arial" panose="020B0604020202020204" pitchFamily="34" charset="0"/>
              <a:buChar char="•"/>
            </a:pPr>
            <a:r>
              <a:rPr lang="en-US" altLang="zh-CN" sz="1400" dirty="0">
                <a:solidFill>
                  <a:schemeClr val="tx1"/>
                </a:solidFill>
              </a:rPr>
              <a:t>Duration: Protection time indication</a:t>
            </a:r>
          </a:p>
          <a:p>
            <a:pPr marL="1028700" lvl="1">
              <a:lnSpc>
                <a:spcPct val="150000"/>
              </a:lnSpc>
              <a:buFont typeface="Arial" panose="020B0604020202020204" pitchFamily="34" charset="0"/>
              <a:buChar char="•"/>
            </a:pPr>
            <a:r>
              <a:rPr lang="en-US" altLang="zh-CN" sz="1400" dirty="0">
                <a:solidFill>
                  <a:schemeClr val="tx1"/>
                </a:solidFill>
              </a:rPr>
              <a:t>Legacy STA will not access during this time period</a:t>
            </a:r>
          </a:p>
          <a:p>
            <a:pPr marL="285750" indent="-285750">
              <a:lnSpc>
                <a:spcPct val="150000"/>
              </a:lnSpc>
              <a:buFont typeface="Arial" panose="020B0604020202020204" pitchFamily="34" charset="0"/>
              <a:buChar char="•"/>
            </a:pPr>
            <a:r>
              <a:rPr lang="en-US" altLang="zh-CN" sz="1400" dirty="0">
                <a:solidFill>
                  <a:schemeClr val="tx1"/>
                </a:solidFill>
              </a:rPr>
              <a:t>Control: Necessary control information, of course, simplify as much as possible </a:t>
            </a:r>
          </a:p>
          <a:p>
            <a:pPr marL="1028700" lvl="1">
              <a:lnSpc>
                <a:spcPct val="150000"/>
              </a:lnSpc>
              <a:buFont typeface="Arial" panose="020B0604020202020204" pitchFamily="34" charset="0"/>
              <a:buChar char="•"/>
            </a:pPr>
            <a:r>
              <a:rPr lang="en-US" altLang="zh-CN" sz="1400" dirty="0">
                <a:solidFill>
                  <a:schemeClr val="tx1"/>
                </a:solidFill>
              </a:rPr>
              <a:t>Distinguish downlink frames, or</a:t>
            </a:r>
          </a:p>
          <a:p>
            <a:pPr marL="1028700" lvl="1">
              <a:lnSpc>
                <a:spcPct val="150000"/>
              </a:lnSpc>
              <a:buFont typeface="Arial" panose="020B0604020202020204" pitchFamily="34" charset="0"/>
              <a:buChar char="•"/>
            </a:pPr>
            <a:r>
              <a:rPr lang="en-US" altLang="zh-CN" sz="1400" dirty="0">
                <a:solidFill>
                  <a:schemeClr val="tx1"/>
                </a:solidFill>
              </a:rPr>
              <a:t>Indication of frame variants</a:t>
            </a:r>
          </a:p>
          <a:p>
            <a:pPr marL="285750" indent="-285750">
              <a:lnSpc>
                <a:spcPct val="150000"/>
              </a:lnSpc>
              <a:buFont typeface="Arial" panose="020B0604020202020204" pitchFamily="34" charset="0"/>
              <a:buChar char="•"/>
            </a:pPr>
            <a:r>
              <a:rPr lang="en-US" altLang="zh-CN" sz="1400" dirty="0">
                <a:solidFill>
                  <a:schemeClr val="tx1"/>
                </a:solidFill>
              </a:rPr>
              <a:t>The time slot parameters for AMP trigger frames or the necessary information for the AMP beacon can be indicated in the frame body</a:t>
            </a:r>
          </a:p>
          <a:p>
            <a:pPr marL="285750" indent="-285750">
              <a:lnSpc>
                <a:spcPct val="150000"/>
              </a:lnSpc>
              <a:buFont typeface="Arial" panose="020B0604020202020204" pitchFamily="34" charset="0"/>
              <a:buChar char="•"/>
            </a:pPr>
            <a:r>
              <a:rPr lang="en-US" altLang="zh-CN" sz="1400" dirty="0">
                <a:solidFill>
                  <a:schemeClr val="tx1"/>
                </a:solidFill>
              </a:rPr>
              <a:t>At the same time, the downlink frame can also indicate the type of uplink feedback for this request, such as requesting STA to report data, device information, device energy level, device power-saving status, </a:t>
            </a:r>
            <a:r>
              <a:rPr lang="en-US" altLang="zh-CN" sz="1400" dirty="0" err="1">
                <a:solidFill>
                  <a:schemeClr val="tx1"/>
                </a:solidFill>
              </a:rPr>
              <a:t>etc</a:t>
            </a:r>
            <a:r>
              <a:rPr lang="en-US" altLang="zh-CN" sz="1400" dirty="0">
                <a:solidFill>
                  <a:schemeClr val="tx1"/>
                </a:solidFill>
              </a:rPr>
              <a:t>, </a:t>
            </a:r>
          </a:p>
          <a:p>
            <a:pPr marL="285750" indent="-285750">
              <a:lnSpc>
                <a:spcPct val="150000"/>
              </a:lnSpc>
              <a:buFont typeface="Arial" panose="020B0604020202020204" pitchFamily="34" charset="0"/>
              <a:buChar char="•"/>
            </a:pPr>
            <a:endParaRPr lang="en-US" altLang="zh-CN" sz="1400" dirty="0">
              <a:solidFill>
                <a:schemeClr val="tx1"/>
              </a:solidFill>
            </a:endParaRPr>
          </a:p>
        </p:txBody>
      </p:sp>
      <p:sp>
        <p:nvSpPr>
          <p:cNvPr id="24" name="日期占位符 5">
            <a:extLst>
              <a:ext uri="{FF2B5EF4-FFF2-40B4-BE49-F238E27FC236}">
                <a16:creationId xmlns:a16="http://schemas.microsoft.com/office/drawing/2014/main" id="{A5926B49-2479-0C02-0268-390D8669FC97}"/>
              </a:ext>
            </a:extLst>
          </p:cNvPr>
          <p:cNvSpPr>
            <a:spLocks noGrp="1"/>
          </p:cNvSpPr>
          <p:nvPr>
            <p:ph type="dt" idx="15"/>
          </p:nvPr>
        </p:nvSpPr>
        <p:spPr>
          <a:xfrm>
            <a:off x="929217" y="333375"/>
            <a:ext cx="2499764" cy="273050"/>
          </a:xfrm>
        </p:spPr>
        <p:txBody>
          <a:bodyPr/>
          <a:lstStyle/>
          <a:p>
            <a:r>
              <a:rPr lang="en-GB" dirty="0"/>
              <a:t>April 2025</a:t>
            </a:r>
          </a:p>
        </p:txBody>
      </p:sp>
    </p:spTree>
    <p:extLst>
      <p:ext uri="{BB962C8B-B14F-4D97-AF65-F5344CB8AC3E}">
        <p14:creationId xmlns:p14="http://schemas.microsoft.com/office/powerpoint/2010/main" val="42915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9A7A3B-7E87-3E97-15C5-4A78E902E376}"/>
              </a:ext>
            </a:extLst>
          </p:cNvPr>
          <p:cNvSpPr>
            <a:spLocks noGrp="1"/>
          </p:cNvSpPr>
          <p:nvPr>
            <p:ph type="title"/>
          </p:nvPr>
        </p:nvSpPr>
        <p:spPr/>
        <p:txBody>
          <a:bodyPr/>
          <a:lstStyle/>
          <a:p>
            <a:r>
              <a:rPr lang="en-US" altLang="zh-CN" dirty="0"/>
              <a:t>AMP DL frame-control field (1/2)</a:t>
            </a:r>
            <a:endParaRPr lang="zh-CN" altLang="en-US" dirty="0"/>
          </a:p>
        </p:txBody>
      </p:sp>
      <p:sp>
        <p:nvSpPr>
          <p:cNvPr id="4" name="灯片编号占位符 3">
            <a:extLst>
              <a:ext uri="{FF2B5EF4-FFF2-40B4-BE49-F238E27FC236}">
                <a16:creationId xmlns:a16="http://schemas.microsoft.com/office/drawing/2014/main" id="{330068D8-838E-0B23-D8FF-829F337260A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a16="http://schemas.microsoft.com/office/drawing/2014/main" id="{5D03A828-46B2-8781-F770-660A6D722F9A}"/>
              </a:ext>
            </a:extLst>
          </p:cNvPr>
          <p:cNvSpPr>
            <a:spLocks noGrp="1"/>
          </p:cNvSpPr>
          <p:nvPr>
            <p:ph type="ftr" idx="14"/>
          </p:nvPr>
        </p:nvSpPr>
        <p:spPr/>
        <p:txBody>
          <a:bodyPr/>
          <a:lstStyle/>
          <a:p>
            <a:r>
              <a:rPr lang="en-GB"/>
              <a:t>Name, Affiliation</a:t>
            </a:r>
            <a:endParaRPr lang="en-GB" dirty="0"/>
          </a:p>
        </p:txBody>
      </p:sp>
      <p:graphicFrame>
        <p:nvGraphicFramePr>
          <p:cNvPr id="7" name="表格 6">
            <a:extLst>
              <a:ext uri="{FF2B5EF4-FFF2-40B4-BE49-F238E27FC236}">
                <a16:creationId xmlns:a16="http://schemas.microsoft.com/office/drawing/2014/main" id="{365AC1BA-E971-43DB-3088-9D90BEF93926}"/>
              </a:ext>
            </a:extLst>
          </p:cNvPr>
          <p:cNvGraphicFramePr>
            <a:graphicFrameLocks noGrp="1"/>
          </p:cNvGraphicFramePr>
          <p:nvPr>
            <p:extLst>
              <p:ext uri="{D42A27DB-BD31-4B8C-83A1-F6EECF244321}">
                <p14:modId xmlns:p14="http://schemas.microsoft.com/office/powerpoint/2010/main" val="4079032957"/>
              </p:ext>
            </p:extLst>
          </p:nvPr>
        </p:nvGraphicFramePr>
        <p:xfrm>
          <a:off x="3359696" y="1988840"/>
          <a:ext cx="4266474" cy="370840"/>
        </p:xfrm>
        <a:graphic>
          <a:graphicData uri="http://schemas.openxmlformats.org/drawingml/2006/table">
            <a:tbl>
              <a:tblPr firstRow="1" bandRow="1">
                <a:tableStyleId>{5C22544A-7EE6-4342-B048-85BDC9FD1C3A}</a:tableStyleId>
              </a:tblPr>
              <a:tblGrid>
                <a:gridCol w="1422158">
                  <a:extLst>
                    <a:ext uri="{9D8B030D-6E8A-4147-A177-3AD203B41FA5}">
                      <a16:colId xmlns:a16="http://schemas.microsoft.com/office/drawing/2014/main" val="2768482917"/>
                    </a:ext>
                  </a:extLst>
                </a:gridCol>
                <a:gridCol w="1422158">
                  <a:extLst>
                    <a:ext uri="{9D8B030D-6E8A-4147-A177-3AD203B41FA5}">
                      <a16:colId xmlns:a16="http://schemas.microsoft.com/office/drawing/2014/main" val="1594229572"/>
                    </a:ext>
                  </a:extLst>
                </a:gridCol>
                <a:gridCol w="1422158">
                  <a:extLst>
                    <a:ext uri="{9D8B030D-6E8A-4147-A177-3AD203B41FA5}">
                      <a16:colId xmlns:a16="http://schemas.microsoft.com/office/drawing/2014/main" val="452915399"/>
                    </a:ext>
                  </a:extLst>
                </a:gridCol>
              </a:tblGrid>
              <a:tr h="370840">
                <a:tc>
                  <a:txBody>
                    <a:bodyPr/>
                    <a:lstStyle/>
                    <a:p>
                      <a:r>
                        <a:rPr lang="en-US" altLang="zh-CN" dirty="0">
                          <a:solidFill>
                            <a:schemeClr val="tx1"/>
                          </a:solidFill>
                        </a:rPr>
                        <a:t>Type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subtype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8972607"/>
                  </a:ext>
                </a:extLst>
              </a:tr>
            </a:tbl>
          </a:graphicData>
        </a:graphic>
      </p:graphicFrame>
      <p:sp>
        <p:nvSpPr>
          <p:cNvPr id="8" name="文本框 7">
            <a:extLst>
              <a:ext uri="{FF2B5EF4-FFF2-40B4-BE49-F238E27FC236}">
                <a16:creationId xmlns:a16="http://schemas.microsoft.com/office/drawing/2014/main" id="{39856596-D855-4C81-02F9-B0917EAAC21E}"/>
              </a:ext>
            </a:extLst>
          </p:cNvPr>
          <p:cNvSpPr txBox="1"/>
          <p:nvPr/>
        </p:nvSpPr>
        <p:spPr>
          <a:xfrm>
            <a:off x="4439816" y="2413187"/>
            <a:ext cx="2268252" cy="338554"/>
          </a:xfrm>
          <a:prstGeom prst="rect">
            <a:avLst/>
          </a:prstGeom>
          <a:noFill/>
        </p:spPr>
        <p:txBody>
          <a:bodyPr wrap="square" rtlCol="0">
            <a:spAutoFit/>
          </a:bodyPr>
          <a:lstStyle/>
          <a:p>
            <a:r>
              <a:rPr lang="en-US" altLang="zh-CN" sz="1600" dirty="0">
                <a:solidFill>
                  <a:schemeClr val="tx1"/>
                </a:solidFill>
              </a:rPr>
              <a:t>Control field Method 1</a:t>
            </a:r>
            <a:endParaRPr lang="zh-CN" altLang="en-US" sz="1600" dirty="0">
              <a:solidFill>
                <a:schemeClr val="tx1"/>
              </a:solidFill>
            </a:endParaRPr>
          </a:p>
        </p:txBody>
      </p:sp>
      <p:sp>
        <p:nvSpPr>
          <p:cNvPr id="9" name="文本框 8">
            <a:extLst>
              <a:ext uri="{FF2B5EF4-FFF2-40B4-BE49-F238E27FC236}">
                <a16:creationId xmlns:a16="http://schemas.microsoft.com/office/drawing/2014/main" id="{148FF3D2-3804-8F72-B416-C4FF7BED8D63}"/>
              </a:ext>
            </a:extLst>
          </p:cNvPr>
          <p:cNvSpPr txBox="1"/>
          <p:nvPr/>
        </p:nvSpPr>
        <p:spPr>
          <a:xfrm>
            <a:off x="801857" y="2893448"/>
            <a:ext cx="5904656" cy="3433632"/>
          </a:xfrm>
          <a:prstGeom prst="rect">
            <a:avLst/>
          </a:prstGeom>
          <a:noFill/>
        </p:spPr>
        <p:txBody>
          <a:bodyPr wrap="square" rtlCol="0">
            <a:spAutoFit/>
          </a:bodyPr>
          <a:lstStyle/>
          <a:p>
            <a:pPr marL="285750" indent="-285750">
              <a:buFont typeface="Wingdings" panose="05000000000000000000" pitchFamily="2" charset="2"/>
              <a:buChar char="Ø"/>
            </a:pPr>
            <a:r>
              <a:rPr lang="en-US" altLang="zh-CN" sz="1800" b="1" dirty="0">
                <a:solidFill>
                  <a:schemeClr val="tx1"/>
                </a:solidFill>
              </a:rPr>
              <a:t>Method 1</a:t>
            </a:r>
            <a:r>
              <a:rPr lang="zh-CN" altLang="en-US" sz="1800" b="1" dirty="0">
                <a:solidFill>
                  <a:schemeClr val="tx1"/>
                </a:solidFill>
              </a:rPr>
              <a:t>：</a:t>
            </a:r>
            <a:r>
              <a:rPr lang="en-US" altLang="zh-CN" sz="1800" b="1" dirty="0">
                <a:solidFill>
                  <a:schemeClr val="tx1"/>
                </a:solidFill>
              </a:rPr>
              <a:t>For different uplink access mechanisms, use different frame types, </a:t>
            </a:r>
          </a:p>
          <a:p>
            <a:endParaRPr lang="en-US" altLang="zh-CN" sz="1600" dirty="0">
              <a:solidFill>
                <a:schemeClr val="tx1"/>
              </a:solidFill>
            </a:endParaRPr>
          </a:p>
          <a:p>
            <a:pPr marL="285750" indent="-285750">
              <a:lnSpc>
                <a:spcPct val="150000"/>
              </a:lnSpc>
              <a:buFont typeface="Arial" panose="020B0604020202020204" pitchFamily="34" charset="0"/>
              <a:buChar char="•"/>
            </a:pPr>
            <a:r>
              <a:rPr lang="en-US" altLang="zh-CN" sz="1600" dirty="0">
                <a:solidFill>
                  <a:schemeClr val="tx1"/>
                </a:solidFill>
              </a:rPr>
              <a:t>Type</a:t>
            </a:r>
            <a:r>
              <a:rPr lang="zh-CN" altLang="en-US" sz="1600" dirty="0">
                <a:solidFill>
                  <a:schemeClr val="tx1"/>
                </a:solidFill>
              </a:rPr>
              <a:t>：</a:t>
            </a:r>
            <a:r>
              <a:rPr lang="en-US" altLang="zh-CN" sz="1600" dirty="0">
                <a:solidFill>
                  <a:schemeClr val="tx1"/>
                </a:solidFill>
              </a:rPr>
              <a:t>Indicate ‘AMP frame’, which facilitates differentiation from other .11 MAC frames</a:t>
            </a:r>
          </a:p>
          <a:p>
            <a:pPr marL="285750" indent="-285750">
              <a:lnSpc>
                <a:spcPct val="150000"/>
              </a:lnSpc>
              <a:buFont typeface="Arial" panose="020B0604020202020204" pitchFamily="34" charset="0"/>
              <a:buChar char="•"/>
            </a:pPr>
            <a:r>
              <a:rPr lang="en-US" altLang="zh-CN" sz="1600" dirty="0">
                <a:solidFill>
                  <a:schemeClr val="tx1"/>
                </a:solidFill>
              </a:rPr>
              <a:t>Subtype</a:t>
            </a:r>
            <a:r>
              <a:rPr lang="zh-CN" altLang="en-US" sz="1600" dirty="0">
                <a:solidFill>
                  <a:schemeClr val="tx1"/>
                </a:solidFill>
              </a:rPr>
              <a:t>：</a:t>
            </a:r>
            <a:r>
              <a:rPr lang="en-US" altLang="zh-CN" sz="1600" dirty="0">
                <a:solidFill>
                  <a:schemeClr val="tx1"/>
                </a:solidFill>
              </a:rPr>
              <a:t>Further indicate the frame type,</a:t>
            </a:r>
            <a:r>
              <a:rPr lang="zh-CN" altLang="en-US" sz="1600" dirty="0">
                <a:solidFill>
                  <a:schemeClr val="tx1"/>
                </a:solidFill>
              </a:rPr>
              <a:t> </a:t>
            </a:r>
            <a:r>
              <a:rPr lang="en-US" altLang="zh-CN" sz="1600" dirty="0">
                <a:solidFill>
                  <a:schemeClr val="tx1"/>
                </a:solidFill>
              </a:rPr>
              <a:t>such as ‘AMP random access trigger’\ ‘AMP scheduled access trigger’\ ‘AMP beacon’ \ ‘AMP duty cycle trigger’ …</a:t>
            </a:r>
          </a:p>
          <a:p>
            <a:pPr marL="285750" indent="-285750">
              <a:lnSpc>
                <a:spcPct val="150000"/>
              </a:lnSpc>
              <a:buFont typeface="Arial" panose="020B0604020202020204" pitchFamily="34" charset="0"/>
              <a:buChar char="•"/>
            </a:pPr>
            <a:r>
              <a:rPr lang="en-US" altLang="zh-CN" sz="1600" dirty="0">
                <a:solidFill>
                  <a:schemeClr val="tx1"/>
                </a:solidFill>
                <a:latin typeface="+mn-lt"/>
              </a:rPr>
              <a:t>Other necessary information, such as operating parameters(like BW,</a:t>
            </a:r>
            <a:r>
              <a:rPr lang="zh-CN" altLang="en-US" sz="1600" dirty="0">
                <a:solidFill>
                  <a:schemeClr val="tx1"/>
                </a:solidFill>
                <a:latin typeface="+mn-lt"/>
              </a:rPr>
              <a:t> </a:t>
            </a:r>
            <a:r>
              <a:rPr lang="en-US" altLang="zh-CN" sz="1600" dirty="0">
                <a:solidFill>
                  <a:schemeClr val="tx1"/>
                </a:solidFill>
                <a:latin typeface="+mn-lt"/>
              </a:rPr>
              <a:t> data rate), protection frame indication, </a:t>
            </a:r>
            <a:r>
              <a:rPr lang="en-US" altLang="zh-CN" sz="1600" dirty="0" err="1">
                <a:solidFill>
                  <a:schemeClr val="tx1"/>
                </a:solidFill>
                <a:latin typeface="+mn-lt"/>
              </a:rPr>
              <a:t>etc</a:t>
            </a:r>
            <a:endParaRPr lang="en-US" altLang="zh-CN" sz="1600" dirty="0">
              <a:solidFill>
                <a:schemeClr val="tx1"/>
              </a:solidFill>
            </a:endParaRPr>
          </a:p>
        </p:txBody>
      </p:sp>
      <p:graphicFrame>
        <p:nvGraphicFramePr>
          <p:cNvPr id="10" name="表格 9">
            <a:extLst>
              <a:ext uri="{FF2B5EF4-FFF2-40B4-BE49-F238E27FC236}">
                <a16:creationId xmlns:a16="http://schemas.microsoft.com/office/drawing/2014/main" id="{B1068CD1-0C2F-A2C9-E170-C8742F96404A}"/>
              </a:ext>
            </a:extLst>
          </p:cNvPr>
          <p:cNvGraphicFramePr>
            <a:graphicFrameLocks noGrp="1"/>
          </p:cNvGraphicFramePr>
          <p:nvPr>
            <p:extLst>
              <p:ext uri="{D42A27DB-BD31-4B8C-83A1-F6EECF244321}">
                <p14:modId xmlns:p14="http://schemas.microsoft.com/office/powerpoint/2010/main" val="1694131108"/>
              </p:ext>
            </p:extLst>
          </p:nvPr>
        </p:nvGraphicFramePr>
        <p:xfrm>
          <a:off x="7293133" y="3789040"/>
          <a:ext cx="3982352" cy="1690120"/>
        </p:xfrm>
        <a:graphic>
          <a:graphicData uri="http://schemas.openxmlformats.org/drawingml/2006/table">
            <a:tbl>
              <a:tblPr firstRow="1" firstCol="1" bandRow="1">
                <a:tableStyleId>{5C22544A-7EE6-4342-B048-85BDC9FD1C3A}</a:tableStyleId>
              </a:tblPr>
              <a:tblGrid>
                <a:gridCol w="963107">
                  <a:extLst>
                    <a:ext uri="{9D8B030D-6E8A-4147-A177-3AD203B41FA5}">
                      <a16:colId xmlns:a16="http://schemas.microsoft.com/office/drawing/2014/main" val="1886656106"/>
                    </a:ext>
                  </a:extLst>
                </a:gridCol>
                <a:gridCol w="3019245">
                  <a:extLst>
                    <a:ext uri="{9D8B030D-6E8A-4147-A177-3AD203B41FA5}">
                      <a16:colId xmlns:a16="http://schemas.microsoft.com/office/drawing/2014/main" val="105646648"/>
                    </a:ext>
                  </a:extLst>
                </a:gridCol>
              </a:tblGrid>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Subtype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indent="266700">
                        <a:lnSpc>
                          <a:spcPct val="150000"/>
                        </a:lnSpc>
                        <a:buNone/>
                      </a:pPr>
                      <a:r>
                        <a:rPr lang="en-US" altLang="zh-CN" sz="1050" b="0" kern="100" dirty="0">
                          <a:solidFill>
                            <a:schemeClr val="tx1"/>
                          </a:solidFill>
                          <a:effectLst/>
                          <a:latin typeface="+mn-lt"/>
                        </a:rPr>
                        <a:t>Indication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738637274"/>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0</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beacon</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1295339"/>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1</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Backscattering frame</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415656"/>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2</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random access trigger</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8964446"/>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3</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AMP scheduled access trigger</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0720751"/>
                  </a:ext>
                </a:extLst>
              </a:tr>
              <a:tr h="0">
                <a:tc>
                  <a:txBody>
                    <a:bodyPr/>
                    <a:lstStyle/>
                    <a:p>
                      <a:pPr indent="266700">
                        <a:lnSpc>
                          <a:spcPct val="150000"/>
                        </a:lnSpc>
                        <a:buNone/>
                      </a:pPr>
                      <a:r>
                        <a:rPr lang="en-US" sz="1050" b="0" kern="100" dirty="0">
                          <a:solidFill>
                            <a:schemeClr val="tx1"/>
                          </a:solidFill>
                          <a:effectLst/>
                          <a:latin typeface="+mn-lt"/>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duty cycle trigger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80816"/>
                  </a:ext>
                </a:extLst>
              </a:tr>
              <a:tr h="0">
                <a:tc>
                  <a:txBody>
                    <a:bodyPr/>
                    <a:lstStyle/>
                    <a:p>
                      <a:pPr indent="266700">
                        <a:lnSpc>
                          <a:spcPct val="150000"/>
                        </a:lnSpc>
                        <a:buNone/>
                      </a:pPr>
                      <a:r>
                        <a:rPr lang="en-US" sz="1050" b="0" kern="100" dirty="0">
                          <a:solidFill>
                            <a:schemeClr val="tx1"/>
                          </a:solidFill>
                          <a:effectLst/>
                          <a:latin typeface="+mn-lt"/>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a:t>
                      </a:r>
                      <a:r>
                        <a:rPr lang="en-US" altLang="zh-CN" sz="1050" b="0" kern="100" dirty="0">
                          <a:solidFill>
                            <a:schemeClr val="tx1"/>
                          </a:solidFill>
                          <a:effectLst/>
                          <a:latin typeface="+mn-lt"/>
                        </a:rPr>
                        <a:t>ack</a:t>
                      </a:r>
                      <a:endParaRPr lang="en-US" sz="1050" b="0" kern="100" dirty="0">
                        <a:solidFill>
                          <a:schemeClr val="tx1"/>
                        </a:solidFill>
                        <a:effectLst/>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8065291"/>
                  </a:ext>
                </a:extLst>
              </a:tr>
              <a:tr h="0">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048719"/>
                  </a:ext>
                </a:extLst>
              </a:tr>
            </a:tbl>
          </a:graphicData>
        </a:graphic>
      </p:graphicFrame>
      <p:sp>
        <p:nvSpPr>
          <p:cNvPr id="12" name="文本框 11">
            <a:extLst>
              <a:ext uri="{FF2B5EF4-FFF2-40B4-BE49-F238E27FC236}">
                <a16:creationId xmlns:a16="http://schemas.microsoft.com/office/drawing/2014/main" id="{D0C3D90A-AED9-5FEA-AF05-AB4F2BB4054D}"/>
              </a:ext>
            </a:extLst>
          </p:cNvPr>
          <p:cNvSpPr txBox="1"/>
          <p:nvPr/>
        </p:nvSpPr>
        <p:spPr>
          <a:xfrm>
            <a:off x="7502574" y="3393382"/>
            <a:ext cx="3528392" cy="276999"/>
          </a:xfrm>
          <a:prstGeom prst="rect">
            <a:avLst/>
          </a:prstGeom>
          <a:noFill/>
        </p:spPr>
        <p:txBody>
          <a:bodyPr wrap="square">
            <a:spAutoFit/>
          </a:bodyPr>
          <a:lstStyle/>
          <a:p>
            <a:r>
              <a:rPr lang="en-US" altLang="zh-CN" sz="1200" dirty="0">
                <a:solidFill>
                  <a:schemeClr val="tx1"/>
                </a:solidFill>
              </a:rPr>
              <a:t>Example of using frame categories for differentiation</a:t>
            </a:r>
            <a:endParaRPr lang="zh-CN" altLang="en-US" sz="1200" dirty="0">
              <a:solidFill>
                <a:schemeClr val="tx1"/>
              </a:solidFill>
            </a:endParaRPr>
          </a:p>
        </p:txBody>
      </p:sp>
      <p:sp>
        <p:nvSpPr>
          <p:cNvPr id="13" name="日期占位符 5">
            <a:extLst>
              <a:ext uri="{FF2B5EF4-FFF2-40B4-BE49-F238E27FC236}">
                <a16:creationId xmlns:a16="http://schemas.microsoft.com/office/drawing/2014/main" id="{CB0ABFDC-6780-EBBB-44C4-B46BF0E8A396}"/>
              </a:ext>
            </a:extLst>
          </p:cNvPr>
          <p:cNvSpPr>
            <a:spLocks noGrp="1"/>
          </p:cNvSpPr>
          <p:nvPr>
            <p:ph type="dt" idx="15"/>
          </p:nvPr>
        </p:nvSpPr>
        <p:spPr>
          <a:xfrm>
            <a:off x="929217" y="333375"/>
            <a:ext cx="2499764" cy="273050"/>
          </a:xfrm>
        </p:spPr>
        <p:txBody>
          <a:bodyPr/>
          <a:lstStyle/>
          <a:p>
            <a:r>
              <a:rPr lang="en-GB" dirty="0"/>
              <a:t>April 2025</a:t>
            </a:r>
          </a:p>
        </p:txBody>
      </p:sp>
    </p:spTree>
    <p:extLst>
      <p:ext uri="{BB962C8B-B14F-4D97-AF65-F5344CB8AC3E}">
        <p14:creationId xmlns:p14="http://schemas.microsoft.com/office/powerpoint/2010/main" val="75248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6791DB-6BEC-465C-3D82-6AB673A66871}"/>
              </a:ext>
            </a:extLst>
          </p:cNvPr>
          <p:cNvSpPr>
            <a:spLocks noGrp="1"/>
          </p:cNvSpPr>
          <p:nvPr>
            <p:ph type="title"/>
          </p:nvPr>
        </p:nvSpPr>
        <p:spPr/>
        <p:txBody>
          <a:bodyPr/>
          <a:lstStyle/>
          <a:p>
            <a:r>
              <a:rPr lang="en-US" altLang="zh-CN" dirty="0"/>
              <a:t>AMP DL frame-control field (2/2)</a:t>
            </a:r>
            <a:endParaRPr lang="zh-CN" altLang="en-US" dirty="0"/>
          </a:p>
        </p:txBody>
      </p:sp>
      <p:sp>
        <p:nvSpPr>
          <p:cNvPr id="4" name="灯片编号占位符 3">
            <a:extLst>
              <a:ext uri="{FF2B5EF4-FFF2-40B4-BE49-F238E27FC236}">
                <a16:creationId xmlns:a16="http://schemas.microsoft.com/office/drawing/2014/main" id="{16E9BF88-2630-CBE2-9D26-A46A475079E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1EA1DD26-6810-54B0-CA59-6A71E47B0502}"/>
              </a:ext>
            </a:extLst>
          </p:cNvPr>
          <p:cNvSpPr>
            <a:spLocks noGrp="1"/>
          </p:cNvSpPr>
          <p:nvPr>
            <p:ph type="ftr" idx="14"/>
          </p:nvPr>
        </p:nvSpPr>
        <p:spPr/>
        <p:txBody>
          <a:bodyPr/>
          <a:lstStyle/>
          <a:p>
            <a:r>
              <a:rPr lang="en-GB"/>
              <a:t>Name, Affiliation</a:t>
            </a:r>
            <a:endParaRPr lang="en-GB" dirty="0"/>
          </a:p>
        </p:txBody>
      </p:sp>
      <p:sp>
        <p:nvSpPr>
          <p:cNvPr id="8" name="文本框 7">
            <a:extLst>
              <a:ext uri="{FF2B5EF4-FFF2-40B4-BE49-F238E27FC236}">
                <a16:creationId xmlns:a16="http://schemas.microsoft.com/office/drawing/2014/main" id="{1709A69C-8824-D359-31C5-D137279A9D12}"/>
              </a:ext>
            </a:extLst>
          </p:cNvPr>
          <p:cNvSpPr txBox="1"/>
          <p:nvPr/>
        </p:nvSpPr>
        <p:spPr>
          <a:xfrm>
            <a:off x="4943872" y="2379705"/>
            <a:ext cx="2268252" cy="338554"/>
          </a:xfrm>
          <a:prstGeom prst="rect">
            <a:avLst/>
          </a:prstGeom>
          <a:noFill/>
        </p:spPr>
        <p:txBody>
          <a:bodyPr wrap="square" rtlCol="0">
            <a:spAutoFit/>
          </a:bodyPr>
          <a:lstStyle/>
          <a:p>
            <a:r>
              <a:rPr lang="en-US" altLang="zh-CN" sz="1600" dirty="0">
                <a:solidFill>
                  <a:schemeClr val="tx1"/>
                </a:solidFill>
              </a:rPr>
              <a:t>Control field Method 2</a:t>
            </a:r>
            <a:endParaRPr lang="zh-CN" altLang="en-US" sz="1600" dirty="0">
              <a:solidFill>
                <a:schemeClr val="tx1"/>
              </a:solidFill>
            </a:endParaRPr>
          </a:p>
        </p:txBody>
      </p:sp>
      <p:sp>
        <p:nvSpPr>
          <p:cNvPr id="10" name="文本框 9">
            <a:extLst>
              <a:ext uri="{FF2B5EF4-FFF2-40B4-BE49-F238E27FC236}">
                <a16:creationId xmlns:a16="http://schemas.microsoft.com/office/drawing/2014/main" id="{6FA08043-FDCF-302D-1E48-F44A8A117909}"/>
              </a:ext>
            </a:extLst>
          </p:cNvPr>
          <p:cNvSpPr txBox="1"/>
          <p:nvPr/>
        </p:nvSpPr>
        <p:spPr>
          <a:xfrm>
            <a:off x="479376" y="2718259"/>
            <a:ext cx="6919351" cy="3187411"/>
          </a:xfrm>
          <a:prstGeom prst="rect">
            <a:avLst/>
          </a:prstGeom>
          <a:noFill/>
        </p:spPr>
        <p:txBody>
          <a:bodyPr wrap="square">
            <a:spAutoFit/>
          </a:bodyPr>
          <a:lstStyle/>
          <a:p>
            <a:pPr marL="285750" indent="-285750">
              <a:buFont typeface="Wingdings" panose="05000000000000000000" pitchFamily="2" charset="2"/>
              <a:buChar char="Ø"/>
            </a:pPr>
            <a:r>
              <a:rPr lang="en-US" altLang="zh-CN" sz="1800" b="1" dirty="0">
                <a:solidFill>
                  <a:schemeClr val="tx1"/>
                </a:solidFill>
                <a:latin typeface="+mn-lt"/>
              </a:rPr>
              <a:t>Method 2</a:t>
            </a:r>
            <a:r>
              <a:rPr lang="zh-CN" altLang="en-US" sz="1800" b="1" dirty="0">
                <a:solidFill>
                  <a:schemeClr val="tx1"/>
                </a:solidFill>
                <a:latin typeface="+mn-lt"/>
              </a:rPr>
              <a:t>：</a:t>
            </a:r>
            <a:r>
              <a:rPr lang="en-US" altLang="zh-CN" sz="1800" b="1" dirty="0">
                <a:solidFill>
                  <a:schemeClr val="tx1"/>
                </a:solidFill>
                <a:latin typeface="+mn-lt"/>
              </a:rPr>
              <a:t>For different uplink access mechanisms, indicate different access modes, </a:t>
            </a:r>
          </a:p>
          <a:p>
            <a:pPr marL="285750" indent="-285750">
              <a:lnSpc>
                <a:spcPct val="150000"/>
              </a:lnSpc>
              <a:buFont typeface="Arial" panose="020B0604020202020204" pitchFamily="34" charset="0"/>
              <a:buChar char="•"/>
            </a:pPr>
            <a:r>
              <a:rPr lang="en-US" altLang="zh-CN" sz="1600" dirty="0">
                <a:solidFill>
                  <a:schemeClr val="tx1"/>
                </a:solidFill>
                <a:latin typeface="+mn-lt"/>
              </a:rPr>
              <a:t>Type</a:t>
            </a:r>
            <a:r>
              <a:rPr lang="zh-CN" altLang="en-US" sz="1600" dirty="0">
                <a:solidFill>
                  <a:schemeClr val="tx1"/>
                </a:solidFill>
                <a:latin typeface="+mn-lt"/>
              </a:rPr>
              <a:t>：</a:t>
            </a:r>
            <a:r>
              <a:rPr lang="en-US" altLang="zh-CN" sz="1600" dirty="0">
                <a:solidFill>
                  <a:schemeClr val="tx1"/>
                </a:solidFill>
                <a:latin typeface="+mn-lt"/>
              </a:rPr>
              <a:t>indication ‘AMP trigger frame’ /</a:t>
            </a:r>
            <a:r>
              <a:rPr lang="zh-CN" altLang="en-US" sz="1600" dirty="0">
                <a:solidFill>
                  <a:schemeClr val="tx1"/>
                </a:solidFill>
                <a:latin typeface="+mn-lt"/>
              </a:rPr>
              <a:t> </a:t>
            </a:r>
            <a:r>
              <a:rPr lang="en-US" altLang="zh-CN" sz="1600" dirty="0">
                <a:solidFill>
                  <a:schemeClr val="tx1"/>
                </a:solidFill>
                <a:latin typeface="+mn-lt"/>
              </a:rPr>
              <a:t>‘AMP beacon’ / ‘AMP discovery’…that is, define AMP trigger frames under different access methods as the same type of frame</a:t>
            </a:r>
          </a:p>
          <a:p>
            <a:pPr marL="285750" indent="-285750">
              <a:lnSpc>
                <a:spcPct val="150000"/>
              </a:lnSpc>
              <a:buFont typeface="Arial" panose="020B0604020202020204" pitchFamily="34" charset="0"/>
              <a:buChar char="•"/>
            </a:pPr>
            <a:r>
              <a:rPr lang="en-US" altLang="zh-CN" sz="1600" dirty="0">
                <a:solidFill>
                  <a:schemeClr val="tx1"/>
                </a:solidFill>
                <a:latin typeface="+mn-lt"/>
              </a:rPr>
              <a:t>Operation/access mode: indicate the access/operation mode of the uplink AMP PPDU triggered by the frame if it’s an AMP trigger</a:t>
            </a:r>
          </a:p>
          <a:p>
            <a:pPr marL="285750" indent="-285750">
              <a:lnSpc>
                <a:spcPct val="150000"/>
              </a:lnSpc>
              <a:buFont typeface="Arial" panose="020B0604020202020204" pitchFamily="34" charset="0"/>
              <a:buChar char="•"/>
            </a:pPr>
            <a:r>
              <a:rPr lang="en-US" altLang="zh-CN" sz="1600" dirty="0">
                <a:solidFill>
                  <a:schemeClr val="tx1"/>
                </a:solidFill>
                <a:latin typeface="+mn-lt"/>
              </a:rPr>
              <a:t>Other necessary information, such as operating parameters(like BW,</a:t>
            </a:r>
            <a:r>
              <a:rPr lang="zh-CN" altLang="en-US" sz="1600" dirty="0">
                <a:solidFill>
                  <a:schemeClr val="tx1"/>
                </a:solidFill>
                <a:latin typeface="+mn-lt"/>
              </a:rPr>
              <a:t> </a:t>
            </a:r>
            <a:r>
              <a:rPr lang="en-US" altLang="zh-CN" sz="1600" dirty="0">
                <a:solidFill>
                  <a:schemeClr val="tx1"/>
                </a:solidFill>
                <a:latin typeface="+mn-lt"/>
              </a:rPr>
              <a:t> data rate), protection frame indication, </a:t>
            </a:r>
            <a:r>
              <a:rPr lang="en-US" altLang="zh-CN" sz="1600" dirty="0" err="1">
                <a:solidFill>
                  <a:schemeClr val="tx1"/>
                </a:solidFill>
                <a:latin typeface="+mn-lt"/>
              </a:rPr>
              <a:t>etc</a:t>
            </a:r>
            <a:endParaRPr lang="en-US" altLang="zh-CN" sz="1600" dirty="0">
              <a:solidFill>
                <a:schemeClr val="tx1"/>
              </a:solidFill>
              <a:latin typeface="+mn-lt"/>
            </a:endParaRPr>
          </a:p>
        </p:txBody>
      </p:sp>
      <p:graphicFrame>
        <p:nvGraphicFramePr>
          <p:cNvPr id="11" name="表格 10">
            <a:extLst>
              <a:ext uri="{FF2B5EF4-FFF2-40B4-BE49-F238E27FC236}">
                <a16:creationId xmlns:a16="http://schemas.microsoft.com/office/drawing/2014/main" id="{67C0CFA6-B7EC-4966-4E6B-80D3B0C1DCCB}"/>
              </a:ext>
            </a:extLst>
          </p:cNvPr>
          <p:cNvGraphicFramePr>
            <a:graphicFrameLocks noGrp="1"/>
          </p:cNvGraphicFramePr>
          <p:nvPr>
            <p:extLst>
              <p:ext uri="{D42A27DB-BD31-4B8C-83A1-F6EECF244321}">
                <p14:modId xmlns:p14="http://schemas.microsoft.com/office/powerpoint/2010/main" val="1421080360"/>
              </p:ext>
            </p:extLst>
          </p:nvPr>
        </p:nvGraphicFramePr>
        <p:xfrm>
          <a:off x="7398727" y="4980006"/>
          <a:ext cx="3982352" cy="1056325"/>
        </p:xfrm>
        <a:graphic>
          <a:graphicData uri="http://schemas.openxmlformats.org/drawingml/2006/table">
            <a:tbl>
              <a:tblPr firstRow="1" firstCol="1" bandRow="1">
                <a:tableStyleId>{5C22544A-7EE6-4342-B048-85BDC9FD1C3A}</a:tableStyleId>
              </a:tblPr>
              <a:tblGrid>
                <a:gridCol w="963107">
                  <a:extLst>
                    <a:ext uri="{9D8B030D-6E8A-4147-A177-3AD203B41FA5}">
                      <a16:colId xmlns:a16="http://schemas.microsoft.com/office/drawing/2014/main" val="1886656106"/>
                    </a:ext>
                  </a:extLst>
                </a:gridCol>
                <a:gridCol w="3019245">
                  <a:extLst>
                    <a:ext uri="{9D8B030D-6E8A-4147-A177-3AD203B41FA5}">
                      <a16:colId xmlns:a16="http://schemas.microsoft.com/office/drawing/2014/main" val="105646648"/>
                    </a:ext>
                  </a:extLst>
                </a:gridCol>
              </a:tblGrid>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Subtype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indent="266700">
                        <a:lnSpc>
                          <a:spcPct val="150000"/>
                        </a:lnSpc>
                        <a:buNone/>
                      </a:pPr>
                      <a:r>
                        <a:rPr lang="en-US" altLang="zh-CN" sz="1050" b="0" kern="100" dirty="0">
                          <a:solidFill>
                            <a:schemeClr val="tx1"/>
                          </a:solidFill>
                          <a:effectLst/>
                          <a:latin typeface="+mn-lt"/>
                        </a:rPr>
                        <a:t>Indication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738637274"/>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0</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time slot based random access</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1295339"/>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1</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time slot based scheduled</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415656"/>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2</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duty cycle operation</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8964446"/>
                  </a:ext>
                </a:extLst>
              </a:tr>
              <a:tr h="0">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048719"/>
                  </a:ext>
                </a:extLst>
              </a:tr>
            </a:tbl>
          </a:graphicData>
        </a:graphic>
      </p:graphicFrame>
      <p:sp>
        <p:nvSpPr>
          <p:cNvPr id="12" name="文本框 11">
            <a:extLst>
              <a:ext uri="{FF2B5EF4-FFF2-40B4-BE49-F238E27FC236}">
                <a16:creationId xmlns:a16="http://schemas.microsoft.com/office/drawing/2014/main" id="{B22F2FA4-E6F7-24C6-2486-F8D3725F4FE2}"/>
              </a:ext>
            </a:extLst>
          </p:cNvPr>
          <p:cNvSpPr txBox="1"/>
          <p:nvPr/>
        </p:nvSpPr>
        <p:spPr>
          <a:xfrm>
            <a:off x="7752184" y="4621965"/>
            <a:ext cx="3456384" cy="276999"/>
          </a:xfrm>
          <a:prstGeom prst="rect">
            <a:avLst/>
          </a:prstGeom>
          <a:noFill/>
        </p:spPr>
        <p:txBody>
          <a:bodyPr wrap="square">
            <a:spAutoFit/>
          </a:bodyPr>
          <a:lstStyle/>
          <a:p>
            <a:r>
              <a:rPr lang="en-US" altLang="zh-CN" sz="1200" dirty="0">
                <a:solidFill>
                  <a:schemeClr val="tx1"/>
                </a:solidFill>
              </a:rPr>
              <a:t>Example of operation/access mode for AMP trigger</a:t>
            </a:r>
            <a:endParaRPr lang="zh-CN" altLang="en-US" sz="1200" dirty="0">
              <a:solidFill>
                <a:schemeClr val="tx1"/>
              </a:solidFill>
            </a:endParaRPr>
          </a:p>
        </p:txBody>
      </p:sp>
      <p:graphicFrame>
        <p:nvGraphicFramePr>
          <p:cNvPr id="14" name="表格 13">
            <a:extLst>
              <a:ext uri="{FF2B5EF4-FFF2-40B4-BE49-F238E27FC236}">
                <a16:creationId xmlns:a16="http://schemas.microsoft.com/office/drawing/2014/main" id="{93C0C49D-F077-4FD2-4355-A27A7BA74DCE}"/>
              </a:ext>
            </a:extLst>
          </p:cNvPr>
          <p:cNvGraphicFramePr>
            <a:graphicFrameLocks noGrp="1"/>
          </p:cNvGraphicFramePr>
          <p:nvPr>
            <p:extLst>
              <p:ext uri="{D42A27DB-BD31-4B8C-83A1-F6EECF244321}">
                <p14:modId xmlns:p14="http://schemas.microsoft.com/office/powerpoint/2010/main" val="2257856326"/>
              </p:ext>
            </p:extLst>
          </p:nvPr>
        </p:nvGraphicFramePr>
        <p:xfrm>
          <a:off x="7398727" y="3077063"/>
          <a:ext cx="3982352" cy="1267590"/>
        </p:xfrm>
        <a:graphic>
          <a:graphicData uri="http://schemas.openxmlformats.org/drawingml/2006/table">
            <a:tbl>
              <a:tblPr firstRow="1" firstCol="1" bandRow="1">
                <a:tableStyleId>{5C22544A-7EE6-4342-B048-85BDC9FD1C3A}</a:tableStyleId>
              </a:tblPr>
              <a:tblGrid>
                <a:gridCol w="963107">
                  <a:extLst>
                    <a:ext uri="{9D8B030D-6E8A-4147-A177-3AD203B41FA5}">
                      <a16:colId xmlns:a16="http://schemas.microsoft.com/office/drawing/2014/main" val="1886656106"/>
                    </a:ext>
                  </a:extLst>
                </a:gridCol>
                <a:gridCol w="3019245">
                  <a:extLst>
                    <a:ext uri="{9D8B030D-6E8A-4147-A177-3AD203B41FA5}">
                      <a16:colId xmlns:a16="http://schemas.microsoft.com/office/drawing/2014/main" val="105646648"/>
                    </a:ext>
                  </a:extLst>
                </a:gridCol>
              </a:tblGrid>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Subtype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indent="266700">
                        <a:lnSpc>
                          <a:spcPct val="150000"/>
                        </a:lnSpc>
                        <a:buNone/>
                      </a:pPr>
                      <a:r>
                        <a:rPr lang="en-US" altLang="zh-CN" sz="1050" b="0" kern="100" dirty="0">
                          <a:solidFill>
                            <a:schemeClr val="tx1"/>
                          </a:solidFill>
                          <a:effectLst/>
                          <a:latin typeface="+mn-lt"/>
                        </a:rPr>
                        <a:t>Indication </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738637274"/>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0</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beacon</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1295339"/>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1</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Backscattering frame</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415656"/>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2</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AMP trigger</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8964446"/>
                  </a:ext>
                </a:extLst>
              </a:tr>
              <a:tr h="0">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3</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altLang="zh-CN" sz="1050" b="0" kern="100" dirty="0">
                          <a:solidFill>
                            <a:schemeClr val="tx1"/>
                          </a:solidFill>
                          <a:effectLst/>
                          <a:latin typeface="+mn-lt"/>
                          <a:ea typeface="楷体" panose="02010609060101010101" pitchFamily="49" charset="-122"/>
                        </a:rPr>
                        <a:t>AMP ack</a:t>
                      </a:r>
                      <a:endParaRPr lang="zh-CN" sz="1050" b="0" kern="100" dirty="0">
                        <a:solidFill>
                          <a:schemeClr val="tx1"/>
                        </a:solidFill>
                        <a:effectLst/>
                        <a:latin typeface="+mn-lt"/>
                        <a:ea typeface="楷体" panose="02010609060101010101" pitchFamily="49"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9046567"/>
                  </a:ext>
                </a:extLst>
              </a:tr>
              <a:tr h="0">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66700">
                        <a:lnSpc>
                          <a:spcPct val="150000"/>
                        </a:lnSpc>
                        <a:buNone/>
                      </a:pPr>
                      <a:r>
                        <a:rPr lang="en-US" sz="1050" b="0" kern="100" dirty="0">
                          <a:solidFill>
                            <a:schemeClr val="tx1"/>
                          </a:solidFill>
                          <a:effectLst/>
                          <a:latin typeface="+mn-lt"/>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048719"/>
                  </a:ext>
                </a:extLst>
              </a:tr>
            </a:tbl>
          </a:graphicData>
        </a:graphic>
      </p:graphicFrame>
      <p:sp>
        <p:nvSpPr>
          <p:cNvPr id="15" name="文本框 14">
            <a:extLst>
              <a:ext uri="{FF2B5EF4-FFF2-40B4-BE49-F238E27FC236}">
                <a16:creationId xmlns:a16="http://schemas.microsoft.com/office/drawing/2014/main" id="{453A9AC8-3678-27CB-457C-598148905847}"/>
              </a:ext>
            </a:extLst>
          </p:cNvPr>
          <p:cNvSpPr txBox="1"/>
          <p:nvPr/>
        </p:nvSpPr>
        <p:spPr>
          <a:xfrm>
            <a:off x="8381791" y="2741818"/>
            <a:ext cx="2016224" cy="276999"/>
          </a:xfrm>
          <a:prstGeom prst="rect">
            <a:avLst/>
          </a:prstGeom>
          <a:noFill/>
        </p:spPr>
        <p:txBody>
          <a:bodyPr wrap="square">
            <a:spAutoFit/>
          </a:bodyPr>
          <a:lstStyle/>
          <a:p>
            <a:r>
              <a:rPr lang="en-US" altLang="zh-CN" sz="1200" dirty="0">
                <a:solidFill>
                  <a:schemeClr val="tx1"/>
                </a:solidFill>
              </a:rPr>
              <a:t>Example of AMP frame type</a:t>
            </a:r>
            <a:endParaRPr lang="zh-CN" altLang="en-US" sz="1200" dirty="0">
              <a:solidFill>
                <a:schemeClr val="tx1"/>
              </a:solidFill>
            </a:endParaRPr>
          </a:p>
        </p:txBody>
      </p:sp>
      <p:sp>
        <p:nvSpPr>
          <p:cNvPr id="16" name="日期占位符 5">
            <a:extLst>
              <a:ext uri="{FF2B5EF4-FFF2-40B4-BE49-F238E27FC236}">
                <a16:creationId xmlns:a16="http://schemas.microsoft.com/office/drawing/2014/main" id="{27F6A697-C711-911D-1982-F8CA2D2D849E}"/>
              </a:ext>
            </a:extLst>
          </p:cNvPr>
          <p:cNvSpPr>
            <a:spLocks noGrp="1"/>
          </p:cNvSpPr>
          <p:nvPr>
            <p:ph type="dt" idx="15"/>
          </p:nvPr>
        </p:nvSpPr>
        <p:spPr>
          <a:xfrm>
            <a:off x="929217" y="333375"/>
            <a:ext cx="2499764" cy="273050"/>
          </a:xfrm>
        </p:spPr>
        <p:txBody>
          <a:bodyPr/>
          <a:lstStyle/>
          <a:p>
            <a:r>
              <a:rPr lang="en-GB" dirty="0"/>
              <a:t>April 2025</a:t>
            </a:r>
          </a:p>
        </p:txBody>
      </p:sp>
      <p:pic>
        <p:nvPicPr>
          <p:cNvPr id="13" name="图片 12">
            <a:extLst>
              <a:ext uri="{FF2B5EF4-FFF2-40B4-BE49-F238E27FC236}">
                <a16:creationId xmlns:a16="http://schemas.microsoft.com/office/drawing/2014/main" id="{D172389D-1F32-42F1-BDD9-955CD1B36D99}"/>
              </a:ext>
            </a:extLst>
          </p:cNvPr>
          <p:cNvPicPr>
            <a:picLocks noChangeAspect="1"/>
          </p:cNvPicPr>
          <p:nvPr/>
        </p:nvPicPr>
        <p:blipFill>
          <a:blip r:embed="rId2"/>
          <a:stretch>
            <a:fillRect/>
          </a:stretch>
        </p:blipFill>
        <p:spPr>
          <a:xfrm>
            <a:off x="3344192" y="1830390"/>
            <a:ext cx="5128072" cy="437609"/>
          </a:xfrm>
          <a:prstGeom prst="rect">
            <a:avLst/>
          </a:prstGeom>
        </p:spPr>
      </p:pic>
    </p:spTree>
    <p:extLst>
      <p:ext uri="{BB962C8B-B14F-4D97-AF65-F5344CB8AC3E}">
        <p14:creationId xmlns:p14="http://schemas.microsoft.com/office/powerpoint/2010/main" val="2882115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01FC8C-8515-85BB-9748-EFF411056070}"/>
              </a:ext>
            </a:extLst>
          </p:cNvPr>
          <p:cNvSpPr>
            <a:spLocks noGrp="1"/>
          </p:cNvSpPr>
          <p:nvPr>
            <p:ph type="title"/>
          </p:nvPr>
        </p:nvSpPr>
        <p:spPr/>
        <p:txBody>
          <a:bodyPr/>
          <a:lstStyle/>
          <a:p>
            <a:r>
              <a:rPr lang="en-US" altLang="zh-CN" dirty="0"/>
              <a:t>For AMP UL frame (response)</a:t>
            </a:r>
            <a:endParaRPr lang="zh-CN" altLang="en-US" dirty="0"/>
          </a:p>
        </p:txBody>
      </p:sp>
      <p:sp>
        <p:nvSpPr>
          <p:cNvPr id="4" name="灯片编号占位符 3">
            <a:extLst>
              <a:ext uri="{FF2B5EF4-FFF2-40B4-BE49-F238E27FC236}">
                <a16:creationId xmlns:a16="http://schemas.microsoft.com/office/drawing/2014/main" id="{A9F1CAFF-127D-C4C9-13B2-4FC401A19E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7B7AEAD1-CB0B-FEAD-2A3D-C453D1214277}"/>
              </a:ext>
            </a:extLst>
          </p:cNvPr>
          <p:cNvSpPr>
            <a:spLocks noGrp="1"/>
          </p:cNvSpPr>
          <p:nvPr>
            <p:ph type="ftr" idx="14"/>
          </p:nvPr>
        </p:nvSpPr>
        <p:spPr/>
        <p:txBody>
          <a:bodyPr/>
          <a:lstStyle/>
          <a:p>
            <a:r>
              <a:rPr lang="en-GB"/>
              <a:t>Name, Affiliation</a:t>
            </a:r>
            <a:endParaRPr lang="en-GB" dirty="0"/>
          </a:p>
        </p:txBody>
      </p:sp>
      <p:sp>
        <p:nvSpPr>
          <p:cNvPr id="7" name="文本框 6">
            <a:extLst>
              <a:ext uri="{FF2B5EF4-FFF2-40B4-BE49-F238E27FC236}">
                <a16:creationId xmlns:a16="http://schemas.microsoft.com/office/drawing/2014/main" id="{6BA2A4AD-1936-24F1-4A19-0CA7168699E4}"/>
              </a:ext>
            </a:extLst>
          </p:cNvPr>
          <p:cNvSpPr txBox="1"/>
          <p:nvPr/>
        </p:nvSpPr>
        <p:spPr>
          <a:xfrm>
            <a:off x="839416" y="1751014"/>
            <a:ext cx="10153128" cy="4480073"/>
          </a:xfrm>
          <a:prstGeom prst="rect">
            <a:avLst/>
          </a:prstGeom>
          <a:noFill/>
        </p:spPr>
        <p:txBody>
          <a:bodyPr wrap="square" rtlCol="0">
            <a:spAutoFit/>
          </a:bodyPr>
          <a:lstStyle/>
          <a:p>
            <a:pPr algn="l">
              <a:buNone/>
            </a:pPr>
            <a:r>
              <a:rPr lang="en-US" altLang="zh-CN" sz="2000" b="1" i="0" dirty="0">
                <a:solidFill>
                  <a:srgbClr val="000000"/>
                </a:solidFill>
                <a:effectLst/>
                <a:latin typeface="+mn-lt"/>
              </a:rPr>
              <a:t>At the stage of discovering AMP devices</a:t>
            </a:r>
            <a:r>
              <a:rPr lang="en-US" altLang="zh-CN" sz="2000" b="1" dirty="0">
                <a:solidFill>
                  <a:srgbClr val="000000"/>
                </a:solidFill>
                <a:latin typeface="+mn-lt"/>
              </a:rPr>
              <a:t>,</a:t>
            </a:r>
            <a:r>
              <a:rPr lang="zh-CN" altLang="en-US" sz="2000" b="1" dirty="0">
                <a:solidFill>
                  <a:srgbClr val="000000"/>
                </a:solidFill>
                <a:latin typeface="+mn-lt"/>
              </a:rPr>
              <a:t> </a:t>
            </a:r>
            <a:r>
              <a:rPr lang="en-US" altLang="zh-CN" sz="2000" b="1" dirty="0">
                <a:solidFill>
                  <a:srgbClr val="000000"/>
                </a:solidFill>
                <a:latin typeface="+mn-lt"/>
              </a:rPr>
              <a:t>AMP AP needs to obtain device information of AMP non-AP STAs for management and control,</a:t>
            </a:r>
            <a:r>
              <a:rPr lang="zh-CN" altLang="en-US" sz="2000" b="1" dirty="0">
                <a:solidFill>
                  <a:srgbClr val="000000"/>
                </a:solidFill>
                <a:latin typeface="+mn-lt"/>
              </a:rPr>
              <a:t> </a:t>
            </a:r>
            <a:r>
              <a:rPr lang="en-US" altLang="zh-CN" sz="2000" b="1" dirty="0">
                <a:solidFill>
                  <a:srgbClr val="000000"/>
                </a:solidFill>
                <a:latin typeface="+mn-lt"/>
              </a:rPr>
              <a:t>and the response from AMP non-AP STA should include the following information</a:t>
            </a:r>
          </a:p>
          <a:p>
            <a:pPr marL="1028700" lvl="1">
              <a:lnSpc>
                <a:spcPct val="150000"/>
              </a:lnSpc>
              <a:buFont typeface="Arial" panose="020B0604020202020204" pitchFamily="34" charset="0"/>
              <a:buChar char="•"/>
            </a:pPr>
            <a:r>
              <a:rPr lang="en-US" altLang="zh-CN" sz="1600" dirty="0">
                <a:solidFill>
                  <a:srgbClr val="000000"/>
                </a:solidFill>
                <a:latin typeface="+mn-lt"/>
              </a:rPr>
              <a:t>Identifier of AMP non-AP STA</a:t>
            </a:r>
          </a:p>
          <a:p>
            <a:pPr marL="1028700" lvl="1">
              <a:lnSpc>
                <a:spcPct val="150000"/>
              </a:lnSpc>
              <a:buFont typeface="Arial" panose="020B0604020202020204" pitchFamily="34" charset="0"/>
              <a:buChar char="•"/>
            </a:pPr>
            <a:r>
              <a:rPr lang="en-US" altLang="zh-CN" sz="1600" dirty="0">
                <a:solidFill>
                  <a:srgbClr val="000000"/>
                </a:solidFill>
                <a:latin typeface="+mn-lt"/>
              </a:rPr>
              <a:t>STA type: Backscatter non-AP AMP STA / Active Tx non-AP AMP STA /AMP Enabled non-AP STA…</a:t>
            </a:r>
          </a:p>
          <a:p>
            <a:pPr marL="1028700" lvl="1">
              <a:lnSpc>
                <a:spcPct val="150000"/>
              </a:lnSpc>
              <a:buFont typeface="Arial" panose="020B0604020202020204" pitchFamily="34" charset="0"/>
              <a:buChar char="•"/>
            </a:pPr>
            <a:r>
              <a:rPr lang="en-US" altLang="zh-CN" sz="1600" dirty="0">
                <a:solidFill>
                  <a:schemeClr val="tx1"/>
                </a:solidFill>
                <a:latin typeface="+mn-lt"/>
              </a:rPr>
              <a:t>Operation parameters: BW,</a:t>
            </a:r>
            <a:r>
              <a:rPr lang="zh-CN" altLang="en-US" sz="1600" dirty="0">
                <a:solidFill>
                  <a:schemeClr val="tx1"/>
                </a:solidFill>
                <a:latin typeface="+mn-lt"/>
              </a:rPr>
              <a:t> </a:t>
            </a:r>
            <a:r>
              <a:rPr lang="en-US" altLang="zh-CN" sz="1600" dirty="0">
                <a:solidFill>
                  <a:schemeClr val="tx1"/>
                </a:solidFill>
                <a:latin typeface="+mn-lt"/>
              </a:rPr>
              <a:t>data</a:t>
            </a:r>
            <a:r>
              <a:rPr lang="zh-CN" altLang="en-US" sz="1600" dirty="0">
                <a:solidFill>
                  <a:schemeClr val="tx1"/>
                </a:solidFill>
                <a:latin typeface="+mn-lt"/>
              </a:rPr>
              <a:t> </a:t>
            </a:r>
            <a:r>
              <a:rPr lang="en-US" altLang="zh-CN" sz="1600" dirty="0">
                <a:solidFill>
                  <a:schemeClr val="tx1"/>
                </a:solidFill>
                <a:latin typeface="+mn-lt"/>
              </a:rPr>
              <a:t>rate…</a:t>
            </a:r>
          </a:p>
          <a:p>
            <a:pPr marL="1028700" lvl="1">
              <a:lnSpc>
                <a:spcPct val="150000"/>
              </a:lnSpc>
              <a:buFont typeface="Arial" panose="020B0604020202020204" pitchFamily="34" charset="0"/>
              <a:buChar char="•"/>
            </a:pPr>
            <a:r>
              <a:rPr lang="en-US" altLang="zh-CN" sz="1600" dirty="0">
                <a:solidFill>
                  <a:srgbClr val="000000"/>
                </a:solidFill>
                <a:latin typeface="+mn-lt"/>
              </a:rPr>
              <a:t>(Optional) Capability Information:</a:t>
            </a:r>
            <a:r>
              <a:rPr lang="zh-CN" altLang="en-US" sz="1600" dirty="0">
                <a:solidFill>
                  <a:srgbClr val="000000"/>
                </a:solidFill>
                <a:latin typeface="+mn-lt"/>
              </a:rPr>
              <a:t> </a:t>
            </a:r>
            <a:r>
              <a:rPr lang="en-US" altLang="zh-CN" sz="1600" dirty="0">
                <a:solidFill>
                  <a:srgbClr val="000000"/>
                </a:solidFill>
                <a:latin typeface="+mn-lt"/>
              </a:rPr>
              <a:t>TSF</a:t>
            </a:r>
            <a:r>
              <a:rPr lang="zh-CN" altLang="en-US" sz="1600" dirty="0">
                <a:solidFill>
                  <a:srgbClr val="000000"/>
                </a:solidFill>
                <a:latin typeface="+mn-lt"/>
              </a:rPr>
              <a:t> </a:t>
            </a:r>
            <a:r>
              <a:rPr lang="en-US" altLang="zh-CN" sz="1600" dirty="0">
                <a:solidFill>
                  <a:srgbClr val="000000"/>
                </a:solidFill>
                <a:latin typeface="+mn-lt"/>
              </a:rPr>
              <a:t>supported,</a:t>
            </a:r>
            <a:r>
              <a:rPr lang="zh-CN" altLang="en-US" sz="1600" dirty="0">
                <a:solidFill>
                  <a:srgbClr val="000000"/>
                </a:solidFill>
                <a:latin typeface="+mn-lt"/>
              </a:rPr>
              <a:t> </a:t>
            </a:r>
            <a:r>
              <a:rPr lang="en-US" altLang="zh-CN" sz="1600" dirty="0">
                <a:solidFill>
                  <a:srgbClr val="000000"/>
                </a:solidFill>
                <a:latin typeface="+mn-lt"/>
              </a:rPr>
              <a:t>power management supported…</a:t>
            </a:r>
          </a:p>
          <a:p>
            <a:pPr algn="l"/>
            <a:endParaRPr lang="en-US" altLang="zh-CN" sz="1800" dirty="0">
              <a:solidFill>
                <a:srgbClr val="000000"/>
              </a:solidFill>
              <a:latin typeface="+mn-lt"/>
            </a:endParaRPr>
          </a:p>
          <a:p>
            <a:r>
              <a:rPr lang="en-US" altLang="zh-CN" sz="1800" b="1" dirty="0">
                <a:solidFill>
                  <a:srgbClr val="000000"/>
                </a:solidFill>
                <a:latin typeface="+mn-lt"/>
              </a:rPr>
              <a:t>At the stage of solicited data transmission, the response from AMP non-AP STAs should include,</a:t>
            </a:r>
          </a:p>
          <a:p>
            <a:pPr marL="1028700" lvl="1">
              <a:lnSpc>
                <a:spcPct val="150000"/>
              </a:lnSpc>
              <a:buFont typeface="Arial" panose="020B0604020202020204" pitchFamily="34" charset="0"/>
              <a:buChar char="•"/>
            </a:pPr>
            <a:r>
              <a:rPr lang="en-US" altLang="zh-CN" sz="1600" dirty="0">
                <a:solidFill>
                  <a:schemeClr val="tx1"/>
                </a:solidFill>
                <a:latin typeface="+mn-lt"/>
              </a:rPr>
              <a:t>T ID: the identifier of AMP non-AP STA(s)</a:t>
            </a:r>
          </a:p>
          <a:p>
            <a:pPr marL="1028700" lvl="1">
              <a:lnSpc>
                <a:spcPct val="150000"/>
              </a:lnSpc>
              <a:buFont typeface="Arial" panose="020B0604020202020204" pitchFamily="34" charset="0"/>
              <a:buChar char="•"/>
            </a:pPr>
            <a:r>
              <a:rPr lang="en-US" altLang="zh-CN" sz="1600" dirty="0">
                <a:solidFill>
                  <a:schemeClr val="tx1"/>
                </a:solidFill>
                <a:latin typeface="+mn-lt"/>
              </a:rPr>
              <a:t>R ID: the identifier of AMP AP</a:t>
            </a:r>
          </a:p>
          <a:p>
            <a:pPr marL="1028700" lvl="1">
              <a:lnSpc>
                <a:spcPct val="150000"/>
              </a:lnSpc>
              <a:buFont typeface="Arial" panose="020B0604020202020204" pitchFamily="34" charset="0"/>
              <a:buChar char="•"/>
            </a:pPr>
            <a:r>
              <a:rPr lang="en-US" altLang="zh-CN" sz="1600" dirty="0">
                <a:solidFill>
                  <a:schemeClr val="tx1"/>
                </a:solidFill>
                <a:latin typeface="+mn-lt"/>
              </a:rPr>
              <a:t>data</a:t>
            </a:r>
          </a:p>
          <a:p>
            <a:pPr marL="1028700" lvl="1">
              <a:lnSpc>
                <a:spcPct val="150000"/>
              </a:lnSpc>
              <a:buFont typeface="Arial" panose="020B0604020202020204" pitchFamily="34" charset="0"/>
              <a:buChar char="•"/>
            </a:pPr>
            <a:r>
              <a:rPr lang="en-US" altLang="zh-CN" sz="1600" dirty="0">
                <a:solidFill>
                  <a:schemeClr val="tx1"/>
                </a:solidFill>
                <a:latin typeface="+mn-lt"/>
              </a:rPr>
              <a:t>There may be some security parameters</a:t>
            </a:r>
          </a:p>
        </p:txBody>
      </p:sp>
      <p:sp>
        <p:nvSpPr>
          <p:cNvPr id="8" name="日期占位符 5">
            <a:extLst>
              <a:ext uri="{FF2B5EF4-FFF2-40B4-BE49-F238E27FC236}">
                <a16:creationId xmlns:a16="http://schemas.microsoft.com/office/drawing/2014/main" id="{67F1A98D-D170-B0D3-3754-46FBDFC8ED3E}"/>
              </a:ext>
            </a:extLst>
          </p:cNvPr>
          <p:cNvSpPr>
            <a:spLocks noGrp="1"/>
          </p:cNvSpPr>
          <p:nvPr>
            <p:ph type="dt" idx="15"/>
          </p:nvPr>
        </p:nvSpPr>
        <p:spPr>
          <a:xfrm>
            <a:off x="929217" y="333375"/>
            <a:ext cx="2499764" cy="273050"/>
          </a:xfrm>
        </p:spPr>
        <p:txBody>
          <a:bodyPr/>
          <a:lstStyle/>
          <a:p>
            <a:r>
              <a:rPr lang="en-GB" dirty="0"/>
              <a:t>April 2025</a:t>
            </a:r>
          </a:p>
        </p:txBody>
      </p:sp>
    </p:spTree>
    <p:extLst>
      <p:ext uri="{BB962C8B-B14F-4D97-AF65-F5344CB8AC3E}">
        <p14:creationId xmlns:p14="http://schemas.microsoft.com/office/powerpoint/2010/main" val="113984322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6732" y="1685902"/>
            <a:ext cx="10361084" cy="4695426"/>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dirty="0"/>
              <a:t>Based on TG current progress we have provided some thoughts on AMP frames.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Discussed the possible fields that AMP DL frames may contain and proposed two methods for the design of the control field</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Possible response information from AMP non-AP STA during discovery and solicited data transmission stage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
        <p:nvSpPr>
          <p:cNvPr id="5" name="Date Placeholder 3">
            <a:extLst>
              <a:ext uri="{FF2B5EF4-FFF2-40B4-BE49-F238E27FC236}">
                <a16:creationId xmlns:a16="http://schemas.microsoft.com/office/drawing/2014/main" id="{74667DCA-ED1A-4B61-18FE-B5AEA6FFE359}"/>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April 2025</a:t>
            </a: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95400" y="1700808"/>
            <a:ext cx="10361084" cy="2843361"/>
          </a:xfrm>
        </p:spPr>
        <p:txBody>
          <a:bodyPr/>
          <a:lstStyle/>
          <a:p>
            <a:r>
              <a:rPr lang="en-US" sz="1800" dirty="0"/>
              <a:t>[1]11-24-1613r7, Specification Framework for </a:t>
            </a:r>
            <a:r>
              <a:rPr lang="en-US" sz="1800" dirty="0" err="1"/>
              <a:t>TGbp</a:t>
            </a:r>
            <a:endParaRPr lang="en-GB" altLang="zh-CN" sz="1800" dirty="0"/>
          </a:p>
          <a:p>
            <a:endParaRPr lang="en-GB" altLang="zh-CN"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FC62B926-BC53-0713-5911-9A8254C3FCA7}"/>
              </a:ext>
            </a:extLst>
          </p:cNvPr>
          <p:cNvSpPr>
            <a:spLocks noGrp="1"/>
          </p:cNvSpPr>
          <p:nvPr/>
        </p:nvSpPr>
        <p:spPr bwMode="auto">
          <a:xfrm>
            <a:off x="911424" y="319089"/>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a:t>April </a:t>
            </a:r>
            <a:r>
              <a:rPr lang="en-GB" dirty="0"/>
              <a:t>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39852</TotalTime>
  <Words>1094</Words>
  <Application>Microsoft Office PowerPoint</Application>
  <PresentationFormat>宽屏</PresentationFormat>
  <Paragraphs>179</Paragraphs>
  <Slides>9</Slides>
  <Notes>6</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Arial Unicode MS</vt:lpstr>
      <vt:lpstr>TimesNewRoman</vt:lpstr>
      <vt:lpstr>Arial</vt:lpstr>
      <vt:lpstr>Times New Roman</vt:lpstr>
      <vt:lpstr>Wingdings</vt:lpstr>
      <vt:lpstr>Office 主题​​</vt:lpstr>
      <vt:lpstr>Document</vt:lpstr>
      <vt:lpstr>Thoughts on AMP frame format</vt:lpstr>
      <vt:lpstr>Background</vt:lpstr>
      <vt:lpstr>AMP  UL access frame exchange</vt:lpstr>
      <vt:lpstr>For AMP DL frame</vt:lpstr>
      <vt:lpstr>AMP DL frame-control field (1/2)</vt:lpstr>
      <vt:lpstr>AMP DL frame-control field (2/2)</vt:lpstr>
      <vt:lpstr>For AMP UL frame (response)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295</cp:revision>
  <cp:lastPrinted>1601-01-01T00:00:00Z</cp:lastPrinted>
  <dcterms:created xsi:type="dcterms:W3CDTF">2024-07-05T02:28:50Z</dcterms:created>
  <dcterms:modified xsi:type="dcterms:W3CDTF">2025-05-14T11:30:59Z</dcterms:modified>
  <cp:category>Zhanjing Bao, TCL</cp:category>
</cp:coreProperties>
</file>