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287" r:id="rId4"/>
    <p:sldId id="289" r:id="rId5"/>
    <p:sldId id="291" r:id="rId6"/>
    <p:sldId id="292" r:id="rId7"/>
    <p:sldId id="290" r:id="rId8"/>
    <p:sldId id="26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包占京" initials="包占京" lastIdx="1" clrIdx="0">
    <p:extLst>
      <p:ext uri="{19B8F6BF-5375-455C-9EA6-DF929625EA0E}">
        <p15:presenceInfo xmlns:p15="http://schemas.microsoft.com/office/powerpoint/2012/main" userId="S-1-5-21-1495940435-1635398450-2130403006-8454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5" autoAdjust="0"/>
    <p:restoredTop sz="93589" autoAdjust="0"/>
  </p:normalViewPr>
  <p:slideViewPr>
    <p:cSldViewPr>
      <p:cViewPr varScale="1">
        <p:scale>
          <a:sx n="154" d="100"/>
          <a:sy n="154" d="100"/>
        </p:scale>
        <p:origin x="188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b="0" dirty="0"/>
              <a:t>AMP-assisted devices tend to achieve compatibility and coexistence with legacy STAs, and further reduce power consumption through environmental energy harvesting,</a:t>
            </a:r>
            <a:r>
              <a:rPr lang="zh-CN" altLang="en-US" b="0" dirty="0"/>
              <a:t> </a:t>
            </a:r>
            <a:r>
              <a:rPr lang="en-US" altLang="zh-CN" b="0" dirty="0"/>
              <a:t>while AMP-only devices may have active transmitters or just transmit through backscatter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September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821r0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76697" y="666958"/>
            <a:ext cx="10714805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AMP frame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6857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2025-04-26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April 2025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Zhanjing</a:t>
            </a:r>
            <a:r>
              <a:rPr lang="en-GB" dirty="0"/>
              <a:t> Bao,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932858"/>
              </p:ext>
            </p:extLst>
          </p:nvPr>
        </p:nvGraphicFramePr>
        <p:xfrm>
          <a:off x="995363" y="2869387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34840" imgH="2871150" progId="Word.Document.8">
                  <p:embed/>
                </p:oleObj>
              </mc:Choice>
              <mc:Fallback>
                <p:oleObj name="Document" r:id="rId3" imgW="10534840" imgH="28711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869387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5363" y="24883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E161E-1A8E-975C-0E1B-42909DEF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23792"/>
            <a:ext cx="10361084" cy="1065213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8ACFA8-6699-5FDC-79FF-F41BF5BDB7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2D969-F12E-08F5-1119-011BEAED27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Zhanjing</a:t>
            </a:r>
            <a:r>
              <a:rPr lang="en-GB" altLang="zh-CN" dirty="0"/>
              <a:t> Bao, TCL</a:t>
            </a:r>
          </a:p>
          <a:p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D7FD7BC-C045-1121-09FD-F490D82674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April 2025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D4758569-3239-E26E-2007-E6D355285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42" y="1244885"/>
            <a:ext cx="10361083" cy="4992428"/>
          </a:xfrm>
        </p:spPr>
        <p:txBody>
          <a:bodyPr/>
          <a:lstStyle/>
          <a:p>
            <a:pPr marL="0" indent="0" algn="just"/>
            <a:r>
              <a:rPr lang="en-US" altLang="zh-CN" sz="1800" dirty="0"/>
              <a:t>Motion #29 defines AMP non-AP STA functional entities, including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Backscatter non-AP AMP STA: A non-AP AMP STA that is capable of receiving only AMP Downlink PPDUs and supports uplink backscatter transmission.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Active Tx non-AP AMP STA: A non-AP AMP STA that is capable of receiving only AMP Downlink PPDUs and supports active transmission of AMP Uplink PPDUs.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AMP Enabled non-AP STA: A non-AP STA (e.g. non-HT, HT or HE STA) that is also capable of receiving AMP Downlink PPDUs.</a:t>
            </a:r>
          </a:p>
          <a:p>
            <a:pPr marL="0" indent="0" algn="just"/>
            <a:endParaRPr lang="en-US" altLang="zh-CN" sz="1800" b="0" dirty="0"/>
          </a:p>
          <a:p>
            <a:pPr marL="0" indent="0" algn="just"/>
            <a:r>
              <a:rPr lang="en-US" altLang="zh-CN" sz="1800" dirty="0"/>
              <a:t>Three types of AMP non-AP STA uplink access mechanisms have passed the motion,</a:t>
            </a:r>
            <a:r>
              <a:rPr lang="zh-CN" altLang="en-US" sz="1800" dirty="0"/>
              <a:t> </a:t>
            </a:r>
            <a:r>
              <a:rPr lang="en-US" altLang="zh-CN" sz="1800" dirty="0"/>
              <a:t>including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time-slot based random access mechanism for Active Tx non-AP AMP STAs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time-slot based scheduled access mechanism for Active Tx non-AP AMP STAs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duty-cycle operation for an AMP device is able to support TSF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zh-CN" sz="1800" dirty="0">
              <a:solidFill>
                <a:srgbClr val="FF0000"/>
              </a:solidFill>
            </a:endParaRPr>
          </a:p>
          <a:p>
            <a:pPr algn="just"/>
            <a:r>
              <a:rPr lang="en-US" altLang="zh-CN" sz="1800" dirty="0"/>
              <a:t>In this contribution, we’d like to discuss which information needs to be indicated in the DL or UL frames during the channel access process of AMP non-AP STAs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8673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29607-AC76-3360-5203-59D66278B6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443334-08AD-B6AC-D9BA-856A775835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D1665E-CFEB-A2AA-6B01-0207F1F3D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Zhanjing</a:t>
            </a:r>
            <a:r>
              <a:rPr lang="en-GB" altLang="zh-CN" dirty="0"/>
              <a:t> Bao, TCL</a:t>
            </a:r>
          </a:p>
          <a:p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84C5E92-650D-1FB1-AF3B-17CBA76BC6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April 2025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A4934F0C-EA5D-6D82-E48F-3883867B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488020"/>
            <a:ext cx="10361613" cy="1065213"/>
          </a:xfrm>
        </p:spPr>
        <p:txBody>
          <a:bodyPr/>
          <a:lstStyle/>
          <a:p>
            <a:r>
              <a:rPr lang="en-US" altLang="zh-CN" dirty="0"/>
              <a:t>AMP  UL access frame exchange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424E538-3682-2C1B-9AD6-C5D908D6D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553233"/>
            <a:ext cx="6912768" cy="219961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3C70E5-CE56-7E6D-19EE-A6762DDAA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3" y="4569780"/>
            <a:ext cx="6984776" cy="1751345"/>
          </a:xfrm>
          <a:prstGeom prst="rect">
            <a:avLst/>
          </a:prstGeom>
        </p:spPr>
      </p:pic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5F61E314-8128-6EE7-DACF-DC88AAEF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3013" y="1412776"/>
            <a:ext cx="4053626" cy="4957204"/>
          </a:xfrm>
        </p:spPr>
        <p:txBody>
          <a:bodyPr/>
          <a:lstStyle/>
          <a:p>
            <a:pPr marL="0" indent="0" algn="just"/>
            <a:endParaRPr lang="en-US" altLang="zh-CN" sz="1600" dirty="0"/>
          </a:p>
          <a:p>
            <a:pPr marL="0" indent="0" algn="just"/>
            <a:r>
              <a:rPr lang="en-US" altLang="zh-CN" sz="1600" dirty="0"/>
              <a:t>Based on the TG discussion, </a:t>
            </a:r>
          </a:p>
          <a:p>
            <a:pPr marL="0" indent="0" algn="just"/>
            <a:r>
              <a:rPr lang="en-US" altLang="zh-CN" sz="1600" dirty="0"/>
              <a:t>The time-slot based access mechanism includes,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A DL frame, like AMP trigger,  indicates parameters of time slots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AMP non-AP STA selects a time slot to access based on scheduling or random methods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AMP ack</a:t>
            </a:r>
          </a:p>
          <a:p>
            <a:pPr marL="0" indent="0" algn="just"/>
            <a:endParaRPr lang="en-US" altLang="zh-CN" sz="1600" b="0" dirty="0">
              <a:solidFill>
                <a:srgbClr val="000000"/>
              </a:solidFill>
              <a:latin typeface="TimesNewRoman"/>
            </a:endParaRPr>
          </a:p>
          <a:p>
            <a:pPr marL="0" indent="0" algn="just"/>
            <a:endParaRPr lang="en-US" altLang="zh-CN" sz="1600" b="0" dirty="0">
              <a:latin typeface="TimesNewRoman"/>
            </a:endParaRPr>
          </a:p>
          <a:p>
            <a:pPr marL="0" indent="0" algn="just"/>
            <a:r>
              <a:rPr lang="en-US" altLang="zh-CN" sz="1600" b="1" dirty="0">
                <a:solidFill>
                  <a:srgbClr val="000000"/>
                </a:solidFill>
                <a:latin typeface="TimesNewRoman"/>
              </a:rPr>
              <a:t>The duty cycle operation includes</a:t>
            </a:r>
            <a:r>
              <a:rPr lang="en-US" altLang="zh-CN" sz="1600" dirty="0">
                <a:latin typeface="TimesNewRoman"/>
              </a:rPr>
              <a:t>,</a:t>
            </a:r>
            <a:r>
              <a:rPr lang="zh-CN" altLang="en-US" sz="1600" dirty="0">
                <a:latin typeface="TimesNewRoman"/>
              </a:rPr>
              <a:t> </a:t>
            </a:r>
            <a:endParaRPr lang="en-US" altLang="zh-CN" sz="1600" dirty="0">
              <a:latin typeface="TimesNew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Indication of duty cycle parameters, including available window parameters and corresponding AMP non-AP STA 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After configuration, periodic DL frames, such as AMP triggers, indicating the start time of the available window</a:t>
            </a:r>
          </a:p>
          <a:p>
            <a:pPr marL="0" indent="0" algn="just"/>
            <a:endParaRPr lang="en-US" altLang="zh-CN" sz="2000" b="1" dirty="0">
              <a:solidFill>
                <a:srgbClr val="000000"/>
              </a:solidFill>
              <a:latin typeface="TimesNewRoman"/>
            </a:endParaRPr>
          </a:p>
          <a:p>
            <a:pPr algn="just"/>
            <a:endParaRPr lang="en-US" altLang="zh-CN" sz="1800" b="0" dirty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/>
          </a:p>
          <a:p>
            <a:pPr algn="just"/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3936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35759A-A6F1-0445-5BA1-B43DDB80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646881"/>
            <a:ext cx="10361084" cy="1065213"/>
          </a:xfrm>
        </p:spPr>
        <p:txBody>
          <a:bodyPr/>
          <a:lstStyle/>
          <a:p>
            <a:r>
              <a:rPr lang="en-US" altLang="zh-CN" dirty="0"/>
              <a:t>For AMP DL frame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C4693E-0FEB-36A1-7C4A-B66508C0F7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566788-0638-D63C-713B-E8F63B2F51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EE0940D-1AAA-91CC-7883-593D79673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49782"/>
              </p:ext>
            </p:extLst>
          </p:nvPr>
        </p:nvGraphicFramePr>
        <p:xfrm>
          <a:off x="1631504" y="1609133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84829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529153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24134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MAC Header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Frame Body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97260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D0F7F04-2135-10E5-3882-C284C4760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031745"/>
              </p:ext>
            </p:extLst>
          </p:nvPr>
        </p:nvGraphicFramePr>
        <p:xfrm>
          <a:off x="1127448" y="2617245"/>
          <a:ext cx="56886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>
                  <a:extLst>
                    <a:ext uri="{9D8B030D-6E8A-4147-A177-3AD203B41FA5}">
                      <a16:colId xmlns:a16="http://schemas.microsoft.com/office/drawing/2014/main" val="2768482917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val="1594229572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val="452915399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val="2724134735"/>
                    </a:ext>
                  </a:extLst>
                </a:gridCol>
                <a:gridCol w="1137726">
                  <a:extLst>
                    <a:ext uri="{9D8B030D-6E8A-4147-A177-3AD203B41FA5}">
                      <a16:colId xmlns:a16="http://schemas.microsoft.com/office/drawing/2014/main" val="3339948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control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C000"/>
                          </a:solidFill>
                        </a:rPr>
                        <a:t>duration</a:t>
                      </a:r>
                      <a:endParaRPr lang="zh-CN" alt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R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972607"/>
                  </a:ext>
                </a:extLst>
              </a:tr>
            </a:tbl>
          </a:graphicData>
        </a:graphic>
      </p:graphicFrame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462B6F5-C48E-BD8E-9939-1A685A12F8DA}"/>
              </a:ext>
            </a:extLst>
          </p:cNvPr>
          <p:cNvCxnSpPr/>
          <p:nvPr/>
        </p:nvCxnSpPr>
        <p:spPr bwMode="auto">
          <a:xfrm flipH="1">
            <a:off x="1127448" y="1979973"/>
            <a:ext cx="504056" cy="637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25AFC98C-9ED2-5545-F8F1-73F1B9361DC3}"/>
              </a:ext>
            </a:extLst>
          </p:cNvPr>
          <p:cNvCxnSpPr>
            <a:cxnSpLocks/>
          </p:cNvCxnSpPr>
          <p:nvPr/>
        </p:nvCxnSpPr>
        <p:spPr bwMode="auto">
          <a:xfrm>
            <a:off x="4367808" y="1979973"/>
            <a:ext cx="2448272" cy="637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3361D644-AD9E-C905-8FF8-A6235FD1DE9A}"/>
              </a:ext>
            </a:extLst>
          </p:cNvPr>
          <p:cNvSpPr txBox="1"/>
          <p:nvPr/>
        </p:nvSpPr>
        <p:spPr>
          <a:xfrm>
            <a:off x="912231" y="2968761"/>
            <a:ext cx="10099808" cy="32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tx1"/>
                </a:solidFill>
              </a:rPr>
              <a:t>For AMP DL frame</a:t>
            </a:r>
            <a:r>
              <a:rPr lang="zh-CN" altLang="en-US" sz="1400" b="1" dirty="0">
                <a:solidFill>
                  <a:schemeClr val="tx1"/>
                </a:solidFill>
              </a:rPr>
              <a:t>，</a:t>
            </a:r>
            <a:endParaRPr lang="en-US" altLang="zh-CN" sz="14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 ID</a:t>
            </a:r>
            <a:r>
              <a:rPr lang="zh-CN" altLang="en-US" sz="1400" dirty="0">
                <a:solidFill>
                  <a:schemeClr val="tx1"/>
                </a:solidFill>
              </a:rPr>
              <a:t>： </a:t>
            </a:r>
            <a:r>
              <a:rPr lang="en-US" altLang="zh-CN" sz="1400" dirty="0">
                <a:solidFill>
                  <a:schemeClr val="tx1"/>
                </a:solidFill>
              </a:rPr>
              <a:t>Transmitter address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R ID</a:t>
            </a:r>
            <a:r>
              <a:rPr lang="zh-CN" altLang="en-US" sz="1400" dirty="0">
                <a:solidFill>
                  <a:schemeClr val="tx1"/>
                </a:solidFill>
              </a:rPr>
              <a:t>： </a:t>
            </a:r>
            <a:r>
              <a:rPr lang="en-US" altLang="zh-CN" sz="1400" dirty="0">
                <a:solidFill>
                  <a:schemeClr val="tx1"/>
                </a:solidFill>
              </a:rPr>
              <a:t>Used for receiver addressing,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such as AMP non-AP STA(s) identifier\ group identifier \ broadcast address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time slot parameters for AMP trigger frames or the necessary information for the AMP beacon can be indicated in the frame body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Duration: Protection time indication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Legacy STA will not access during this time period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Control: Necessary control information, of course, simplify as much as possible 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Distinguish downlink frames, or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Indication of frame variants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time slot parameters for AMP trigger frames or the necessary information for the AMP beacon can be indicated in the frame body</a:t>
            </a:r>
          </a:p>
        </p:txBody>
      </p:sp>
      <p:sp>
        <p:nvSpPr>
          <p:cNvPr id="24" name="日期占位符 5">
            <a:extLst>
              <a:ext uri="{FF2B5EF4-FFF2-40B4-BE49-F238E27FC236}">
                <a16:creationId xmlns:a16="http://schemas.microsoft.com/office/drawing/2014/main" id="{A5926B49-2479-0C02-0268-390D8669FC9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42915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9A7A3B-7E87-3E97-15C5-4A78E902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AMP DL frame-control field (1/2)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0068D8-838E-0B23-D8FF-829F33726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03A828-46B2-8781-F770-660A6D722F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65AC1BA-E971-43DB-3088-9D90BEF93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32957"/>
              </p:ext>
            </p:extLst>
          </p:nvPr>
        </p:nvGraphicFramePr>
        <p:xfrm>
          <a:off x="3359696" y="1988840"/>
          <a:ext cx="42664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158">
                  <a:extLst>
                    <a:ext uri="{9D8B030D-6E8A-4147-A177-3AD203B41FA5}">
                      <a16:colId xmlns:a16="http://schemas.microsoft.com/office/drawing/2014/main" val="2768482917"/>
                    </a:ext>
                  </a:extLst>
                </a:gridCol>
                <a:gridCol w="1422158">
                  <a:extLst>
                    <a:ext uri="{9D8B030D-6E8A-4147-A177-3AD203B41FA5}">
                      <a16:colId xmlns:a16="http://schemas.microsoft.com/office/drawing/2014/main" val="1594229572"/>
                    </a:ext>
                  </a:extLst>
                </a:gridCol>
                <a:gridCol w="1422158">
                  <a:extLst>
                    <a:ext uri="{9D8B030D-6E8A-4147-A177-3AD203B41FA5}">
                      <a16:colId xmlns:a16="http://schemas.microsoft.com/office/drawing/2014/main" val="452915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Type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subtype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972607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39856596-D855-4C81-02F9-B0917EAAC21E}"/>
              </a:ext>
            </a:extLst>
          </p:cNvPr>
          <p:cNvSpPr txBox="1"/>
          <p:nvPr/>
        </p:nvSpPr>
        <p:spPr>
          <a:xfrm>
            <a:off x="4439816" y="2413187"/>
            <a:ext cx="2268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Control field Method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8FF3D2-3804-8F72-B416-C4FF7BED8D63}"/>
              </a:ext>
            </a:extLst>
          </p:cNvPr>
          <p:cNvSpPr txBox="1"/>
          <p:nvPr/>
        </p:nvSpPr>
        <p:spPr>
          <a:xfrm>
            <a:off x="767408" y="2929714"/>
            <a:ext cx="5904656" cy="343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b="1" dirty="0">
                <a:solidFill>
                  <a:schemeClr val="tx1"/>
                </a:solidFill>
              </a:rPr>
              <a:t>Method 1</a:t>
            </a:r>
            <a:r>
              <a:rPr lang="zh-CN" altLang="en-US" sz="1800" b="1" dirty="0">
                <a:solidFill>
                  <a:schemeClr val="tx1"/>
                </a:solidFill>
              </a:rPr>
              <a:t>：</a:t>
            </a:r>
            <a:r>
              <a:rPr lang="en-US" altLang="zh-CN" sz="1800" b="1" dirty="0">
                <a:solidFill>
                  <a:schemeClr val="tx1"/>
                </a:solidFill>
              </a:rPr>
              <a:t>For different uplink access mechanisms, use different frame types, 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Type</a:t>
            </a:r>
            <a:r>
              <a:rPr lang="zh-CN" altLang="en-US" sz="1600" dirty="0">
                <a:solidFill>
                  <a:schemeClr val="tx1"/>
                </a:solidFill>
              </a:rPr>
              <a:t>：</a:t>
            </a:r>
            <a:r>
              <a:rPr lang="en-US" altLang="zh-CN" sz="1600" dirty="0">
                <a:solidFill>
                  <a:schemeClr val="tx1"/>
                </a:solidFill>
              </a:rPr>
              <a:t>Indicate ‘AMP frame’, which facilitates differentiation from other .11 MAC frames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Subtype</a:t>
            </a:r>
            <a:r>
              <a:rPr lang="zh-CN" altLang="en-US" sz="1600" dirty="0">
                <a:solidFill>
                  <a:schemeClr val="tx1"/>
                </a:solidFill>
              </a:rPr>
              <a:t>：</a:t>
            </a:r>
            <a:r>
              <a:rPr lang="en-US" altLang="zh-CN" sz="1600" dirty="0">
                <a:solidFill>
                  <a:schemeClr val="tx1"/>
                </a:solidFill>
              </a:rPr>
              <a:t>Further indicate the frame type,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such as ‘AMP random access trigger’\ ‘AMP scheduled access trigger’\ ‘AMP beacon’ \ ‘AMP duty cycle trigger’ 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Other necessary information, such as operating parameters(like BW,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 data rate), protection frame indication, </a:t>
            </a:r>
            <a:r>
              <a:rPr lang="en-US" altLang="zh-CN" sz="16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1068CD1-0C2F-A2C9-E170-C8742F964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31108"/>
              </p:ext>
            </p:extLst>
          </p:nvPr>
        </p:nvGraphicFramePr>
        <p:xfrm>
          <a:off x="7293133" y="3789040"/>
          <a:ext cx="3982352" cy="169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107">
                  <a:extLst>
                    <a:ext uri="{9D8B030D-6E8A-4147-A177-3AD203B41FA5}">
                      <a16:colId xmlns:a16="http://schemas.microsoft.com/office/drawing/2014/main" val="1886656106"/>
                    </a:ext>
                  </a:extLst>
                </a:gridCol>
                <a:gridCol w="3019245">
                  <a:extLst>
                    <a:ext uri="{9D8B030D-6E8A-4147-A177-3AD203B41FA5}">
                      <a16:colId xmlns:a16="http://schemas.microsoft.com/office/drawing/2014/main" val="105646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Subtype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Indication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3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0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beacon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29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1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Backscattering frame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15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2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random access trigger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964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3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AMP scheduled access trigger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720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duty cycle trigger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580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</a:t>
                      </a: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ack</a:t>
                      </a:r>
                      <a:endParaRPr lang="en-US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065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048719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D0C3D90A-AED9-5FEA-AF05-AB4F2BB4054D}"/>
              </a:ext>
            </a:extLst>
          </p:cNvPr>
          <p:cNvSpPr txBox="1"/>
          <p:nvPr/>
        </p:nvSpPr>
        <p:spPr>
          <a:xfrm>
            <a:off x="7502574" y="3393382"/>
            <a:ext cx="35283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Example of using frame categories for differentiation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日期占位符 5">
            <a:extLst>
              <a:ext uri="{FF2B5EF4-FFF2-40B4-BE49-F238E27FC236}">
                <a16:creationId xmlns:a16="http://schemas.microsoft.com/office/drawing/2014/main" id="{CB0ABFDC-6780-EBBB-44C4-B46BF0E8A39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75248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791DB-6BEC-465C-3D82-6AB673A6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AMP DL frame-control field (2/2)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E9BF88-2630-CBE2-9D26-A46A47507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A1DD26-6810-54B0-CA59-6A71E47B05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709A69C-8824-D359-31C5-D137279A9D12}"/>
              </a:ext>
            </a:extLst>
          </p:cNvPr>
          <p:cNvSpPr txBox="1"/>
          <p:nvPr/>
        </p:nvSpPr>
        <p:spPr>
          <a:xfrm>
            <a:off x="4943872" y="2379705"/>
            <a:ext cx="2268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Control field Method 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FA08043-FDCF-302D-1E48-F44A8A117909}"/>
              </a:ext>
            </a:extLst>
          </p:cNvPr>
          <p:cNvSpPr txBox="1"/>
          <p:nvPr/>
        </p:nvSpPr>
        <p:spPr>
          <a:xfrm>
            <a:off x="479376" y="2828227"/>
            <a:ext cx="6120681" cy="318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b="1" dirty="0">
                <a:solidFill>
                  <a:schemeClr val="tx1"/>
                </a:solidFill>
                <a:latin typeface="+mn-lt"/>
              </a:rPr>
              <a:t>Method 2</a:t>
            </a:r>
            <a:r>
              <a:rPr lang="zh-CN" altLang="en-US" sz="1800" b="1" dirty="0">
                <a:solidFill>
                  <a:schemeClr val="tx1"/>
                </a:solidFill>
                <a:latin typeface="+mn-lt"/>
              </a:rPr>
              <a:t>：</a:t>
            </a:r>
            <a:r>
              <a:rPr lang="en-US" altLang="zh-CN" sz="1800" b="1" dirty="0">
                <a:solidFill>
                  <a:schemeClr val="tx1"/>
                </a:solidFill>
                <a:latin typeface="+mn-lt"/>
              </a:rPr>
              <a:t>For different uplink access mechanisms, indicate different access modes,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Type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：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indication ‘AMP trigger frame’ /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‘AMP beacon’ / ‘AMP discovery’…that is, define AMP trigger frames under different access methods as the same type of frame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Operation/access mode: indicate the access/operation mode of the uplink AMP PPDU triggered by the frame if it’s an AMP trigger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Other necessary information, such as operating parameters(like BW,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 data rate), protection frame indication, </a:t>
            </a:r>
            <a:r>
              <a:rPr lang="en-US" altLang="zh-CN" sz="16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altLang="zh-CN" sz="16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7C0CFA6-B7EC-4966-4E6B-80D3B0C1D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80360"/>
              </p:ext>
            </p:extLst>
          </p:nvPr>
        </p:nvGraphicFramePr>
        <p:xfrm>
          <a:off x="7398727" y="4980006"/>
          <a:ext cx="3982352" cy="1056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107">
                  <a:extLst>
                    <a:ext uri="{9D8B030D-6E8A-4147-A177-3AD203B41FA5}">
                      <a16:colId xmlns:a16="http://schemas.microsoft.com/office/drawing/2014/main" val="1886656106"/>
                    </a:ext>
                  </a:extLst>
                </a:gridCol>
                <a:gridCol w="3019245">
                  <a:extLst>
                    <a:ext uri="{9D8B030D-6E8A-4147-A177-3AD203B41FA5}">
                      <a16:colId xmlns:a16="http://schemas.microsoft.com/office/drawing/2014/main" val="105646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Subtype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Indication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3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0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time slot based random access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29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1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time slot based scheduled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15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2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duty cycle operation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964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048719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B22F2FA4-E6F7-24C6-2486-F8D3725F4FE2}"/>
              </a:ext>
            </a:extLst>
          </p:cNvPr>
          <p:cNvSpPr txBox="1"/>
          <p:nvPr/>
        </p:nvSpPr>
        <p:spPr>
          <a:xfrm>
            <a:off x="7752184" y="4621965"/>
            <a:ext cx="34563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Example of operation/access mode for AMP trigger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3C0C49D-F077-4FD2-4355-A27A7BA74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56326"/>
              </p:ext>
            </p:extLst>
          </p:nvPr>
        </p:nvGraphicFramePr>
        <p:xfrm>
          <a:off x="7398727" y="3077063"/>
          <a:ext cx="3982352" cy="1267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107">
                  <a:extLst>
                    <a:ext uri="{9D8B030D-6E8A-4147-A177-3AD203B41FA5}">
                      <a16:colId xmlns:a16="http://schemas.microsoft.com/office/drawing/2014/main" val="1886656106"/>
                    </a:ext>
                  </a:extLst>
                </a:gridCol>
                <a:gridCol w="3019245">
                  <a:extLst>
                    <a:ext uri="{9D8B030D-6E8A-4147-A177-3AD203B41FA5}">
                      <a16:colId xmlns:a16="http://schemas.microsoft.com/office/drawing/2014/main" val="105646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Subtype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Indication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3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0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beacon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29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1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Backscattering frame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15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2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AMP trigger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964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3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楷体" panose="02010609060101010101" pitchFamily="49" charset="-122"/>
                        </a:rPr>
                        <a:t>AMP ack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046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66700">
                        <a:lnSpc>
                          <a:spcPct val="150000"/>
                        </a:lnSpc>
                        <a:buNone/>
                      </a:pPr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048719"/>
                  </a:ext>
                </a:extLst>
              </a:tr>
            </a:tbl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453A9AC8-3678-27CB-457C-598148905847}"/>
              </a:ext>
            </a:extLst>
          </p:cNvPr>
          <p:cNvSpPr txBox="1"/>
          <p:nvPr/>
        </p:nvSpPr>
        <p:spPr>
          <a:xfrm>
            <a:off x="8381791" y="2741818"/>
            <a:ext cx="20162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Example of AMP frame type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日期占位符 5">
            <a:extLst>
              <a:ext uri="{FF2B5EF4-FFF2-40B4-BE49-F238E27FC236}">
                <a16:creationId xmlns:a16="http://schemas.microsoft.com/office/drawing/2014/main" id="{27F6A697-C711-911D-1982-F8CA2D2D849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April 2025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172389D-1F32-42F1-BDD9-955CD1B36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192" y="1830390"/>
            <a:ext cx="5128072" cy="43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1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01FC8C-8515-85BB-9748-EFF41105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 AMP UL frame (response)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F1CAFF-127D-C4C9-13B2-4FC401A19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7AEAD1-CB0B-FEAD-2A3D-C453D12142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A2A4AD-1936-24F1-4A19-0CA7168699E4}"/>
              </a:ext>
            </a:extLst>
          </p:cNvPr>
          <p:cNvSpPr txBox="1"/>
          <p:nvPr/>
        </p:nvSpPr>
        <p:spPr>
          <a:xfrm>
            <a:off x="839416" y="1751014"/>
            <a:ext cx="10153128" cy="448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altLang="zh-CN" sz="2000" b="1" i="0" dirty="0">
                <a:solidFill>
                  <a:srgbClr val="000000"/>
                </a:solidFill>
                <a:effectLst/>
                <a:latin typeface="+mn-lt"/>
              </a:rPr>
              <a:t>At the stage of discovering AMP devices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</a:rPr>
              <a:t>AMP AP needs to obtain device information of AMP non-AP STAs for management and control,</a:t>
            </a:r>
            <a:r>
              <a:rPr lang="zh-CN" altLang="en-US" sz="2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+mn-lt"/>
              </a:rPr>
              <a:t>and the response from AMP non-AP STA should include the following information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Identifier of AMP non-AP STA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STA type: Backscatter non-AP AMP STA / Active Tx non-AP AMP STA /AMP Enabled non-AP STA…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Operation parameters: BW,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data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rate…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(Optional) Capability Information:</a:t>
            </a:r>
            <a:r>
              <a:rPr lang="zh-CN" altLang="en-US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TSF</a:t>
            </a:r>
            <a:r>
              <a:rPr lang="zh-CN" altLang="en-US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supported,</a:t>
            </a:r>
            <a:r>
              <a:rPr lang="zh-CN" altLang="en-US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power management supported…</a:t>
            </a:r>
          </a:p>
          <a:p>
            <a:pPr algn="l"/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At the stage of solicited data transmission, the response from AMP non-AP STAs should include,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T ID: the identifier of AMP non-AP STA(s)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R ID: the identifier of AMP AP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data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There may be some security parameters</a:t>
            </a:r>
          </a:p>
        </p:txBody>
      </p:sp>
      <p:sp>
        <p:nvSpPr>
          <p:cNvPr id="8" name="日期占位符 5">
            <a:extLst>
              <a:ext uri="{FF2B5EF4-FFF2-40B4-BE49-F238E27FC236}">
                <a16:creationId xmlns:a16="http://schemas.microsoft.com/office/drawing/2014/main" id="{67F1A98D-D170-B0D3-3754-46FBDFC8ED3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1139843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6732" y="1685902"/>
            <a:ext cx="10361084" cy="4695426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Based on TG current progress we have provided some thoughts on AMP frames.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0" dirty="0"/>
              <a:t>Discussed the possible fields that AMP DL frames may contain and proposed two methods for the design of the control field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b="0" dirty="0"/>
              <a:t>Possible response information from AMP non-AP STA during discovery and solicited data transmission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2" name="页脚占位符 4">
            <a:extLst>
              <a:ext uri="{FF2B5EF4-FFF2-40B4-BE49-F238E27FC236}">
                <a16:creationId xmlns:a16="http://schemas.microsoft.com/office/drawing/2014/main" id="{C17B5625-C6F0-1270-EA51-E83CAF1856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 err="1"/>
              <a:t>Zhanjing</a:t>
            </a:r>
            <a:r>
              <a:rPr lang="en-GB" altLang="zh-CN" dirty="0"/>
              <a:t> Bao, TCL</a:t>
            </a:r>
          </a:p>
          <a:p>
            <a:endParaRPr lang="en-GB" altLang="zh-CN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Summary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667DCA-ED1A-4B61-18FE-B5AEA6FFE359}"/>
              </a:ext>
            </a:extLst>
          </p:cNvPr>
          <p:cNvSpPr>
            <a:spLocks noGrp="1"/>
          </p:cNvSpPr>
          <p:nvPr/>
        </p:nvSpPr>
        <p:spPr bwMode="auto">
          <a:xfrm>
            <a:off x="914401" y="33265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700808"/>
            <a:ext cx="10361084" cy="2843361"/>
          </a:xfrm>
        </p:spPr>
        <p:txBody>
          <a:bodyPr/>
          <a:lstStyle/>
          <a:p>
            <a:r>
              <a:rPr lang="en-US" sz="1800" dirty="0"/>
              <a:t>[1]11-24-1613r7, Specification Framework for </a:t>
            </a:r>
            <a:r>
              <a:rPr lang="en-US" sz="1800" dirty="0" err="1"/>
              <a:t>TGbp</a:t>
            </a:r>
            <a:endParaRPr lang="en-GB" altLang="zh-CN" sz="1800" dirty="0"/>
          </a:p>
          <a:p>
            <a:endParaRPr lang="en-GB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72A762C1-753F-E520-FB53-428DFB8B34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 err="1"/>
              <a:t>Zhanjing</a:t>
            </a:r>
            <a:r>
              <a:rPr lang="en-GB" altLang="zh-CN" dirty="0"/>
              <a:t> Bao, TCL</a:t>
            </a:r>
          </a:p>
          <a:p>
            <a:endParaRPr lang="en-GB" altLang="zh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2B926-BC53-0713-5911-9A8254C3FCA7}"/>
              </a:ext>
            </a:extLst>
          </p:cNvPr>
          <p:cNvSpPr>
            <a:spLocks noGrp="1"/>
          </p:cNvSpPr>
          <p:nvPr/>
        </p:nvSpPr>
        <p:spPr bwMode="auto">
          <a:xfrm>
            <a:off x="911424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/>
              <a:t>April </a:t>
            </a:r>
            <a:r>
              <a:rPr lang="en-GB" dirty="0"/>
              <a:t>2025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36759</TotalTime>
  <Words>1046</Words>
  <Application>Microsoft Office PowerPoint</Application>
  <PresentationFormat>宽屏</PresentationFormat>
  <Paragraphs>171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TimesNewRoman</vt:lpstr>
      <vt:lpstr>Arial</vt:lpstr>
      <vt:lpstr>Times New Roman</vt:lpstr>
      <vt:lpstr>Wingdings</vt:lpstr>
      <vt:lpstr>Office 主题​​</vt:lpstr>
      <vt:lpstr>Document</vt:lpstr>
      <vt:lpstr>Thoughts on AMP frame format</vt:lpstr>
      <vt:lpstr>Background</vt:lpstr>
      <vt:lpstr>AMP  UL access frame exchange</vt:lpstr>
      <vt:lpstr>For AMP DL frame</vt:lpstr>
      <vt:lpstr>AMP DL frame-control field (1/2)</vt:lpstr>
      <vt:lpstr>AMP DL frame-control field (2/2)</vt:lpstr>
      <vt:lpstr>For AMP UL frame (response)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capability report for AMP STA</dc:title>
  <dc:creator>包占京</dc:creator>
  <cp:keywords/>
  <cp:lastModifiedBy>包占京</cp:lastModifiedBy>
  <cp:revision>290</cp:revision>
  <cp:lastPrinted>1601-01-01T00:00:00Z</cp:lastPrinted>
  <dcterms:created xsi:type="dcterms:W3CDTF">2024-07-05T02:28:50Z</dcterms:created>
  <dcterms:modified xsi:type="dcterms:W3CDTF">2025-05-08T05:37:22Z</dcterms:modified>
  <cp:category>Zhanjing Bao, TCL</cp:category>
</cp:coreProperties>
</file>