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828" r:id="rId2"/>
  </p:sldMasterIdLst>
  <p:notesMasterIdLst>
    <p:notesMasterId r:id="rId15"/>
  </p:notesMasterIdLst>
  <p:sldIdLst>
    <p:sldId id="363" r:id="rId3"/>
    <p:sldId id="2494" r:id="rId4"/>
    <p:sldId id="2480" r:id="rId5"/>
    <p:sldId id="2496" r:id="rId6"/>
    <p:sldId id="2498" r:id="rId7"/>
    <p:sldId id="2497" r:id="rId8"/>
    <p:sldId id="2499" r:id="rId9"/>
    <p:sldId id="2492" r:id="rId10"/>
    <p:sldId id="2500" r:id="rId11"/>
    <p:sldId id="2501" r:id="rId12"/>
    <p:sldId id="2493" r:id="rId13"/>
    <p:sldId id="2460" r:id="rId14"/>
  </p:sldIdLst>
  <p:sldSz cx="12192000" cy="6858000"/>
  <p:notesSz cx="6858000" cy="9237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Rolfe" initials="BR" lastIdx="1" clrIdx="0"/>
  <p:cmAuthor id="2" name="Rojan Chitrakar" initials="RC" lastIdx="5" clrIdx="1">
    <p:extLst>
      <p:ext uri="{19B8F6BF-5375-455C-9EA6-DF929625EA0E}">
        <p15:presenceInfo xmlns:p15="http://schemas.microsoft.com/office/powerpoint/2012/main" userId="S-1-5-21-147214757-305610072-1517763936-96592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B8B"/>
    <a:srgbClr val="0000FF"/>
    <a:srgbClr val="FAEE98"/>
    <a:srgbClr val="C3EC8F"/>
    <a:srgbClr val="EAEC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1874" autoAdjust="0"/>
  </p:normalViewPr>
  <p:slideViewPr>
    <p:cSldViewPr>
      <p:cViewPr varScale="1">
        <p:scale>
          <a:sx n="88" d="100"/>
          <a:sy n="88" d="100"/>
        </p:scale>
        <p:origin x="422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4371" y="4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1FAD8B0C-1BCA-4B4B-86AE-C63712745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5" name="AutoShape 2">
            <a:extLst>
              <a:ext uri="{FF2B5EF4-FFF2-40B4-BE49-F238E27FC236}">
                <a16:creationId xmlns:a16="http://schemas.microsoft.com/office/drawing/2014/main" id="{B58C36BB-FB5B-4752-861B-050CB2D21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6" name="AutoShape 3">
            <a:extLst>
              <a:ext uri="{FF2B5EF4-FFF2-40B4-BE49-F238E27FC236}">
                <a16:creationId xmlns:a16="http://schemas.microsoft.com/office/drawing/2014/main" id="{849DF383-6460-403D-AF77-5FFF96D9E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id="{9E279C52-D4F4-4280-B302-F741933E0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8" name="AutoShape 5">
            <a:extLst>
              <a:ext uri="{FF2B5EF4-FFF2-40B4-BE49-F238E27FC236}">
                <a16:creationId xmlns:a16="http://schemas.microsoft.com/office/drawing/2014/main" id="{798152AC-16A6-47DC-A055-B74C14C5E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9" name="Text Box 6">
            <a:extLst>
              <a:ext uri="{FF2B5EF4-FFF2-40B4-BE49-F238E27FC236}">
                <a16:creationId xmlns:a16="http://schemas.microsoft.com/office/drawing/2014/main" id="{7B12017D-B53A-4443-ACCE-293205F1A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95250"/>
            <a:ext cx="27844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7FBA8C1C-E32A-4F14-9D1F-D7601E734A7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46113" y="85725"/>
            <a:ext cx="2700337" cy="211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3081" name="Rectangle 8">
            <a:extLst>
              <a:ext uri="{FF2B5EF4-FFF2-40B4-BE49-F238E27FC236}">
                <a16:creationId xmlns:a16="http://schemas.microsoft.com/office/drawing/2014/main" id="{E122C960-2A54-40F5-A908-87971E0C703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66713" y="698500"/>
            <a:ext cx="6121400" cy="34432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1234A300-5485-429F-944B-554FF57137B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87850"/>
            <a:ext cx="5021263" cy="4148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83" name="Text Box 10">
            <a:extLst>
              <a:ext uri="{FF2B5EF4-FFF2-40B4-BE49-F238E27FC236}">
                <a16:creationId xmlns:a16="http://schemas.microsoft.com/office/drawing/2014/main" id="{1C68885A-041B-4C0A-8E83-F16A43DC5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8942388"/>
            <a:ext cx="2482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1E70119-92F6-4621-AC57-B463517937D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2901950" y="8942388"/>
            <a:ext cx="784225" cy="730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5613" name="Rectangle 12">
            <a:extLst>
              <a:ext uri="{FF2B5EF4-FFF2-40B4-BE49-F238E27FC236}">
                <a16:creationId xmlns:a16="http://schemas.microsoft.com/office/drawing/2014/main" id="{A90C13E1-E327-4B98-B22B-780D71105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8942388"/>
            <a:ext cx="2255837" cy="1825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altLang="en-US" dirty="0">
                <a:solidFill>
                  <a:srgbClr val="000000"/>
                </a:solidFill>
              </a:rPr>
              <a:t>Tentative agenda Full WG</a:t>
            </a:r>
          </a:p>
        </p:txBody>
      </p:sp>
      <p:sp>
        <p:nvSpPr>
          <p:cNvPr id="3086" name="Line 13">
            <a:extLst>
              <a:ext uri="{FF2B5EF4-FFF2-40B4-BE49-F238E27FC236}">
                <a16:creationId xmlns:a16="http://schemas.microsoft.com/office/drawing/2014/main" id="{4458E013-756C-4026-9A0C-ED693EE20C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600" y="8940800"/>
            <a:ext cx="5405438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087" name="Line 14">
            <a:extLst>
              <a:ext uri="{FF2B5EF4-FFF2-40B4-BE49-F238E27FC236}">
                <a16:creationId xmlns:a16="http://schemas.microsoft.com/office/drawing/2014/main" id="{A892DDF2-531F-4C1A-BB8E-FDD3F71D98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988" y="295275"/>
            <a:ext cx="555466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FDF47AF-7F27-47A2-AC95-1B734D852285}"/>
              </a:ext>
            </a:extLst>
          </p:cNvPr>
          <p:cNvSpPr>
            <a:spLocks noGrp="1" noChangeArrowheads="1"/>
          </p:cNvSpPr>
          <p:nvPr>
            <p:ph type="dt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ea typeface="Arial Unicode MS" pitchFamily="34" charset="-128"/>
              </a:rPr>
              <a:t>07/12/10</a:t>
            </a:r>
          </a:p>
        </p:txBody>
      </p:sp>
      <p:sp>
        <p:nvSpPr>
          <p:cNvPr id="5123" name="Rectangle 11">
            <a:extLst>
              <a:ext uri="{FF2B5EF4-FFF2-40B4-BE49-F238E27FC236}">
                <a16:creationId xmlns:a16="http://schemas.microsoft.com/office/drawing/2014/main" id="{E7A312FD-48BA-4567-B1F3-7520CA98CA1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Page </a:t>
            </a:r>
            <a:fld id="{2A02BA22-F607-40B6-B650-89B025089CA0}" type="slidenum">
              <a:rPr lang="en-US" altLang="en-US" sz="24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2400" dirty="0"/>
          </a:p>
        </p:txBody>
      </p:sp>
      <p:sp>
        <p:nvSpPr>
          <p:cNvPr id="5124" name="Text Box 1">
            <a:extLst>
              <a:ext uri="{FF2B5EF4-FFF2-40B4-BE49-F238E27FC236}">
                <a16:creationId xmlns:a16="http://schemas.microsoft.com/office/drawing/2014/main" id="{C0042731-F3F6-4A64-81A0-A6EDF2F79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3" y="96838"/>
            <a:ext cx="2708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/>
              <a:t>Jul 12, 2010</a:t>
            </a:r>
          </a:p>
        </p:txBody>
      </p:sp>
      <p:sp>
        <p:nvSpPr>
          <p:cNvPr id="5125" name="Text Box 2">
            <a:extLst>
              <a:ext uri="{FF2B5EF4-FFF2-40B4-BE49-F238E27FC236}">
                <a16:creationId xmlns:a16="http://schemas.microsoft.com/office/drawing/2014/main" id="{15A48728-99FA-4FFC-99DB-2BCCC7484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950" y="8942388"/>
            <a:ext cx="7921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dirty="0"/>
              <a:t>Page </a:t>
            </a:r>
            <a:fld id="{B08E7645-705B-4ADD-B5B6-F7EFEFDE2AD9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dirty="0"/>
          </a:p>
        </p:txBody>
      </p:sp>
      <p:sp>
        <p:nvSpPr>
          <p:cNvPr id="5126" name="Text Box 3">
            <a:extLst>
              <a:ext uri="{FF2B5EF4-FFF2-40B4-BE49-F238E27FC236}">
                <a16:creationId xmlns:a16="http://schemas.microsoft.com/office/drawing/2014/main" id="{40B3C9E2-901C-4E2D-9196-A5D26B9606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5125" y="698500"/>
            <a:ext cx="6132513" cy="3451225"/>
          </a:xfrm>
          <a:solidFill>
            <a:srgbClr val="FFFFFF"/>
          </a:solidFill>
          <a:ln/>
        </p:spPr>
      </p:sp>
      <p:sp>
        <p:nvSpPr>
          <p:cNvPr id="5127" name="Text Box 4">
            <a:extLst>
              <a:ext uri="{FF2B5EF4-FFF2-40B4-BE49-F238E27FC236}">
                <a16:creationId xmlns:a16="http://schemas.microsoft.com/office/drawing/2014/main" id="{9444E41B-0F32-4A16-9E20-D6DFD1D90F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87850"/>
            <a:ext cx="5022850" cy="414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ＭＳ Ｐゴシック" charset="0"/>
                <a:cs typeface="Arial Unicode MS" charset="0"/>
              </a:rPr>
              <a:t>07/12/10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Page </a:t>
            </a:r>
            <a:fld id="{AF55197A-4911-4ED0-BBAA-82A1653DF638}" type="slidenum"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</a:t>
            </a:fld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25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sz="1200" b="0" i="0" u="none" strike="noStrike" kern="1200" dirty="0">
                <a:solidFill>
                  <a:srgbClr val="000000"/>
                </a:solidFill>
                <a:effectLst/>
                <a:latin typeface="Times New Roman" charset="0"/>
                <a:ea typeface="MS PGothic" panose="020B0600070205080204" pitchFamily="34" charset="-128"/>
                <a:cs typeface="ＭＳ Ｐゴシック" charset="0"/>
              </a:rPr>
              <a:t>Select (min size)</a:t>
            </a:r>
            <a:r>
              <a:rPr lang="en-SG" dirty="0"/>
              <a:t> </a:t>
            </a:r>
            <a:r>
              <a:rPr lang="en-SG" sz="1200" b="0" i="0" u="none" strike="noStrike" kern="1200" dirty="0">
                <a:solidFill>
                  <a:srgbClr val="000000"/>
                </a:solidFill>
                <a:effectLst/>
                <a:latin typeface="Times New Roman" charset="0"/>
                <a:ea typeface="MS PGothic" panose="020B0600070205080204" pitchFamily="34" charset="-128"/>
                <a:cs typeface="ＭＳ Ｐゴシック" charset="0"/>
              </a:rPr>
              <a:t>44</a:t>
            </a:r>
            <a:r>
              <a:rPr lang="en-SG" dirty="0"/>
              <a:t> bit</a:t>
            </a:r>
            <a:r>
              <a:rPr lang="en-US" dirty="0"/>
              <a:t>s </a:t>
            </a:r>
            <a:r>
              <a:rPr lang="en-US" sz="1200" b="0" i="0" u="none" strike="noStrike" kern="1200" dirty="0">
                <a:solidFill>
                  <a:srgbClr val="000000"/>
                </a:solidFill>
                <a:effectLst/>
                <a:latin typeface="Times New Roman" charset="0"/>
                <a:ea typeface="MS PGothic" panose="020B0600070205080204" pitchFamily="34" charset="-128"/>
                <a:cs typeface="ＭＳ Ｐゴシック" charset="0"/>
              </a:rPr>
              <a:t>Query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rgbClr val="000000"/>
                </a:solidFill>
                <a:effectLst/>
                <a:latin typeface="Times New Roman" charset="0"/>
                <a:ea typeface="MS PGothic" panose="020B0600070205080204" pitchFamily="34" charset="-128"/>
                <a:cs typeface="ＭＳ Ｐゴシック" charset="0"/>
              </a:rPr>
              <a:t>22</a:t>
            </a:r>
            <a:r>
              <a:rPr lang="en-US" dirty="0"/>
              <a:t> bits </a:t>
            </a:r>
            <a:r>
              <a:rPr lang="en-US" sz="1200" b="0" i="0" u="none" strike="noStrike" kern="1200" dirty="0" err="1">
                <a:solidFill>
                  <a:srgbClr val="000000"/>
                </a:solidFill>
                <a:effectLst/>
                <a:latin typeface="Times New Roman" charset="0"/>
                <a:ea typeface="MS PGothic" panose="020B0600070205080204" pitchFamily="34" charset="-128"/>
                <a:cs typeface="ＭＳ Ｐゴシック" charset="0"/>
              </a:rPr>
              <a:t>QueryRep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rgbClr val="000000"/>
                </a:solidFill>
                <a:effectLst/>
                <a:latin typeface="Times New Roman" charset="0"/>
                <a:ea typeface="MS PGothic" panose="020B0600070205080204" pitchFamily="34" charset="-128"/>
                <a:cs typeface="ＭＳ Ｐゴシック" charset="0"/>
              </a:rPr>
              <a:t>4</a:t>
            </a:r>
            <a:r>
              <a:rPr lang="en-US" dirty="0"/>
              <a:t> bits </a:t>
            </a:r>
            <a:r>
              <a:rPr lang="en-US" sz="1200" b="0" i="0" u="none" strike="noStrike" kern="1200" dirty="0">
                <a:solidFill>
                  <a:srgbClr val="000000"/>
                </a:solidFill>
                <a:effectLst/>
                <a:latin typeface="Times New Roman" charset="0"/>
                <a:ea typeface="MS PGothic" panose="020B0600070205080204" pitchFamily="34" charset="-128"/>
                <a:cs typeface="ＭＳ Ｐゴシック" charset="0"/>
              </a:rPr>
              <a:t>ACK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rgbClr val="000000"/>
                </a:solidFill>
                <a:effectLst/>
                <a:latin typeface="Times New Roman" charset="0"/>
                <a:ea typeface="MS PGothic" panose="020B0600070205080204" pitchFamily="34" charset="-128"/>
                <a:cs typeface="ＭＳ Ｐゴシック" charset="0"/>
              </a:rPr>
              <a:t>18</a:t>
            </a:r>
            <a:r>
              <a:rPr lang="en-US" dirty="0"/>
              <a:t> bits</a:t>
            </a:r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11345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Poll = 10 Octets, Re-Poll = 9 Octets, Request = 7 Octets</a:t>
            </a:r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693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DECFD97-FF53-4387-BAF0-F12D463EB1E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AA2C270-03FA-43C7-AEFB-067184F3C06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8735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3865CD11-6439-4324-AFE9-E89B987C693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D27314-9434-4B6F-80C2-AAC402118CD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57097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F17094D-F91B-41DB-9A16-A7218645C9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3D266AC6-DD33-448D-B445-2628016ADA7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41565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371601"/>
            <a:ext cx="5073651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9651" y="1371601"/>
            <a:ext cx="5075767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60F77CD-DD4D-4F42-85AE-C07B6997D23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6573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4906BD87-6C63-4BAE-BB78-2E037CDA80C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7143AE2-8961-49C4-80E3-5346A3EB4C4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31060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77CDBA8A-BE42-43E1-A3A6-A4B661E728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9899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DB69A1-11BC-41B0-8884-BE90EB60263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5659967" y="6538914"/>
            <a:ext cx="872067" cy="382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</a:t>
            </a:r>
            <a:fld id="{0F04E8E9-279B-42CA-B6E8-61A287E0027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055135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E37D6BB-C57E-46F3-9463-6F29DC2C04C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771F862-3EEA-4803-88C2-BE8D6DB460B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77171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3865CD11-6439-4324-AFE9-E89B987C693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D27314-9434-4B6F-80C2-AAC402118CD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828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F17094D-F91B-41DB-9A16-A7218645C9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3D266AC6-DD33-448D-B445-2628016ADA7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799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371601"/>
            <a:ext cx="5073651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9651" y="1371601"/>
            <a:ext cx="5075767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60F77CD-DD4D-4F42-85AE-C07B6997D23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14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4906BD87-6C63-4BAE-BB78-2E037CDA80C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7143AE2-8961-49C4-80E3-5346A3EB4C4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899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77CDBA8A-BE42-43E1-A3A6-A4B661E728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325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DB69A1-11BC-41B0-8884-BE90EB60263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5659967" y="6538914"/>
            <a:ext cx="872067" cy="382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</a:t>
            </a:r>
            <a:fld id="{0F04E8E9-279B-42CA-B6E8-61A287E0027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434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E37D6BB-C57E-46F3-9463-6F29DC2C04C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771F862-3EEA-4803-88C2-BE8D6DB460B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44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DECFD97-FF53-4387-BAF0-F12D463EB1E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AA2C270-03FA-43C7-AEFB-067184F3C06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895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8AF5D4AB-E353-4EAB-9E5C-B82B00CB7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2234"/>
            <a:ext cx="5283200" cy="18466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spAutoFit/>
          </a:bodyPr>
          <a:lstStyle>
            <a:lvl1pPr marL="342900" indent="-34290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42875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18859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3431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28003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2575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indent="0" algn="r" eaLnBrk="1" hangingPunct="1">
              <a:buSzPct val="100000"/>
              <a:defRPr/>
            </a:pPr>
            <a:r>
              <a:rPr lang="en-GB" altLang="en-US" sz="1200" b="1" dirty="0">
                <a:solidFill>
                  <a:schemeClr val="tx1"/>
                </a:solidFill>
              </a:rPr>
              <a:t>doc.: IEEE 802.11-25/0818r0</a:t>
            </a:r>
          </a:p>
        </p:txBody>
      </p:sp>
      <p:sp>
        <p:nvSpPr>
          <p:cNvPr id="1027" name="Line 2">
            <a:extLst>
              <a:ext uri="{FF2B5EF4-FFF2-40B4-BE49-F238E27FC236}">
                <a16:creationId xmlns:a16="http://schemas.microsoft.com/office/drawing/2014/main" id="{132CA22D-276C-45C8-B677-E5BCA761A59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1028" name="Line 4">
            <a:extLst>
              <a:ext uri="{FF2B5EF4-FFF2-40B4-BE49-F238E27FC236}">
                <a16:creationId xmlns:a16="http://schemas.microsoft.com/office/drawing/2014/main" id="{831B6CFB-2FA6-4CFA-9B69-4004A92F5FEE}"/>
              </a:ext>
            </a:extLst>
          </p:cNvPr>
          <p:cNvSpPr>
            <a:spLocks noChangeShapeType="1"/>
          </p:cNvSpPr>
          <p:nvPr/>
        </p:nvSpPr>
        <p:spPr bwMode="auto">
          <a:xfrm>
            <a:off x="941917" y="6477000"/>
            <a:ext cx="1043728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7274DC08-9B8C-464E-97F8-9AF419E7B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04800"/>
            <a:ext cx="2336800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GB" sz="1200" dirty="0"/>
              <a:t>May 2025</a:t>
            </a:r>
          </a:p>
        </p:txBody>
      </p:sp>
      <p:sp>
        <p:nvSpPr>
          <p:cNvPr id="1030" name="Text Box 6">
            <a:extLst>
              <a:ext uri="{FF2B5EF4-FFF2-40B4-BE49-F238E27FC236}">
                <a16:creationId xmlns:a16="http://schemas.microsoft.com/office/drawing/2014/main" id="{5C9A48D8-B217-4A04-8A4A-17E7990FB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4734" y="6478588"/>
            <a:ext cx="4995333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r" eaLnBrk="1" hangingPunct="1">
              <a:spcBef>
                <a:spcPts val="750"/>
              </a:spcBef>
              <a:buSzPct val="100000"/>
              <a:defRPr/>
            </a:pPr>
            <a:r>
              <a:rPr lang="en-GB" sz="1200" dirty="0"/>
              <a:t>Rojan Chitrakar </a:t>
            </a:r>
            <a:r>
              <a:rPr lang="en-SG" sz="1200" dirty="0"/>
              <a:t>(Huawei</a:t>
            </a:r>
            <a:r>
              <a:rPr lang="zh-CN" altLang="en-US" sz="1200" dirty="0"/>
              <a:t>）</a:t>
            </a:r>
            <a:endParaRPr lang="en-GB" sz="1200" dirty="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5D51B55C-069B-4D75-9B4D-246CDA062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07436" y="685801"/>
            <a:ext cx="10352617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CF464D6-905A-4259-BFB1-449C29AED4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70" y="1371601"/>
            <a:ext cx="10352617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outline text format</a:t>
            </a:r>
          </a:p>
          <a:p>
            <a:pPr lvl="1"/>
            <a:r>
              <a:rPr lang="en-GB" altLang="en-US" dirty="0"/>
              <a:t>Second Outline Level</a:t>
            </a:r>
          </a:p>
          <a:p>
            <a:pPr lvl="2"/>
            <a:r>
              <a:rPr lang="en-GB" altLang="en-US" dirty="0"/>
              <a:t>Third Outline Level</a:t>
            </a:r>
          </a:p>
          <a:p>
            <a:pPr lvl="3"/>
            <a:r>
              <a:rPr lang="en-GB" altLang="en-US" dirty="0"/>
              <a:t>Fourth Outline Level</a:t>
            </a:r>
          </a:p>
          <a:p>
            <a:pPr lvl="4"/>
            <a:r>
              <a:rPr lang="en-GB" altLang="en-US" dirty="0"/>
              <a:t>Fifth Outline Level</a:t>
            </a:r>
          </a:p>
          <a:p>
            <a:pPr lvl="4"/>
            <a:r>
              <a:rPr lang="en-GB" altLang="en-US" dirty="0"/>
              <a:t>Sixth Outline Level</a:t>
            </a:r>
          </a:p>
          <a:p>
            <a:pPr lvl="4"/>
            <a:r>
              <a:rPr lang="en-GB" altLang="en-US" dirty="0"/>
              <a:t>Seventh Outline Level</a:t>
            </a:r>
          </a:p>
          <a:p>
            <a:pPr lvl="4"/>
            <a:r>
              <a:rPr lang="en-GB" altLang="en-US" dirty="0"/>
              <a:t>Eighth Outline Level</a:t>
            </a:r>
          </a:p>
          <a:p>
            <a:pPr lvl="4"/>
            <a:r>
              <a:rPr lang="en-GB" altLang="en-US" dirty="0"/>
              <a:t>Ninth Outline Level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0B2EF45E-69B5-4D61-ACC6-817BA12ACDB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5615518" y="6554788"/>
            <a:ext cx="874183" cy="239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945B3CD-E11D-4C08-80C1-5F9C37B0203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7" r:id="rId7"/>
    <p:sldLayoutId id="2147483824" r:id="rId8"/>
  </p:sldLayoutIdLst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8AF5D4AB-E353-4EAB-9E5C-B82B00CB7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2234"/>
            <a:ext cx="5283200" cy="18466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spAutoFit/>
          </a:bodyPr>
          <a:lstStyle>
            <a:lvl1pPr marL="342900" indent="-34290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42875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18859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3431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28003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2575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indent="0" algn="r" eaLnBrk="1" hangingPunct="1">
              <a:buSzPct val="100000"/>
              <a:defRPr/>
            </a:pPr>
            <a:r>
              <a:rPr lang="en-GB" altLang="en-US" sz="1200" b="1" dirty="0">
                <a:solidFill>
                  <a:schemeClr val="tx1"/>
                </a:solidFill>
              </a:rPr>
              <a:t>doc.: IEEE 802.11-25/0818r0</a:t>
            </a:r>
          </a:p>
        </p:txBody>
      </p:sp>
      <p:sp>
        <p:nvSpPr>
          <p:cNvPr id="1027" name="Line 2">
            <a:extLst>
              <a:ext uri="{FF2B5EF4-FFF2-40B4-BE49-F238E27FC236}">
                <a16:creationId xmlns:a16="http://schemas.microsoft.com/office/drawing/2014/main" id="{132CA22D-276C-45C8-B677-E5BCA761A59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1028" name="Line 4">
            <a:extLst>
              <a:ext uri="{FF2B5EF4-FFF2-40B4-BE49-F238E27FC236}">
                <a16:creationId xmlns:a16="http://schemas.microsoft.com/office/drawing/2014/main" id="{831B6CFB-2FA6-4CFA-9B69-4004A92F5FEE}"/>
              </a:ext>
            </a:extLst>
          </p:cNvPr>
          <p:cNvSpPr>
            <a:spLocks noChangeShapeType="1"/>
          </p:cNvSpPr>
          <p:nvPr/>
        </p:nvSpPr>
        <p:spPr bwMode="auto">
          <a:xfrm>
            <a:off x="941917" y="6477000"/>
            <a:ext cx="1043728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7274DC08-9B8C-464E-97F8-9AF419E7B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04800"/>
            <a:ext cx="2336800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GB" sz="1200" dirty="0"/>
              <a:t>May 2025</a:t>
            </a:r>
          </a:p>
        </p:txBody>
      </p:sp>
      <p:sp>
        <p:nvSpPr>
          <p:cNvPr id="1030" name="Text Box 6">
            <a:extLst>
              <a:ext uri="{FF2B5EF4-FFF2-40B4-BE49-F238E27FC236}">
                <a16:creationId xmlns:a16="http://schemas.microsoft.com/office/drawing/2014/main" id="{5C9A48D8-B217-4A04-8A4A-17E7990FB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4734" y="6478588"/>
            <a:ext cx="4995333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r" eaLnBrk="1" hangingPunct="1">
              <a:spcBef>
                <a:spcPts val="750"/>
              </a:spcBef>
              <a:buSzPct val="100000"/>
              <a:defRPr/>
            </a:pPr>
            <a:r>
              <a:rPr lang="en-GB" sz="1200" dirty="0"/>
              <a:t>Rojan Chitrakar </a:t>
            </a:r>
            <a:r>
              <a:rPr lang="en-SG" sz="1200" dirty="0"/>
              <a:t>(Huawei</a:t>
            </a:r>
            <a:r>
              <a:rPr lang="zh-CN" altLang="en-US" sz="1200" dirty="0"/>
              <a:t>）</a:t>
            </a:r>
            <a:endParaRPr lang="en-GB" sz="1200" dirty="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5D51B55C-069B-4D75-9B4D-246CDA062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07436" y="685801"/>
            <a:ext cx="10352617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CF464D6-905A-4259-BFB1-449C29AED4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70" y="1371601"/>
            <a:ext cx="10352617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outline text format</a:t>
            </a:r>
          </a:p>
          <a:p>
            <a:pPr lvl="1"/>
            <a:r>
              <a:rPr lang="en-GB" altLang="en-US" dirty="0"/>
              <a:t>Second Outline Level</a:t>
            </a:r>
          </a:p>
          <a:p>
            <a:pPr lvl="2"/>
            <a:r>
              <a:rPr lang="en-GB" altLang="en-US" dirty="0"/>
              <a:t>Third Outline Level</a:t>
            </a:r>
          </a:p>
          <a:p>
            <a:pPr lvl="3"/>
            <a:r>
              <a:rPr lang="en-GB" altLang="en-US" dirty="0"/>
              <a:t>Fourth Outline Level</a:t>
            </a:r>
          </a:p>
          <a:p>
            <a:pPr lvl="4"/>
            <a:r>
              <a:rPr lang="en-GB" altLang="en-US" dirty="0"/>
              <a:t>Fifth Outline Level</a:t>
            </a:r>
          </a:p>
          <a:p>
            <a:pPr lvl="4"/>
            <a:r>
              <a:rPr lang="en-GB" altLang="en-US" dirty="0"/>
              <a:t>Sixth Outline Level</a:t>
            </a:r>
          </a:p>
          <a:p>
            <a:pPr lvl="4"/>
            <a:r>
              <a:rPr lang="en-GB" altLang="en-US" dirty="0"/>
              <a:t>Seventh Outline Level</a:t>
            </a:r>
          </a:p>
          <a:p>
            <a:pPr lvl="4"/>
            <a:r>
              <a:rPr lang="en-GB" altLang="en-US" dirty="0"/>
              <a:t>Eighth Outline Level</a:t>
            </a:r>
          </a:p>
          <a:p>
            <a:pPr lvl="4"/>
            <a:r>
              <a:rPr lang="en-GB" altLang="en-US" dirty="0"/>
              <a:t>Ninth Outline Level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0B2EF45E-69B5-4D61-ACC6-817BA12ACDB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5615518" y="6554788"/>
            <a:ext cx="874183" cy="239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945B3CD-E11D-4C08-80C1-5F9C37B0203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11273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</p:sldLayoutIdLst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64AAF1A-2CBC-4960-9362-D10130ACC9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375070"/>
              </p:ext>
            </p:extLst>
          </p:nvPr>
        </p:nvGraphicFramePr>
        <p:xfrm>
          <a:off x="767408" y="2687451"/>
          <a:ext cx="10441160" cy="1676400"/>
        </p:xfrm>
        <a:graphic>
          <a:graphicData uri="http://schemas.openxmlformats.org/drawingml/2006/table">
            <a:tbl>
              <a:tblPr firstRow="1" bandRow="1"/>
              <a:tblGrid>
                <a:gridCol w="2734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12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Rojan Chitrakar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rojan.chitrakar@huawei.com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Lei Huang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Ian Bajaj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446511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F84DA3A-0E09-4ACE-B694-6777AFD069BA}"/>
              </a:ext>
            </a:extLst>
          </p:cNvPr>
          <p:cNvSpPr txBox="1">
            <a:spLocks/>
          </p:cNvSpPr>
          <p:nvPr/>
        </p:nvSpPr>
        <p:spPr bwMode="auto">
          <a:xfrm>
            <a:off x="945196" y="615636"/>
            <a:ext cx="10441160" cy="129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0" defTabSz="914400">
              <a:defRPr/>
            </a:pPr>
            <a:r>
              <a:rPr lang="en-US" sz="2800" kern="0" dirty="0">
                <a:solidFill>
                  <a:srgbClr val="000000"/>
                </a:solidFill>
                <a:latin typeface="Times New Roman"/>
              </a:rPr>
              <a:t>Channel access for Backscatter non-AP AMP STAs – way forward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CEB2F4D-5A9A-4FB8-877B-EDFC80EDE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552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 defTabSz="457200"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Date: 11 May 2025</a:t>
            </a:r>
            <a:endParaRPr lang="en-US" sz="2000" b="0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292387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the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11bp shall support the following UHF commands:  </a:t>
            </a:r>
            <a:r>
              <a:rPr lang="en-US" sz="2400" i="1" dirty="0">
                <a:solidFill>
                  <a:srgbClr val="000000"/>
                </a:solidFill>
                <a:latin typeface="Arial"/>
                <a:ea typeface="ＭＳ Ｐゴシック"/>
              </a:rPr>
              <a:t>Select, Query,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ea typeface="ＭＳ Ｐゴシック"/>
              </a:rPr>
              <a:t>QueryRep</a:t>
            </a:r>
            <a:r>
              <a:rPr lang="en-US" sz="2400" i="1" dirty="0">
                <a:solidFill>
                  <a:srgbClr val="000000"/>
                </a:solidFill>
                <a:latin typeface="Arial"/>
                <a:ea typeface="ＭＳ Ｐゴシック"/>
              </a:rPr>
              <a:t>, ACK, NAK,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ea typeface="ＭＳ Ｐゴシック"/>
              </a:rPr>
              <a:t>Req_RN</a:t>
            </a:r>
            <a:r>
              <a:rPr lang="en-US" sz="2400" i="1" dirty="0">
                <a:solidFill>
                  <a:srgbClr val="000000"/>
                </a:solidFill>
                <a:latin typeface="Arial"/>
                <a:ea typeface="ＭＳ Ｐゴシック"/>
              </a:rPr>
              <a:t>, Read, </a:t>
            </a:r>
            <a:r>
              <a:rPr lang="en-US" sz="2400" i="1">
                <a:solidFill>
                  <a:srgbClr val="000000"/>
                </a:solidFill>
                <a:latin typeface="Arial"/>
                <a:ea typeface="ＭＳ Ｐゴシック"/>
              </a:rPr>
              <a:t>Write, </a:t>
            </a:r>
            <a:r>
              <a:rPr lang="en-US" sz="2400" i="1" dirty="0">
                <a:solidFill>
                  <a:srgbClr val="000000"/>
                </a:solidFill>
                <a:latin typeface="Arial"/>
                <a:ea typeface="ＭＳ Ｐゴシック"/>
              </a:rPr>
              <a:t>Authenticate</a:t>
            </a:r>
            <a:endParaRPr lang="en-US" sz="24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Other UHF commands supported by 11bp is TBD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lang="en-US" sz="24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	NOTE – The UHF commands are defined by the EPC® Radio-Frequency Identity Generation-2 UHF RFID Standard. </a:t>
            </a:r>
          </a:p>
        </p:txBody>
      </p:sp>
    </p:spTree>
    <p:extLst>
      <p:ext uri="{BB962C8B-B14F-4D97-AF65-F5344CB8AC3E}">
        <p14:creationId xmlns:p14="http://schemas.microsoft.com/office/powerpoint/2010/main" val="1247323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280076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the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	11bp defines one AMP frame type to carry AMP specific content for backscattering. 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	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The frame consists of a Frame Type field, a Type-dependent Content field and a CRC field.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The AMP specific content is carried in the Type-dependent Content field. 	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The AMP specific content is TBD.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24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709329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References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91344" y="1322731"/>
            <a:ext cx="11809312" cy="252376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[1] 25/0335r0, Channel access for Backscatter non-AP AMP STAs – follow up (Rojan Chitrakar et. al.)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[2] EPC® Radio-Frequency Identity Generation-2 UHF RFID Standard V3.0 (GS1)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[3] 11-24/1237, AMP Tag Requirements for Close-range Mono-Static Backscattering (Rui Cao et. al)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[4] Long-Range Backscatter Device Capabilities (Nelson Costa et. al)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[5] 11-25/0307, UL Monostatic and  Bistatic Range Extension Considerations (Dror Regev)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[6] </a:t>
            </a: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11-25-0817r0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, Random access for Active Tx non-ap AMP STAs (Rojan Chitrakar et. al.)</a:t>
            </a:r>
          </a:p>
        </p:txBody>
      </p:sp>
    </p:spTree>
    <p:extLst>
      <p:ext uri="{BB962C8B-B14F-4D97-AF65-F5344CB8AC3E}">
        <p14:creationId xmlns:p14="http://schemas.microsoft.com/office/powerpoint/2010/main" val="3017149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620688"/>
            <a:ext cx="10808669" cy="509994"/>
          </a:xfrm>
        </p:spPr>
        <p:txBody>
          <a:bodyPr/>
          <a:lstStyle/>
          <a:p>
            <a:r>
              <a:rPr lang="en-US" altLang="zh-CN" sz="24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Selected relevant motions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11949" y="1130682"/>
            <a:ext cx="11881320" cy="481978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MM-12</a:t>
            </a:r>
            <a:r>
              <a:rPr lang="en-US" sz="1600" dirty="0">
                <a:solidFill>
                  <a:schemeClr val="tx1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: 11bp supports a mode of operation in which a sub-set of the logical interface of the UHF RFID Standard is used for backscattering communication.</a:t>
            </a:r>
            <a:endParaRPr lang="en-SG" sz="1600" dirty="0">
              <a:solidFill>
                <a:schemeClr val="tx1"/>
              </a:solidFill>
              <a:latin typeface="+mj-lt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914400" algn="l"/>
              </a:tabLst>
            </a:pPr>
            <a:r>
              <a:rPr lang="en-US" sz="1600" dirty="0">
                <a:solidFill>
                  <a:schemeClr val="tx1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Applicable UHF commands are carried in 802.11bp frames.</a:t>
            </a:r>
            <a:endParaRPr lang="en-SG" sz="1600" dirty="0">
              <a:solidFill>
                <a:schemeClr val="tx1"/>
              </a:solidFill>
              <a:latin typeface="+mj-lt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914400" algn="l"/>
              </a:tabLst>
            </a:pPr>
            <a:r>
              <a:rPr lang="en-US" sz="1600" dirty="0">
                <a:solidFill>
                  <a:schemeClr val="tx1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Applicable to both mono-static &amp; bi-static backscattering.</a:t>
            </a:r>
            <a:endParaRPr lang="en-SG" sz="1600" dirty="0">
              <a:solidFill>
                <a:schemeClr val="tx1"/>
              </a:solidFill>
              <a:latin typeface="+mj-lt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914400" algn="l"/>
              </a:tabLst>
            </a:pPr>
            <a:r>
              <a:rPr lang="en-US" sz="1600" dirty="0">
                <a:solidFill>
                  <a:schemeClr val="tx1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The sub-set of the logical interface to be reused is TBD.</a:t>
            </a:r>
            <a:endParaRPr lang="en-SG" sz="1600" dirty="0">
              <a:solidFill>
                <a:schemeClr val="tx1"/>
              </a:solidFill>
              <a:latin typeface="+mj-lt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914400" algn="l"/>
              </a:tabLst>
            </a:pPr>
            <a:r>
              <a:rPr lang="en-US" sz="1600" dirty="0">
                <a:solidFill>
                  <a:schemeClr val="tx1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NOTE – The logical interface of the UHF RFID Standard is defined by the EPC® Radio-Frequency Identity Generation-2 UHF RFID Standard.</a:t>
            </a:r>
            <a:endParaRPr lang="en-SG" sz="1600" dirty="0">
              <a:solidFill>
                <a:schemeClr val="tx1"/>
              </a:solidFill>
              <a:latin typeface="+mj-lt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028700" marR="0" lvl="1" indent="-285750" algn="l" defTabSz="118732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1207937" algn="ctr"/>
              </a:tabLs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285750" marR="0" lvl="0" indent="-285750" algn="l" defTabSz="118732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>
                <a:tab pos="1207937" algn="ctr"/>
              </a:tabLst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PM-9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: The AMP Downlink PPDU in 2.4 GHz shall support the following data rates:</a:t>
            </a:r>
          </a:p>
          <a:p>
            <a:pPr marL="1028700" marR="0" lvl="1" indent="-285750" algn="l" defTabSz="118732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1207937" algn="ctr"/>
              </a:tabLst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	1 Mb/s (for non-Backscatter STAs only)</a:t>
            </a:r>
          </a:p>
          <a:p>
            <a:pPr marL="1028700" marR="0" lvl="1" indent="-285750" algn="l" defTabSz="118732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1207937" algn="ctr"/>
              </a:tabLst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	250 kb/s.</a:t>
            </a:r>
          </a:p>
          <a:p>
            <a:pPr marL="285750" marR="0" lvl="0" indent="-285750" algn="l" defTabSz="118732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>
                <a:tab pos="1207937" algn="ctr"/>
              </a:tabLst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PM-17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: 11bp defines the following data rates for AMP uplink transmissions at 2.4GHz</a:t>
            </a:r>
          </a:p>
          <a:p>
            <a:pPr marL="1028700" marR="0" lvl="1" indent="-285750" algn="l" defTabSz="118732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1207937" algn="ctr"/>
              </a:tabLst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	250kbps and 1Mbps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for both backscatter and non-backscatter uplink transmission;</a:t>
            </a:r>
          </a:p>
          <a:p>
            <a:pPr marL="1028700" marR="0" lvl="1" indent="-285750" algn="l" defTabSz="118732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1207937" algn="ctr"/>
              </a:tabLst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	4Mbps for non-backscatter uplink transmission only. Mandatory or optional is TBD</a:t>
            </a:r>
          </a:p>
          <a:p>
            <a:pPr marL="285750" marR="0" lvl="0" indent="0" algn="l" defTabSz="118732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207937" algn="ctr"/>
              </a:tabLs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550272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Discussions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19336" y="1484784"/>
            <a:ext cx="11665296" cy="496751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The simplest forms of backscatter non-AP AMP STAs (e.g., sticker form tags similar to passive RFID tags) are likely to be hardware limited [2], [3]: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Small Capacitor size (~100 </a:t>
            </a:r>
            <a:r>
              <a:rPr lang="en-US" sz="2000" b="1" dirty="0">
                <a:solidFill>
                  <a:srgbClr val="000000"/>
                </a:solidFill>
                <a:latin typeface="Arial"/>
                <a:ea typeface="ＭＳ Ｐゴシック"/>
              </a:rPr>
              <a:t>pF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); versus (~100 </a:t>
            </a:r>
            <a:r>
              <a:rPr lang="en-US" sz="2000" b="1" dirty="0" err="1">
                <a:solidFill>
                  <a:srgbClr val="000000"/>
                </a:solidFill>
                <a:latin typeface="Arial"/>
                <a:ea typeface="ＭＳ Ｐゴシック"/>
              </a:rPr>
              <a:t>nF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) for active Tx non-AP AMP STAs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Þ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Operations outside of excitation periods will be very limited. Tags may only be able to retain few essential context across TXOPs.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Long wakeup settling time (~ 1ms)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Þ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Less time within TXOP for actual communication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Clock accuracy of ~10</a:t>
            </a:r>
            <a:r>
              <a:rPr lang="en-US" sz="2000" baseline="30000" dirty="0">
                <a:solidFill>
                  <a:srgbClr val="000000"/>
                </a:solidFill>
                <a:latin typeface="Arial"/>
                <a:ea typeface="ＭＳ Ｐゴシック"/>
              </a:rPr>
              <a:t>5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 ppm; versus ≤ 10</a:t>
            </a:r>
            <a:r>
              <a:rPr lang="en-US" sz="2000" baseline="30000" dirty="0">
                <a:solidFill>
                  <a:srgbClr val="000000"/>
                </a:solidFill>
                <a:latin typeface="Arial"/>
                <a:ea typeface="ＭＳ Ｐゴシック"/>
              </a:rPr>
              <a:t>4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 ppm for active Tx non-AP AMP STAs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Þ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Synchronization (e.g., to slot boundary) will be a lot more challenging. 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Such non-AP AMP STAs can be expected to also support the UHF RFID standard [2].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Þ"/>
              <a:tabLst>
                <a:tab pos="1207937" algn="ctr"/>
              </a:tabLst>
            </a:pPr>
            <a:endParaRPr lang="en-US" sz="20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“Enhanced” backscatter non-AP AMP STAs are being studied for range extension and such STAs may have higher hardware capabilities. [4], [5]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BB9C6A-1768-47C5-8098-5AD9C47B06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0335" y="639309"/>
            <a:ext cx="2695615" cy="84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422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An Example based on the UHF commands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6" name="pic">
            <a:extLst>
              <a:ext uri="{FF2B5EF4-FFF2-40B4-BE49-F238E27FC236}">
                <a16:creationId xmlns:a16="http://schemas.microsoft.com/office/drawing/2014/main" id="{14A21691-DD86-4EC5-9E18-1104ABE4D7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5400" y="1347735"/>
            <a:ext cx="10390000" cy="499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053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An Example using unified AMP frames [6]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6" name="pic">
            <a:extLst>
              <a:ext uri="{FF2B5EF4-FFF2-40B4-BE49-F238E27FC236}">
                <a16:creationId xmlns:a16="http://schemas.microsoft.com/office/drawing/2014/main" id="{F9443C08-9011-4FED-991A-EF6716A98C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1384" y="1650416"/>
            <a:ext cx="9793088" cy="480292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A73CCFF-45CE-4F51-AA0D-E114ACB30BAF}"/>
              </a:ext>
            </a:extLst>
          </p:cNvPr>
          <p:cNvSpPr txBox="1"/>
          <p:nvPr/>
        </p:nvSpPr>
        <p:spPr>
          <a:xfrm>
            <a:off x="191344" y="1130682"/>
            <a:ext cx="11881320" cy="5909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We could consider using unified AMP frames for both backscatter and Active Tx but this leads to higher air-time overhead since the UHF commands are very compact.</a:t>
            </a:r>
          </a:p>
        </p:txBody>
      </p:sp>
    </p:spTree>
    <p:extLst>
      <p:ext uri="{BB962C8B-B14F-4D97-AF65-F5344CB8AC3E}">
        <p14:creationId xmlns:p14="http://schemas.microsoft.com/office/powerpoint/2010/main" val="792568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Recommendations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19336" y="1484784"/>
            <a:ext cx="11881320" cy="477053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Channel access for “tag form” backscatter non-AP AMP STAs are based on the UHF RFID standard and such </a:t>
            </a: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STAs support at least the following as defined by the UHF RFID Standard [2]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: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Sessions and flags: 1) Inventoried flags for S0, S1, S2, S3 sessions; 2) Selected flag (SL)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Tag memory structure: EPC is mandatory. TID and USER memory may be optionally supported.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Tag states: ready, arbitrate, reply and acknowledge are mandatory; other states may be supported based on the UHF commands supported.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UHF commands: </a:t>
            </a:r>
            <a:r>
              <a:rPr lang="en-US" sz="2000" i="1" dirty="0">
                <a:solidFill>
                  <a:schemeClr val="tx1"/>
                </a:solidFill>
                <a:latin typeface="Arial"/>
                <a:ea typeface="ＭＳ Ｐゴシック"/>
              </a:rPr>
              <a:t>Select, Query, </a:t>
            </a:r>
            <a:r>
              <a:rPr lang="en-US" sz="2000" i="1" dirty="0" err="1">
                <a:solidFill>
                  <a:schemeClr val="tx1"/>
                </a:solidFill>
                <a:latin typeface="Arial"/>
                <a:ea typeface="ＭＳ Ｐゴシック"/>
              </a:rPr>
              <a:t>QueryRep</a:t>
            </a:r>
            <a:r>
              <a:rPr lang="en-US" sz="2000" i="1" dirty="0">
                <a:solidFill>
                  <a:schemeClr val="tx1"/>
                </a:solidFill>
                <a:latin typeface="Arial"/>
                <a:ea typeface="ＭＳ Ｐゴシック"/>
              </a:rPr>
              <a:t>, ACK, NAK, </a:t>
            </a:r>
            <a:r>
              <a:rPr lang="en-US" sz="2000" i="1" dirty="0" err="1">
                <a:solidFill>
                  <a:schemeClr val="tx1"/>
                </a:solidFill>
                <a:latin typeface="Arial"/>
                <a:ea typeface="ＭＳ Ｐゴシック"/>
              </a:rPr>
              <a:t>Req_RN</a:t>
            </a:r>
            <a:r>
              <a:rPr lang="en-US" sz="2000" i="1" dirty="0">
                <a:solidFill>
                  <a:schemeClr val="tx1"/>
                </a:solidFill>
                <a:latin typeface="Arial"/>
                <a:ea typeface="ＭＳ Ｐゴシック"/>
              </a:rPr>
              <a:t>, Read, Write, Authenticate</a:t>
            </a: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>
                <a:solidFill>
                  <a:schemeClr val="tx1"/>
                </a:solidFill>
                <a:latin typeface="Arial"/>
                <a:ea typeface="ＭＳ Ｐゴシック"/>
              </a:rPr>
              <a:t>Extension </a:t>
            </a: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frame can be used to define AMP specific operations for the AMP backscatter communication.</a:t>
            </a:r>
            <a:endParaRPr lang="en-US" sz="20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lvl="1" indent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20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Channel access for Active Tx non-AP AMP STAs [6] may be reused for “Enhanced” backscatter non-AP AMP STAs. </a:t>
            </a:r>
          </a:p>
        </p:txBody>
      </p:sp>
    </p:spTree>
    <p:extLst>
      <p:ext uri="{BB962C8B-B14F-4D97-AF65-F5344CB8AC3E}">
        <p14:creationId xmlns:p14="http://schemas.microsoft.com/office/powerpoint/2010/main" val="3420205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AMP frames for backscatter communication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B16074-7775-47ED-9747-7DA6949DDAC8}"/>
              </a:ext>
            </a:extLst>
          </p:cNvPr>
          <p:cNvSpPr txBox="1"/>
          <p:nvPr/>
        </p:nvSpPr>
        <p:spPr>
          <a:xfrm>
            <a:off x="47328" y="1322731"/>
            <a:ext cx="12097344" cy="118186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marR="0" lvl="0" indent="-342900" algn="l" defTabSz="118732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>
                <a:tab pos="1207937" algn="ctr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We propose that AMP frames for backscatter communication be as simple as possible and contains:</a:t>
            </a:r>
          </a:p>
          <a:p>
            <a:pPr marL="1085850" marR="0" lvl="1" indent="-342900" algn="l" defTabSz="1187323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1207937" algn="ctr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A Frame Type field: indicates the type of the frame</a:t>
            </a:r>
          </a:p>
          <a:p>
            <a:pPr marL="1085850" marR="0" lvl="1" indent="-342900" algn="l" defTabSz="1187323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1207937" algn="ctr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Type Dependent Content field: the content depends on the frame type</a:t>
            </a:r>
          </a:p>
          <a:p>
            <a:pPr marL="1085850" marR="0" lvl="1" indent="-342900" algn="l" defTabSz="1187323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1207937" algn="ctr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CRC field: Either the 5-bits or 16-bits CRC as defined by the UHF RFID Standard but also convers the Frame Type field.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3A47B8-E419-470A-AF7B-A78792ABA595}"/>
              </a:ext>
            </a:extLst>
          </p:cNvPr>
          <p:cNvSpPr txBox="1"/>
          <p:nvPr/>
        </p:nvSpPr>
        <p:spPr>
          <a:xfrm>
            <a:off x="33818" y="2492896"/>
            <a:ext cx="11953328" cy="145270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The AMP UHF frame can be used to encapsulate UHF commands.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The Type Dependent Content field carry the UHF Command as defined in the UHF RFID Standard but excluding the CRC field.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CRC field: Either the 5-bits or 16-bits CRC as defined by the UHF RFID Standard but also convers the Frame Type field.</a:t>
            </a:r>
            <a:endParaRPr lang="en-SG" sz="20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lang="en-US" sz="2800" b="1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AC5F29-7C04-4C3A-8436-4F22EADCEA21}"/>
              </a:ext>
            </a:extLst>
          </p:cNvPr>
          <p:cNvSpPr txBox="1"/>
          <p:nvPr/>
        </p:nvSpPr>
        <p:spPr>
          <a:xfrm>
            <a:off x="3936729" y="3429000"/>
            <a:ext cx="3275064" cy="3139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Example frames:</a:t>
            </a:r>
            <a:endParaRPr lang="en-US" sz="2000" b="1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D8C97B-15DE-416D-8B36-A652760F5434}"/>
              </a:ext>
            </a:extLst>
          </p:cNvPr>
          <p:cNvSpPr txBox="1"/>
          <p:nvPr/>
        </p:nvSpPr>
        <p:spPr>
          <a:xfrm>
            <a:off x="47328" y="4946118"/>
            <a:ext cx="11953328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The AMP Backscatter Extension frames can be used for AMP specific operations for the AMP backscatter communication.</a:t>
            </a:r>
          </a:p>
        </p:txBody>
      </p:sp>
      <p:pic>
        <p:nvPicPr>
          <p:cNvPr id="12" name="pic">
            <a:extLst>
              <a:ext uri="{FF2B5EF4-FFF2-40B4-BE49-F238E27FC236}">
                <a16:creationId xmlns:a16="http://schemas.microsoft.com/office/drawing/2014/main" id="{03046F8D-F259-4EE9-B4A1-E5D870477C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3284984"/>
            <a:ext cx="2970000" cy="1560000"/>
          </a:xfrm>
          <a:prstGeom prst="rect">
            <a:avLst/>
          </a:prstGeom>
        </p:spPr>
      </p:pic>
      <p:pic>
        <p:nvPicPr>
          <p:cNvPr id="13" name="pic">
            <a:extLst>
              <a:ext uri="{FF2B5EF4-FFF2-40B4-BE49-F238E27FC236}">
                <a16:creationId xmlns:a16="http://schemas.microsoft.com/office/drawing/2014/main" id="{971A306F-91BC-42D0-831B-A7D221E8C4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68522" y="3327866"/>
            <a:ext cx="5020000" cy="1550000"/>
          </a:xfrm>
          <a:prstGeom prst="rect">
            <a:avLst/>
          </a:prstGeom>
        </p:spPr>
      </p:pic>
      <p:pic>
        <p:nvPicPr>
          <p:cNvPr id="16" name="pic">
            <a:extLst>
              <a:ext uri="{FF2B5EF4-FFF2-40B4-BE49-F238E27FC236}">
                <a16:creationId xmlns:a16="http://schemas.microsoft.com/office/drawing/2014/main" id="{AB7F5801-7FCD-495B-A998-9BB766B827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16860" y="5249900"/>
            <a:ext cx="2440000" cy="11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267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195130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the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	11bp supports a uplink channel access mechanism for backscatter non-AP AMP STA that is based on the UHF RFID Standard.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The uplink channel access is initiated by an AMP AP by transmitting an AMP frame carrying a UHF command.</a:t>
            </a:r>
          </a:p>
        </p:txBody>
      </p:sp>
    </p:spTree>
    <p:extLst>
      <p:ext uri="{BB962C8B-B14F-4D97-AF65-F5344CB8AC3E}">
        <p14:creationId xmlns:p14="http://schemas.microsoft.com/office/powerpoint/2010/main" val="245539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345325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the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	11bp defines one AMP frame type to carry a UHF command. 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	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The frame consists of a Frame Type field, a Type-dependent Content field and a CRC field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The UHF command is carried in the Type-dependent Content field 	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The UHF commands supported by 11bp is TBD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lang="en-US" sz="24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	NOTE – The UHF commands are defined by the EPC® Radio-Frequency Identity Generation-2 UHF RFID Standard. </a:t>
            </a:r>
          </a:p>
        </p:txBody>
      </p:sp>
    </p:spTree>
    <p:extLst>
      <p:ext uri="{BB962C8B-B14F-4D97-AF65-F5344CB8AC3E}">
        <p14:creationId xmlns:p14="http://schemas.microsoft.com/office/powerpoint/2010/main" val="3230287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116199</TotalTime>
  <Words>1160</Words>
  <Application>Microsoft Office PowerPoint</Application>
  <PresentationFormat>Widescreen</PresentationFormat>
  <Paragraphs>113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Arial Unicode MS</vt:lpstr>
      <vt:lpstr>Microsoft YaHei</vt:lpstr>
      <vt:lpstr>ＭＳ Ｐゴシック</vt:lpstr>
      <vt:lpstr>ＭＳ Ｐゴシック</vt:lpstr>
      <vt:lpstr>SimSun</vt:lpstr>
      <vt:lpstr>Arial</vt:lpstr>
      <vt:lpstr>Symbol</vt:lpstr>
      <vt:lpstr>Times New Roman</vt:lpstr>
      <vt:lpstr>Wingdings</vt:lpstr>
      <vt:lpstr>Office Theme</vt:lpstr>
      <vt:lpstr>1_Office Theme</vt:lpstr>
      <vt:lpstr>PowerPoint Presentation</vt:lpstr>
      <vt:lpstr>Selected relevant motions</vt:lpstr>
      <vt:lpstr>Discussions</vt:lpstr>
      <vt:lpstr>An Example based on the UHF commands</vt:lpstr>
      <vt:lpstr>An Example using unified AMP frames [6]</vt:lpstr>
      <vt:lpstr>Recommendations</vt:lpstr>
      <vt:lpstr>AMP frames for backscatter communication</vt:lpstr>
      <vt:lpstr>SP 1</vt:lpstr>
      <vt:lpstr>SP 2</vt:lpstr>
      <vt:lpstr>SP 3</vt:lpstr>
      <vt:lpstr>SP 4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Slides</dc:title>
  <dc:subject/>
  <dc:creator>ben@blindcreek.com</dc:creator>
  <cp:keywords/>
  <dc:description/>
  <cp:lastModifiedBy>Rojan Chitrakar</cp:lastModifiedBy>
  <cp:revision>956</cp:revision>
  <cp:lastPrinted>2000-03-07T00:55:37Z</cp:lastPrinted>
  <dcterms:created xsi:type="dcterms:W3CDTF">2016-01-17T22:48:36Z</dcterms:created>
  <dcterms:modified xsi:type="dcterms:W3CDTF">2025-05-09T02:45:46Z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(3)eS6sNnofml1dVCkvlcCiRAgcFgKnWCz/rmn5jTaeDneINF4AKEd56hMS2aW5kLBc61+1BijI
YC+zAgyaLoZi4/RQ0TjRF8pME5M92vJzkk/bffVgWQa8qS+2Z+9GE0Kc0XX5T8jxezsYK8ae
MDp0/iu8iXxU8mTmRlYILYW1QHolJtemNceLeGvBVSIVdbhVA/XiRcubt9Re7e7tO2MjCFbz
sPP2KMRoIyqgesw912</vt:lpwstr>
  </property>
  <property fmtid="{D5CDD505-2E9C-101B-9397-08002B2CF9AE}" pid="3" name="_2015_ms_pID_7253431">
    <vt:lpwstr>50gStCmKmGSMzMQki1k6ornyKYwTGNlndVM0nsjVwSVScrMh/oL0S+
+J81AWexoCvpFpGQRa9wYvVacePbiKO3/doOKbYQ7p5gW+kGqPKv+Zd0s0+I6/hZxMcHjwLf
MO43bZFJviaoAbNbQ8I5S/aBvRLM/3MmzGdXXut0M2fUFyY3u3DkPgBUMO5qgCnVnsF8a5aS
e4NHqrYzUFTIVPyA3oGgkeTj4JtR+28n2fNW</vt:lpwstr>
  </property>
  <property fmtid="{D5CDD505-2E9C-101B-9397-08002B2CF9AE}" pid="4" name="_2015_ms_pID_7253432">
    <vt:lpwstr>VQ==</vt:lpwstr>
  </property>
</Properties>
</file>