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69" r:id="rId2"/>
    <p:sldId id="640" r:id="rId3"/>
    <p:sldId id="641" r:id="rId4"/>
    <p:sldId id="672" r:id="rId5"/>
    <p:sldId id="665" r:id="rId6"/>
    <p:sldId id="673" r:id="rId7"/>
    <p:sldId id="674" r:id="rId8"/>
    <p:sldId id="649" r:id="rId9"/>
    <p:sldId id="647" r:id="rId10"/>
    <p:sldId id="629" r:id="rId11"/>
    <p:sldId id="588" r:id="rId12"/>
    <p:sldId id="666" r:id="rId13"/>
    <p:sldId id="667" r:id="rId14"/>
    <p:sldId id="66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3875" autoAdjust="0"/>
  </p:normalViewPr>
  <p:slideViewPr>
    <p:cSldViewPr>
      <p:cViewPr varScale="1">
        <p:scale>
          <a:sx n="114" d="100"/>
          <a:sy n="114" d="100"/>
        </p:scale>
        <p:origin x="15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2658504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1375585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29478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360433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1888015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3773057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87546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29434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3587504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Follow up on TSF for trigger based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2025-05-02</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graphicFrame>
        <p:nvGraphicFramePr>
          <p:cNvPr id="10" name="Table 8">
            <a:extLst>
              <a:ext uri="{FF2B5EF4-FFF2-40B4-BE49-F238E27FC236}">
                <a16:creationId xmlns:a16="http://schemas.microsoft.com/office/drawing/2014/main" id="{F9ED0835-C5E1-4307-BF1F-CC8288CC7EC2}"/>
              </a:ext>
            </a:extLst>
          </p:cNvPr>
          <p:cNvGraphicFramePr>
            <a:graphicFrameLocks noGrp="1"/>
          </p:cNvGraphicFramePr>
          <p:nvPr>
            <p:extLst>
              <p:ext uri="{D42A27DB-BD31-4B8C-83A1-F6EECF244321}">
                <p14:modId xmlns:p14="http://schemas.microsoft.com/office/powerpoint/2010/main" val="1985779465"/>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Chuanfeng He</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delivery in AMP Trigger</a:t>
            </a:r>
            <a:endParaRPr lang="zh-CN" altLang="en-US" dirty="0"/>
          </a:p>
        </p:txBody>
      </p:sp>
      <p:sp>
        <p:nvSpPr>
          <p:cNvPr id="18" name="文本框 17"/>
          <p:cNvSpPr txBox="1"/>
          <p:nvPr/>
        </p:nvSpPr>
        <p:spPr>
          <a:xfrm>
            <a:off x="1484313" y="5081049"/>
            <a:ext cx="6781800" cy="98488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TSF timer start or alignment based on timestamp in AMP trigger.</a:t>
            </a:r>
          </a:p>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Service period starting determination based on TSF timer.</a:t>
            </a:r>
          </a:p>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TSF timer spanning at least one duty cycle period.</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3" name="图片 2">
            <a:extLst>
              <a:ext uri="{FF2B5EF4-FFF2-40B4-BE49-F238E27FC236}">
                <a16:creationId xmlns:a16="http://schemas.microsoft.com/office/drawing/2014/main" id="{F831F360-D98C-4794-B36D-DFA1207FCB3B}"/>
              </a:ext>
            </a:extLst>
          </p:cNvPr>
          <p:cNvPicPr>
            <a:picLocks noChangeAspect="1"/>
          </p:cNvPicPr>
          <p:nvPr/>
        </p:nvPicPr>
        <p:blipFill>
          <a:blip r:embed="rId3"/>
          <a:stretch>
            <a:fillRect/>
          </a:stretch>
        </p:blipFill>
        <p:spPr>
          <a:xfrm>
            <a:off x="0" y="1917582"/>
            <a:ext cx="9144000" cy="2753988"/>
          </a:xfrm>
          <a:prstGeom prst="rect">
            <a:avLst/>
          </a:prstGeom>
        </p:spPr>
      </p:pic>
    </p:spTree>
    <p:extLst>
      <p:ext uri="{BB962C8B-B14F-4D97-AF65-F5344CB8AC3E}">
        <p14:creationId xmlns:p14="http://schemas.microsoft.com/office/powerpoint/2010/main" val="176853628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Proposal</a:t>
            </a:r>
            <a:endParaRPr lang="zh-CN" altLang="en-US" sz="2700" b="1" dirty="0">
              <a:solidFill>
                <a:schemeClr val="tx2"/>
              </a:solidFill>
              <a:latin typeface="+mj-lt"/>
              <a:ea typeface="+mj-ea"/>
              <a:cs typeface="+mj-cs"/>
            </a:endParaRPr>
          </a:p>
        </p:txBody>
      </p:sp>
      <p:sp>
        <p:nvSpPr>
          <p:cNvPr id="18" name="文本框 17"/>
          <p:cNvSpPr txBox="1"/>
          <p:nvPr/>
        </p:nvSpPr>
        <p:spPr>
          <a:xfrm>
            <a:off x="642970" y="1676400"/>
            <a:ext cx="7934260" cy="215443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Introduce </a:t>
            </a:r>
            <a:r>
              <a:rPr lang="en-US" altLang="zh-CN" sz="2000" kern="0" dirty="0">
                <a:solidFill>
                  <a:srgbClr val="000000"/>
                </a:solidFill>
                <a:ea typeface="OPPOSans M" panose="00020600040101010101" pitchFamily="18" charset="-122"/>
              </a:rPr>
              <a:t>short timestamp for AMP TSF. The length of timestamp is TBD.</a:t>
            </a:r>
          </a:p>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AMP STA can obtain a short timestamp through </a:t>
            </a:r>
            <a:r>
              <a:rPr lang="en-US" altLang="zh-CN" sz="2000" kern="0" dirty="0">
                <a:solidFill>
                  <a:srgbClr val="000000"/>
                </a:solidFill>
                <a:ea typeface="OPPOSans M" panose="00020600040101010101" pitchFamily="18" charset="-122"/>
              </a:rPr>
              <a:t>AMP DL Frame sent by AP for soliciting AMP uplink PPDU(s) from one or more 802.11bp clients. </a:t>
            </a:r>
          </a:p>
          <a:p>
            <a:pPr marL="342900" lvl="1" indent="-342900" algn="just">
              <a:spcBef>
                <a:spcPts val="0"/>
              </a:spcBef>
              <a:spcAft>
                <a:spcPts val="600"/>
              </a:spcAft>
              <a:buFont typeface="Wingdings" panose="05000000000000000000" pitchFamily="2" charset="2"/>
              <a:buChar char="p"/>
            </a:pPr>
            <a:endParaRPr lang="en-US" altLang="zh-CN"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effectLst/>
                <a:latin typeface="Times New Roman" panose="02020603050405020304" pitchFamily="18" charset="0"/>
                <a:ea typeface="宋体" panose="02010600030101010101" pitchFamily="2" charset="-122"/>
                <a:cs typeface="Times New Roman" panose="02020603050405020304" pitchFamily="18" charset="0"/>
              </a:rPr>
              <a:t>Short timestamp is defined to support AMP TSF. The length of timestamp is TBD.</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397188841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latin typeface="Times New Roman" panose="02020603050405020304" pitchFamily="18" charset="0"/>
                <a:ea typeface="宋体" panose="02010600030101010101" pitchFamily="2" charset="-122"/>
                <a:cs typeface="Times New Roman" panose="02020603050405020304" pitchFamily="18" charset="0"/>
              </a:rPr>
              <a:t>If an AMP device is able to support TSF, it can obtain timestamp through  AMP DL Frame sent by AP </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for soliciting </a:t>
            </a:r>
            <a:r>
              <a:rPr lang="en-US" altLang="zh-CN" dirty="0">
                <a:latin typeface="Times New Roman" panose="02020603050405020304" pitchFamily="18" charset="0"/>
                <a:ea typeface="宋体" panose="02010600030101010101" pitchFamily="2" charset="-122"/>
                <a:cs typeface="Times New Roman" panose="02020603050405020304" pitchFamily="18" charset="0"/>
              </a:rPr>
              <a:t>AMP uplink PPDU(s) from one or more 802.11bp clients. </a:t>
            </a:r>
          </a:p>
          <a:p>
            <a:endParaRPr lang="en-US" kern="0" dirty="0"/>
          </a:p>
          <a:p>
            <a:endParaRPr lang="en-US" kern="0" dirty="0"/>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119562841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29432"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endParaRPr lang="zh-CN" altLang="zh-CN" sz="1600" dirty="0"/>
          </a:p>
          <a:p>
            <a:pPr marL="457200" indent="-457200">
              <a:buFont typeface="+mj-lt"/>
              <a:buAutoNum type="arabicPeriod"/>
            </a:pPr>
            <a:r>
              <a:rPr lang="en-SG" altLang="zh-CN" sz="1600" dirty="0">
                <a:latin typeface="Times New Roman" panose="02020603050405020304" pitchFamily="18" charset="0"/>
                <a:cs typeface="Times New Roman" panose="02020603050405020304" pitchFamily="18" charset="0"/>
              </a:rPr>
              <a:t>IEEE 802.</a:t>
            </a:r>
            <a:r>
              <a:rPr lang="en-US" altLang="zh-CN" sz="1600" dirty="0">
                <a:latin typeface="Times New Roman" panose="02020603050405020304" pitchFamily="18" charset="0"/>
                <a:cs typeface="Times New Roman" panose="02020603050405020304" pitchFamily="18" charset="0"/>
              </a:rPr>
              <a:t>11-24/1613</a:t>
            </a:r>
            <a:r>
              <a:rPr lang="en-SG" altLang="zh-CN" sz="1600" dirty="0">
                <a:latin typeface="Times New Roman" panose="02020603050405020304" pitchFamily="18" charset="0"/>
                <a:cs typeface="Times New Roman" panose="02020603050405020304" pitchFamily="18" charset="0"/>
              </a:rPr>
              <a:t>r4</a:t>
            </a:r>
            <a:r>
              <a:rPr lang="en-US" altLang="zh-CN" sz="1600" dirty="0">
                <a:latin typeface="Times New Roman" panose="02020603050405020304" pitchFamily="18" charset="0"/>
                <a:cs typeface="Times New Roman" panose="02020603050405020304" pitchFamily="18" charset="0"/>
              </a:rPr>
              <a:t>, Specification framework for </a:t>
            </a:r>
            <a:r>
              <a:rPr lang="en-US" altLang="zh-CN" sz="1600" dirty="0" err="1">
                <a:latin typeface="Times New Roman" panose="02020603050405020304" pitchFamily="18" charset="0"/>
                <a:cs typeface="Times New Roman" panose="02020603050405020304" pitchFamily="18" charset="0"/>
              </a:rPr>
              <a:t>tgbp</a:t>
            </a:r>
            <a:endParaRPr lang="en-US" altLang="zh-CN" sz="16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802.11-25/0813r0,</a:t>
            </a:r>
            <a:r>
              <a:rPr kumimoji="0" lang="en-US" altLang="zh-CN" sz="16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600" dirty="0">
                <a:latin typeface="Times New Roman" panose="02020603050405020304" pitchFamily="18" charset="0"/>
                <a:cs typeface="Times New Roman" panose="02020603050405020304" pitchFamily="18" charset="0"/>
              </a:rPr>
              <a:t>Follow up on Duty-cycle operation for AMP, OPPO</a:t>
            </a: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802.11-25/0341r0, Details of Duty cycle operation for AMP, OPPO</a:t>
            </a: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802.11-25-0342r0, TSF for trigger based AMP communication</a:t>
            </a: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14</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b="1" dirty="0">
                <a:solidFill>
                  <a:schemeClr val="tx2"/>
                </a:solidFill>
                <a:latin typeface="+mj-lt"/>
                <a:ea typeface="+mj-ea"/>
                <a:cs typeface="+mj-cs"/>
              </a:rPr>
              <a:t>Background</a:t>
            </a:r>
            <a:endParaRPr lang="en-GB" dirty="0"/>
          </a:p>
        </p:txBody>
      </p:sp>
      <p:sp>
        <p:nvSpPr>
          <p:cNvPr id="4098" name="Rectangle 2"/>
          <p:cNvSpPr>
            <a:spLocks noGrp="1" noChangeArrowheads="1"/>
          </p:cNvSpPr>
          <p:nvPr>
            <p:ph type="body" idx="1"/>
          </p:nvPr>
        </p:nvSpPr>
        <p:spPr>
          <a:xfrm>
            <a:off x="685800" y="1657884"/>
            <a:ext cx="7772400" cy="446328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cs typeface="Times New Roman" panose="02020603050405020304" pitchFamily="18" charset="0"/>
              </a:rPr>
              <a:t>The motion about the support of AMP TSF, duty cycle operation and the trigger based AMP uplink PPDU transmission were agreed.[1]</a:t>
            </a:r>
            <a:endParaRPr lang="en-GB" altLang="zh-CN" sz="2000" b="0" dirty="0">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MM-1</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AMP device is able to support AMP TSF, the maximum timing offset is ±10</a:t>
            </a:r>
            <a:r>
              <a:rPr lang="en-US" altLang="zh-CN" sz="1600" i="1" baseline="30000" dirty="0">
                <a:effectLst/>
                <a:latin typeface="Times New Roman" panose="02020603050405020304" pitchFamily="18" charset="0"/>
                <a:ea typeface="宋体" panose="02010600030101010101" pitchFamily="2" charset="-122"/>
                <a:cs typeface="Times New Roman" panose="02020603050405020304" pitchFamily="18" charset="0"/>
              </a:rPr>
              <a:t>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ppm.</a:t>
            </a:r>
            <a:endParaRPr lang="zh-CN" altLang="zh-CN" sz="1600" i="1" dirty="0">
              <a:effectLst/>
              <a:latin typeface="Times New Roman" panose="02020603050405020304" pitchFamily="18" charset="0"/>
              <a:ea typeface="宋体" panose="02010600030101010101" pitchFamily="2" charset="-122"/>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MM-2</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 11bp defines a mechanism to allow an AP to solicit AMP uplink PPDU(s) from one or more 802.11bp clients.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an AMP device is able to support TSF, it can monitor AMP DL Frame in a duty-cycle manner.</a:t>
            </a: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PM-2</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 11bp defines at least one mode of MAC/PHY that allows an AMP-only device with active uplink communication in 2.4GHz subject to the following requirements:</a:t>
            </a:r>
            <a:endParaRPr lang="zh-CN" altLang="zh-CN" sz="16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clock accuracy requirement is relaxed compared to legacy 802.11 devices;</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active uplink communication can only be sent in response to being polled by the AP.</a:t>
            </a:r>
            <a:endParaRPr lang="en-US" altLang="zh-CN" sz="1600" i="1"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8" name="Footer Placeholder 2">
            <a:extLst>
              <a:ext uri="{FF2B5EF4-FFF2-40B4-BE49-F238E27FC236}">
                <a16:creationId xmlns:a16="http://schemas.microsoft.com/office/drawing/2014/main" id="{AB4FBCD1-B4BB-4E53-A753-923E310F9DD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Tree>
    <p:extLst>
      <p:ext uri="{BB962C8B-B14F-4D97-AF65-F5344CB8AC3E}">
        <p14:creationId xmlns:p14="http://schemas.microsoft.com/office/powerpoint/2010/main" val="14355121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Recap: Timestamp</a:t>
            </a:r>
            <a:endParaRPr lang="zh-CN" altLang="en-US" dirty="0"/>
          </a:p>
        </p:txBody>
      </p:sp>
      <p:sp>
        <p:nvSpPr>
          <p:cNvPr id="18" name="文本框 17"/>
          <p:cNvSpPr txBox="1"/>
          <p:nvPr/>
        </p:nvSpPr>
        <p:spPr>
          <a:xfrm>
            <a:off x="462756" y="1513662"/>
            <a:ext cx="8294688" cy="3585597"/>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400" dirty="0">
                <a:latin typeface="+mn-lt"/>
                <a:cs typeface="Times New Roman" panose="02020603050405020304" pitchFamily="18" charset="0"/>
              </a:rPr>
              <a:t>Timestamp in legacy 802.11 standards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Timestamp is used to synchronize the TSF timer of non-AP STAs in BSS.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TSF timer is used for STAs to derive the time of TBTT, TWT, SP, and so on.</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Each STA shall maintain a TSF timer which is able to span 2</a:t>
            </a:r>
            <a:r>
              <a:rPr lang="en-US" altLang="zh-CN" sz="1800" kern="0" baseline="30000" dirty="0">
                <a:solidFill>
                  <a:srgbClr val="000000"/>
                </a:solidFill>
                <a:ea typeface="OPPOSans M" panose="00020600040101010101" pitchFamily="18" charset="-122"/>
              </a:rPr>
              <a:t>64</a:t>
            </a:r>
            <a:r>
              <a:rPr lang="en-US" altLang="zh-CN" sz="1800" kern="0" dirty="0">
                <a:solidFill>
                  <a:srgbClr val="000000"/>
                </a:solidFill>
                <a:ea typeface="OPPOSans M" panose="00020600040101010101" pitchFamily="18" charset="-122"/>
              </a:rPr>
              <a:t> microseconds.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size of timestamp is 8 Octets, which is carried in Beacon or Probe Response frame. </a:t>
            </a:r>
          </a:p>
          <a:p>
            <a:pPr marL="800100" lvl="2" indent="-342900" algn="just">
              <a:spcBef>
                <a:spcPts val="0"/>
              </a:spcBef>
              <a:spcAft>
                <a:spcPts val="600"/>
              </a:spcAft>
              <a:buFont typeface="Arial" panose="020B0604020202020204" pitchFamily="34" charset="0"/>
              <a:buChar char="•"/>
            </a:pPr>
            <a:endParaRPr lang="en-US" altLang="zh-CN" sz="2400" dirty="0">
              <a:latin typeface="+mn-lt"/>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10" name="图片 9">
            <a:extLst>
              <a:ext uri="{FF2B5EF4-FFF2-40B4-BE49-F238E27FC236}">
                <a16:creationId xmlns:a16="http://schemas.microsoft.com/office/drawing/2014/main" id="{7CDDA436-F207-4A5D-8FE5-E7E632934EFD}"/>
              </a:ext>
            </a:extLst>
          </p:cNvPr>
          <p:cNvPicPr>
            <a:picLocks noChangeAspect="1"/>
          </p:cNvPicPr>
          <p:nvPr/>
        </p:nvPicPr>
        <p:blipFill>
          <a:blip r:embed="rId3"/>
          <a:stretch>
            <a:fillRect/>
          </a:stretch>
        </p:blipFill>
        <p:spPr>
          <a:xfrm>
            <a:off x="1833068" y="3733800"/>
            <a:ext cx="4648200" cy="1447800"/>
          </a:xfrm>
          <a:prstGeom prst="rect">
            <a:avLst/>
          </a:prstGeom>
        </p:spPr>
      </p:pic>
    </p:spTree>
    <p:extLst>
      <p:ext uri="{BB962C8B-B14F-4D97-AF65-F5344CB8AC3E}">
        <p14:creationId xmlns:p14="http://schemas.microsoft.com/office/powerpoint/2010/main" val="7512974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O</a:t>
            </a:r>
            <a:r>
              <a:rPr lang="en-US" altLang="zh-CN" sz="2800" dirty="0">
                <a:latin typeface="+mn-lt"/>
                <a:cs typeface="Times New Roman" panose="02020603050405020304" pitchFamily="18" charset="0"/>
              </a:rPr>
              <a:t>peration </a:t>
            </a:r>
            <a:r>
              <a:rPr lang="en-US" altLang="zh-CN" sz="2800" dirty="0">
                <a:ea typeface="宋体" panose="02010600030101010101" pitchFamily="2" charset="-122"/>
                <a:cs typeface="Times New Roman" panose="02020603050405020304" pitchFamily="18" charset="0"/>
              </a:rPr>
              <a:t>duration of AMP STA</a:t>
            </a:r>
            <a:r>
              <a:rPr lang="en-US" altLang="zh-CN" dirty="0"/>
              <a:t> </a:t>
            </a:r>
            <a:endParaRPr lang="zh-CN" altLang="en-US" dirty="0"/>
          </a:p>
        </p:txBody>
      </p:sp>
      <p:sp>
        <p:nvSpPr>
          <p:cNvPr id="18" name="文本框 17"/>
          <p:cNvSpPr txBox="1"/>
          <p:nvPr/>
        </p:nvSpPr>
        <p:spPr>
          <a:xfrm>
            <a:off x="462756" y="1295400"/>
            <a:ext cx="8528844" cy="4647426"/>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ea typeface="宋体" panose="02010600030101010101" pitchFamily="2" charset="-122"/>
                <a:cs typeface="Times New Roman" panose="02020603050405020304" pitchFamily="18" charset="0"/>
              </a:rPr>
              <a:t>Operation duration </a:t>
            </a:r>
            <a:r>
              <a:rPr lang="en-US" altLang="zh-CN" sz="2000" dirty="0">
                <a:highlight>
                  <a:srgbClr val="FFFF00"/>
                </a:highlight>
                <a:ea typeface="宋体" panose="02010600030101010101" pitchFamily="2" charset="-122"/>
                <a:cs typeface="Times New Roman" panose="02020603050405020304" pitchFamily="18" charset="0"/>
              </a:rPr>
              <a:t>for l</a:t>
            </a:r>
            <a:r>
              <a:rPr lang="en-US" altLang="zh-CN" sz="2000" dirty="0">
                <a:highlight>
                  <a:srgbClr val="FFFF00"/>
                </a:highlight>
                <a:cs typeface="Times New Roman" panose="02020603050405020304" pitchFamily="18" charset="0"/>
              </a:rPr>
              <a:t>ogistics like use cases</a:t>
            </a:r>
            <a:r>
              <a:rPr lang="en-US" altLang="zh-CN" sz="2000" dirty="0">
                <a:cs typeface="Times New Roman" panose="02020603050405020304" pitchFamily="18" charset="0"/>
              </a:rPr>
              <a:t>[2]</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ea typeface="宋体" panose="02010600030101010101" pitchFamily="2" charset="-122"/>
                <a:cs typeface="Times New Roman" panose="02020603050405020304" pitchFamily="18" charset="0"/>
              </a:rPr>
              <a:t>Assumption</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ea typeface="宋体" panose="02010600030101010101" pitchFamily="2" charset="-122"/>
                <a:cs typeface="Times New Roman" panose="02020603050405020304" pitchFamily="18" charset="0"/>
              </a:rPr>
              <a:t>Starting from maximum available energy storage  for operating: 4.125µJ</a:t>
            </a:r>
          </a:p>
          <a:p>
            <a:pPr marL="1257300" lvl="3"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Power consumption during </a:t>
            </a:r>
            <a:r>
              <a:rPr lang="en-US" altLang="zh-CN" sz="1600" dirty="0">
                <a:cs typeface="Times New Roman" panose="02020603050405020304" pitchFamily="18" charset="0"/>
              </a:rPr>
              <a:t>initial trigger searching window</a:t>
            </a:r>
            <a:r>
              <a:rPr lang="en-US" altLang="zh-CN" sz="1600" dirty="0">
                <a:ea typeface="宋体" panose="02010600030101010101" pitchFamily="2" charset="-122"/>
                <a:cs typeface="Times New Roman" panose="02020603050405020304" pitchFamily="18" charset="0"/>
              </a:rPr>
              <a:t>(</a:t>
            </a:r>
            <a:r>
              <a:rPr lang="en-US" altLang="zh-CN" sz="1600" dirty="0">
                <a:highlight>
                  <a:srgbClr val="00FF00"/>
                </a:highlight>
                <a:ea typeface="宋体" panose="02010600030101010101" pitchFamily="2" charset="-122"/>
                <a:cs typeface="Times New Roman" panose="02020603050405020304" pitchFamily="18" charset="0"/>
              </a:rPr>
              <a:t>0.35µJ</a:t>
            </a:r>
            <a:r>
              <a:rPr lang="en-US" altLang="zh-CN" sz="1600" dirty="0">
                <a:ea typeface="宋体" panose="02010600030101010101" pitchFamily="2" charset="-122"/>
                <a:cs typeface="Times New Roman" panose="02020603050405020304" pitchFamily="18" charset="0"/>
              </a:rPr>
              <a:t>)</a:t>
            </a:r>
          </a:p>
          <a:p>
            <a:pPr marL="1714500" lvl="4"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20ms</a:t>
            </a:r>
            <a:r>
              <a:rPr lang="en-US" altLang="zh-CN" sz="1600" dirty="0">
                <a:ea typeface="宋体" panose="02010600030101010101" pitchFamily="2" charset="-122"/>
              </a:rPr>
              <a:t>@15µW(i.e. </a:t>
            </a:r>
            <a:r>
              <a:rPr lang="en-US" altLang="zh-CN" sz="1600" dirty="0">
                <a:highlight>
                  <a:srgbClr val="FFFF00"/>
                </a:highlight>
                <a:ea typeface="宋体" panose="02010600030101010101" pitchFamily="2" charset="-122"/>
              </a:rPr>
              <a:t>0.3</a:t>
            </a:r>
            <a:r>
              <a:rPr lang="en-US" altLang="zh-CN" sz="1600" dirty="0">
                <a:highlight>
                  <a:srgbClr val="FFFF00"/>
                </a:highlight>
                <a:ea typeface="宋体" panose="02010600030101010101" pitchFamily="2" charset="-122"/>
                <a:cs typeface="Times New Roman" panose="02020603050405020304" pitchFamily="18" charset="0"/>
              </a:rPr>
              <a:t>µJ</a:t>
            </a:r>
            <a:r>
              <a:rPr lang="en-US" altLang="zh-CN" sz="1600" dirty="0">
                <a:ea typeface="宋体" panose="02010600030101010101" pitchFamily="2" charset="-122"/>
              </a:rPr>
              <a:t>)</a:t>
            </a:r>
            <a:r>
              <a:rPr lang="en-US" altLang="zh-CN" sz="1600" dirty="0">
                <a:ea typeface="宋体" panose="02010600030101010101" pitchFamily="2" charset="-122"/>
                <a:cs typeface="Times New Roman" panose="02020603050405020304" pitchFamily="18" charset="0"/>
              </a:rPr>
              <a:t> </a:t>
            </a:r>
            <a:r>
              <a:rPr lang="en-US" altLang="zh-CN" sz="1600" dirty="0">
                <a:ea typeface="宋体" panose="02010600030101010101" pitchFamily="2" charset="-122"/>
              </a:rPr>
              <a:t>for sync</a:t>
            </a:r>
            <a:r>
              <a:rPr lang="en-US" altLang="zh-CN" sz="1600" dirty="0">
                <a:cs typeface="Times New Roman" panose="02020603050405020304" pitchFamily="18" charset="0"/>
              </a:rPr>
              <a:t> detection.</a:t>
            </a:r>
            <a:endParaRPr lang="en-US" altLang="zh-CN" sz="1600" dirty="0">
              <a:ea typeface="宋体" panose="02010600030101010101" pitchFamily="2" charset="-122"/>
            </a:endParaRPr>
          </a:p>
          <a:p>
            <a:pPr marL="1714500" lvl="4"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0.5ms</a:t>
            </a:r>
            <a:r>
              <a:rPr lang="en-US" altLang="zh-CN" sz="1600" dirty="0">
                <a:ea typeface="宋体" panose="02010600030101010101" pitchFamily="2" charset="-122"/>
              </a:rPr>
              <a:t>@100µW</a:t>
            </a:r>
            <a:r>
              <a:rPr lang="en-US" altLang="zh-CN" sz="1600" dirty="0">
                <a:ea typeface="宋体" panose="02010600030101010101" pitchFamily="2" charset="-122"/>
                <a:cs typeface="Times New Roman" panose="02020603050405020304" pitchFamily="18" charset="0"/>
              </a:rPr>
              <a:t> </a:t>
            </a:r>
            <a:r>
              <a:rPr lang="en-US" altLang="zh-CN" sz="1600" dirty="0">
                <a:ea typeface="宋体" panose="02010600030101010101" pitchFamily="2" charset="-122"/>
              </a:rPr>
              <a:t>(i.e. </a:t>
            </a:r>
            <a:r>
              <a:rPr lang="en-US" altLang="zh-CN" sz="1600" dirty="0">
                <a:highlight>
                  <a:srgbClr val="FFFF00"/>
                </a:highlight>
                <a:ea typeface="宋体" panose="02010600030101010101" pitchFamily="2" charset="-122"/>
              </a:rPr>
              <a:t>0.05</a:t>
            </a:r>
            <a:r>
              <a:rPr lang="en-US" altLang="zh-CN" sz="1600" dirty="0">
                <a:highlight>
                  <a:srgbClr val="FFFF00"/>
                </a:highlight>
                <a:ea typeface="宋体" panose="02010600030101010101" pitchFamily="2" charset="-122"/>
                <a:cs typeface="Times New Roman" panose="02020603050405020304" pitchFamily="18" charset="0"/>
              </a:rPr>
              <a:t>µJ</a:t>
            </a:r>
            <a:r>
              <a:rPr lang="en-US" altLang="zh-CN" sz="1600" dirty="0">
                <a:ea typeface="宋体" panose="02010600030101010101" pitchFamily="2" charset="-122"/>
              </a:rPr>
              <a:t>)</a:t>
            </a:r>
            <a:r>
              <a:rPr lang="en-US" altLang="zh-CN" sz="1600" dirty="0">
                <a:ea typeface="宋体" panose="02010600030101010101" pitchFamily="2" charset="-122"/>
                <a:cs typeface="Times New Roman" panose="02020603050405020304" pitchFamily="18" charset="0"/>
              </a:rPr>
              <a:t> for initial trigger frame Rx and decoding.</a:t>
            </a:r>
          </a:p>
          <a:p>
            <a:pPr marL="1257300" lvl="3"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Power consumption during Duty-cycle operation(</a:t>
            </a:r>
            <a:r>
              <a:rPr lang="en-US" altLang="zh-CN" sz="1600" dirty="0">
                <a:highlight>
                  <a:srgbClr val="00FF00"/>
                </a:highlight>
                <a:ea typeface="宋体" panose="02010600030101010101" pitchFamily="2" charset="-122"/>
                <a:cs typeface="Times New Roman" panose="02020603050405020304" pitchFamily="18" charset="0"/>
              </a:rPr>
              <a:t>1.65µJ</a:t>
            </a:r>
            <a:r>
              <a:rPr lang="en-US" altLang="zh-CN" sz="1600" dirty="0">
                <a:ea typeface="宋体" panose="02010600030101010101" pitchFamily="2" charset="-122"/>
                <a:cs typeface="Times New Roman" panose="02020603050405020304" pitchFamily="18" charset="0"/>
              </a:rPr>
              <a:t>)</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In each duty cycle, energy for sync searching: [2ms + 5ms =7ms] * 15µW=0.105µJ;</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Energy consumption for total 10 NSPs for sync searching: 10*[2ms + 5ms =7ms] * 15µW=</a:t>
            </a:r>
            <a:r>
              <a:rPr lang="en-US" altLang="zh-CN" sz="1600" dirty="0">
                <a:highlight>
                  <a:srgbClr val="FFFF00"/>
                </a:highlight>
                <a:latin typeface="+mj-lt"/>
              </a:rPr>
              <a:t>1.05µJ</a:t>
            </a:r>
            <a:r>
              <a:rPr lang="en-US" altLang="zh-CN" sz="1600" dirty="0">
                <a:latin typeface="+mj-lt"/>
              </a:rPr>
              <a:t>;</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Energy consumption for total 10 NSPs for trigger frame Rx: 10*100µW*0.5ms=</a:t>
            </a:r>
            <a:r>
              <a:rPr lang="en-US" altLang="zh-CN" sz="1600" dirty="0">
                <a:highlight>
                  <a:srgbClr val="FFFF00"/>
                </a:highlight>
                <a:latin typeface="+mj-lt"/>
              </a:rPr>
              <a:t>0.5µJ</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Energy consumption for  solicited data Tx: 200µW*0.5ms=</a:t>
            </a:r>
            <a:r>
              <a:rPr lang="en-US" altLang="zh-CN" sz="1600" dirty="0">
                <a:highlight>
                  <a:srgbClr val="FFFF00"/>
                </a:highlight>
                <a:latin typeface="+mj-lt"/>
              </a:rPr>
              <a:t>0.1µJ</a:t>
            </a:r>
            <a:r>
              <a:rPr lang="en-US" altLang="zh-CN" sz="1600" dirty="0">
                <a:latin typeface="+mj-lt"/>
              </a:rPr>
              <a:t>.</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Total energy consumption: </a:t>
            </a:r>
            <a:r>
              <a:rPr lang="en-US" altLang="zh-CN" sz="1600" dirty="0">
                <a:highlight>
                  <a:srgbClr val="00FF00"/>
                </a:highlight>
                <a:latin typeface="+mj-lt"/>
              </a:rPr>
              <a:t>1.05+0.5+0.1=1.65µJ</a:t>
            </a:r>
            <a:r>
              <a:rPr lang="en-US" altLang="zh-CN" sz="1600" dirty="0">
                <a:ea typeface="宋体" panose="02010600030101010101" pitchFamily="2" charset="-122"/>
                <a:cs typeface="Times New Roman" panose="02020603050405020304" pitchFamily="18" charset="0"/>
              </a:rPr>
              <a:t>.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240561917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O</a:t>
            </a:r>
            <a:r>
              <a:rPr lang="en-US" altLang="zh-CN" sz="2400" dirty="0">
                <a:latin typeface="+mn-lt"/>
                <a:cs typeface="Times New Roman" panose="02020603050405020304" pitchFamily="18" charset="0"/>
              </a:rPr>
              <a:t>peration </a:t>
            </a:r>
            <a:r>
              <a:rPr lang="en-US" altLang="zh-CN" sz="2400" dirty="0">
                <a:ea typeface="宋体" panose="02010600030101010101" pitchFamily="2" charset="-122"/>
                <a:cs typeface="Times New Roman" panose="02020603050405020304" pitchFamily="18" charset="0"/>
              </a:rPr>
              <a:t>duration of AMP STA</a:t>
            </a:r>
            <a:r>
              <a:rPr lang="en-US" altLang="zh-CN" dirty="0"/>
              <a:t> </a:t>
            </a:r>
            <a:endParaRPr lang="zh-CN" altLang="en-US" dirty="0"/>
          </a:p>
        </p:txBody>
      </p:sp>
      <p:sp>
        <p:nvSpPr>
          <p:cNvPr id="18" name="文本框 17"/>
          <p:cNvSpPr txBox="1"/>
          <p:nvPr/>
        </p:nvSpPr>
        <p:spPr>
          <a:xfrm>
            <a:off x="462756" y="1295400"/>
            <a:ext cx="8605043" cy="3616375"/>
          </a:xfrm>
          <a:prstGeom prst="rect">
            <a:avLst/>
          </a:prstGeom>
          <a:noFill/>
          <a:ln w="12700">
            <a:noFill/>
            <a:prstDash val="dash"/>
          </a:ln>
        </p:spPr>
        <p:txBody>
          <a:bodyPr wrap="square" rtlCol="0">
            <a:spAutoFit/>
          </a:bodyPr>
          <a:lstStyle/>
          <a:p>
            <a:pPr marL="800100" lvl="2" indent="-342900" algn="just">
              <a:spcBef>
                <a:spcPts val="0"/>
              </a:spcBef>
              <a:spcAft>
                <a:spcPts val="600"/>
              </a:spcAft>
              <a:buFont typeface="Arial" panose="020B0604020202020204" pitchFamily="34" charset="0"/>
              <a:buChar char="•"/>
            </a:pPr>
            <a:r>
              <a:rPr lang="en-US" altLang="zh-CN" sz="1800" dirty="0">
                <a:ea typeface="宋体" panose="02010600030101010101" pitchFamily="2" charset="-122"/>
                <a:cs typeface="Times New Roman" panose="02020603050405020304" pitchFamily="18" charset="0"/>
              </a:rPr>
              <a:t>Operation duration after wake up[2]</a:t>
            </a:r>
          </a:p>
          <a:p>
            <a:pPr marL="1257300" lvl="3"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Duty cycle period: 200ms</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Initial trigger searching window(ITSW)</a:t>
            </a:r>
            <a:r>
              <a:rPr lang="en-US" altLang="zh-CN" sz="1600" dirty="0">
                <a:ea typeface="宋体" panose="02010600030101010101" pitchFamily="2" charset="-122"/>
                <a:cs typeface="Times New Roman" panose="02020603050405020304" pitchFamily="18" charset="0"/>
              </a:rPr>
              <a:t> duration: 20ms</a:t>
            </a:r>
          </a:p>
          <a:p>
            <a:pPr marL="1257300" lvl="3"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Duty-cycle o</a:t>
            </a:r>
            <a:r>
              <a:rPr lang="en-US" altLang="zh-CN" sz="1600" dirty="0">
                <a:ea typeface="宋体" panose="02010600030101010101" pitchFamily="2" charset="-122"/>
                <a:cs typeface="Times New Roman" panose="02020603050405020304" pitchFamily="18" charset="0"/>
              </a:rPr>
              <a:t>peration duration</a:t>
            </a:r>
            <a:endParaRPr lang="en-US" altLang="zh-CN" sz="1600" kern="0" dirty="0">
              <a:solidFill>
                <a:srgbClr val="000000"/>
              </a:solidFill>
              <a:ea typeface="OPPOSans M" panose="00020600040101010101" pitchFamily="18" charset="-122"/>
            </a:endParaRPr>
          </a:p>
          <a:p>
            <a:pPr marL="1714500" lvl="4"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Duty-cycle o</a:t>
            </a:r>
            <a:r>
              <a:rPr lang="en-US" altLang="zh-CN" sz="1600" dirty="0">
                <a:ea typeface="宋体" panose="02010600030101010101" pitchFamily="2" charset="-122"/>
                <a:cs typeface="Times New Roman" panose="02020603050405020304" pitchFamily="18" charset="0"/>
              </a:rPr>
              <a:t>peration duration</a:t>
            </a:r>
            <a:r>
              <a:rPr lang="en-US" altLang="zh-CN" sz="1600" kern="0" dirty="0">
                <a:solidFill>
                  <a:srgbClr val="000000"/>
                </a:solidFill>
                <a:ea typeface="OPPOSans M" panose="00020600040101010101" pitchFamily="18" charset="-122"/>
              </a:rPr>
              <a:t> includes several </a:t>
            </a:r>
            <a:r>
              <a:rPr lang="en-US" altLang="zh-CN" sz="1600" dirty="0">
                <a:ea typeface="宋体" panose="02010600030101010101" pitchFamily="2" charset="-122"/>
                <a:cs typeface="Times New Roman" panose="02020603050405020304" pitchFamily="18" charset="0"/>
              </a:rPr>
              <a:t>duty cycle periods</a:t>
            </a:r>
            <a:r>
              <a:rPr lang="en-US" altLang="zh-CN" sz="1600" kern="0" dirty="0">
                <a:solidFill>
                  <a:srgbClr val="000000"/>
                </a:solidFill>
                <a:ea typeface="OPPOSans M" panose="00020600040101010101" pitchFamily="18" charset="-122"/>
              </a:rPr>
              <a:t>.</a:t>
            </a:r>
          </a:p>
          <a:p>
            <a:pPr marL="1714500" lvl="4"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For use case such as logistics, AP may try to traverse all the AMP STAs with same Duty-cycle configuration within a Duty-cycle </a:t>
            </a:r>
            <a:r>
              <a:rPr lang="en-US" altLang="zh-CN" sz="1600" dirty="0">
                <a:ea typeface="宋体" panose="02010600030101010101" pitchFamily="2" charset="-122"/>
                <a:cs typeface="Times New Roman" panose="02020603050405020304" pitchFamily="18" charset="0"/>
              </a:rPr>
              <a:t>operation duration</a:t>
            </a:r>
            <a:r>
              <a:rPr lang="en-US" altLang="zh-CN" sz="1600" kern="0" dirty="0">
                <a:solidFill>
                  <a:srgbClr val="000000"/>
                </a:solidFill>
                <a:ea typeface="OPPOSans M" panose="00020600040101010101" pitchFamily="18" charset="-122"/>
              </a:rPr>
              <a:t>, based on random access mechanism. </a:t>
            </a:r>
          </a:p>
          <a:p>
            <a:pPr marL="1714500" lvl="4"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A Duty-cycle </a:t>
            </a:r>
            <a:r>
              <a:rPr lang="en-US" altLang="zh-CN" sz="1600" dirty="0">
                <a:ea typeface="宋体" panose="02010600030101010101" pitchFamily="2" charset="-122"/>
                <a:cs typeface="Times New Roman" panose="02020603050405020304" pitchFamily="18" charset="0"/>
              </a:rPr>
              <a:t>operation duration </a:t>
            </a:r>
            <a:r>
              <a:rPr lang="en-US" altLang="zh-CN" sz="1600" kern="0" dirty="0">
                <a:solidFill>
                  <a:srgbClr val="000000"/>
                </a:solidFill>
                <a:ea typeface="OPPOSans M" panose="00020600040101010101" pitchFamily="18" charset="-122"/>
              </a:rPr>
              <a:t>should not be too long because of latency and limited energy storage. It is assumed </a:t>
            </a:r>
            <a:r>
              <a:rPr lang="en-US" altLang="zh-CN" sz="1600" dirty="0">
                <a:ea typeface="宋体" panose="02010600030101010101" pitchFamily="2" charset="-122"/>
                <a:cs typeface="Times New Roman" panose="02020603050405020304" pitchFamily="18" charset="0"/>
              </a:rPr>
              <a:t>a </a:t>
            </a:r>
            <a:r>
              <a:rPr lang="en-US" altLang="zh-CN" sz="1600" kern="0" dirty="0">
                <a:solidFill>
                  <a:srgbClr val="000000"/>
                </a:solidFill>
                <a:ea typeface="OPPOSans M" panose="00020600040101010101" pitchFamily="18" charset="-122"/>
              </a:rPr>
              <a:t>Duty-cycle </a:t>
            </a:r>
            <a:r>
              <a:rPr lang="en-US" altLang="zh-CN" sz="1600" dirty="0">
                <a:ea typeface="宋体" panose="02010600030101010101" pitchFamily="2" charset="-122"/>
                <a:cs typeface="Times New Roman" panose="02020603050405020304" pitchFamily="18" charset="0"/>
              </a:rPr>
              <a:t>operation duration includes 10 duty cycle periods. </a:t>
            </a:r>
            <a:endParaRPr lang="en-US" altLang="zh-CN" sz="1600" kern="0" dirty="0">
              <a:solidFill>
                <a:srgbClr val="000000"/>
              </a:solidFill>
              <a:ea typeface="OPPOSans M" panose="00020600040101010101" pitchFamily="18" charset="-122"/>
            </a:endParaRPr>
          </a:p>
          <a:p>
            <a:pPr marL="1257300" lvl="3"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Operation duration: </a:t>
            </a:r>
            <a:r>
              <a:rPr lang="en-US" altLang="zh-CN" sz="1600" dirty="0">
                <a:cs typeface="Times New Roman" panose="02020603050405020304" pitchFamily="18" charset="0"/>
              </a:rPr>
              <a:t>ITSW</a:t>
            </a:r>
            <a:r>
              <a:rPr lang="en-US" altLang="zh-CN" sz="1600" dirty="0">
                <a:ea typeface="宋体" panose="02010600030101010101" pitchFamily="2" charset="-122"/>
                <a:cs typeface="Times New Roman" panose="02020603050405020304" pitchFamily="18" charset="0"/>
              </a:rPr>
              <a:t> duration + 10*duty cycle period is about </a:t>
            </a:r>
            <a:r>
              <a:rPr lang="en-US" altLang="zh-CN" sz="1600" dirty="0">
                <a:highlight>
                  <a:srgbClr val="FFFF00"/>
                </a:highlight>
                <a:ea typeface="宋体" panose="02010600030101010101" pitchFamily="2" charset="-122"/>
                <a:cs typeface="Times New Roman" panose="02020603050405020304" pitchFamily="18" charset="0"/>
              </a:rPr>
              <a:t>2.02s</a:t>
            </a:r>
            <a:r>
              <a:rPr lang="en-US" altLang="zh-CN" sz="1600" dirty="0">
                <a:ea typeface="宋体" panose="02010600030101010101" pitchFamily="2" charset="-122"/>
                <a:cs typeface="Times New Roman" panose="02020603050405020304" pitchFamily="18" charset="0"/>
              </a:rPr>
              <a:t>.</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8438136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size for AMP TSF</a:t>
            </a:r>
            <a:endParaRPr lang="zh-CN" altLang="en-US" dirty="0"/>
          </a:p>
        </p:txBody>
      </p:sp>
      <p:sp>
        <p:nvSpPr>
          <p:cNvPr id="18" name="文本框 17"/>
          <p:cNvSpPr txBox="1"/>
          <p:nvPr/>
        </p:nvSpPr>
        <p:spPr>
          <a:xfrm>
            <a:off x="190500" y="1313056"/>
            <a:ext cx="8648699" cy="49398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Factors to determine timestamp size for AMP TSF</a:t>
            </a:r>
          </a:p>
          <a:p>
            <a:pPr marL="800100" lvl="2" indent="-342900" algn="just">
              <a:spcBef>
                <a:spcPts val="0"/>
              </a:spcBef>
              <a:spcAft>
                <a:spcPts val="600"/>
              </a:spcAft>
              <a:buFont typeface="Arial" panose="020B0604020202020204" pitchFamily="34" charset="0"/>
              <a:buChar char="•"/>
            </a:pPr>
            <a:r>
              <a:rPr lang="en-US" altLang="zh-CN" sz="1800" dirty="0"/>
              <a:t>The </a:t>
            </a:r>
            <a:r>
              <a:rPr lang="en-US" altLang="zh-CN" sz="1800" kern="0" dirty="0">
                <a:solidFill>
                  <a:srgbClr val="000000"/>
                </a:solidFill>
                <a:ea typeface="OPPOSans M" panose="00020600040101010101" pitchFamily="18" charset="-122"/>
                <a:cs typeface="Times New Roman" panose="02020603050405020304" pitchFamily="18" charset="0"/>
              </a:rPr>
              <a:t>timing granularity of AMP TSF</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Significantly relax the timing granularity requirement for AMP, e.g. to 1024us, is acceptable</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Since the TSF clock accuracy is 10^4 ppm, for a 200ms duty cycle, 2ms early wake-up is needed. Hence, it is not necessary to maintain fine timing granularity(i.e. 1us).</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range of AMP TSF</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range of AMP TSF can be determined depending on the length of whole operation duration (e.g., time spending for the whole inventory procedure) or the length of duty cycle period. </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the operation duration, TSF timer only needs to cover operation duration to finish the solicited UL data Tx. </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duty cycle period, TSF timer is used to determine the trigger Tx window within the duty cycle period based on the Duty-cycle configuration</a:t>
            </a:r>
            <a:r>
              <a:rPr lang="en-US" altLang="zh-CN" sz="1800" dirty="0"/>
              <a:t>.   </a:t>
            </a: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35388197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size for AMP TSF</a:t>
            </a:r>
            <a:endParaRPr lang="zh-CN" altLang="en-US" dirty="0"/>
          </a:p>
        </p:txBody>
      </p:sp>
      <mc:AlternateContent xmlns:mc="http://schemas.openxmlformats.org/markup-compatibility/2006" xmlns:a14="http://schemas.microsoft.com/office/drawing/2010/main">
        <mc:Choice Requires="a14">
          <p:sp>
            <p:nvSpPr>
              <p:cNvPr id="18" name="文本框 17"/>
              <p:cNvSpPr txBox="1"/>
              <p:nvPr/>
            </p:nvSpPr>
            <p:spPr>
              <a:xfrm>
                <a:off x="190500" y="1313056"/>
                <a:ext cx="8648699" cy="1985159"/>
              </a:xfrm>
              <a:prstGeom prst="rect">
                <a:avLst/>
              </a:prstGeom>
              <a:noFill/>
              <a:ln w="12700">
                <a:noFill/>
                <a:prstDash val="dash"/>
              </a:ln>
            </p:spPr>
            <p:txBody>
              <a:bodyPr wrap="square" rtlCol="0">
                <a:spAutoFit/>
              </a:bodyPr>
              <a:lstStyle/>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Example timestamp size for AMP TSF</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With the timing granularity of 1024us</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E.g., Timestamp size i</a:t>
                </a:r>
                <a14:m>
                  <m:oMath xmlns:m="http://schemas.openxmlformats.org/officeDocument/2006/math">
                    <m:r>
                      <m:rPr>
                        <m:sty m:val="p"/>
                      </m:rPr>
                      <a:rPr lang="en-US" altLang="zh-CN" sz="1400">
                        <a:latin typeface="Cambria Math" panose="02040503050406030204" pitchFamily="18" charset="0"/>
                      </a:rPr>
                      <m:t>s</m:t>
                    </m:r>
                    <m:r>
                      <a:rPr lang="en-US" altLang="zh-CN" sz="1400">
                        <a:latin typeface="Cambria Math" panose="02040503050406030204" pitchFamily="18" charset="0"/>
                      </a:rPr>
                      <m:t> ~11</m:t>
                    </m:r>
                    <m:r>
                      <m:rPr>
                        <m:sty m:val="p"/>
                      </m:rPr>
                      <a:rPr lang="en-US" altLang="zh-CN" sz="1400">
                        <a:latin typeface="Cambria Math" panose="02040503050406030204" pitchFamily="18" charset="0"/>
                      </a:rPr>
                      <m:t>bits</m:t>
                    </m:r>
                    <m:r>
                      <a:rPr lang="en-US" altLang="zh-CN" sz="1400">
                        <a:latin typeface="Cambria Math" panose="02040503050406030204" pitchFamily="18" charset="0"/>
                      </a:rPr>
                      <m:t> </m:t>
                    </m:r>
                  </m:oMath>
                </a14:m>
                <a:r>
                  <a:rPr lang="en-US" altLang="zh-CN" sz="1400" dirty="0"/>
                  <a:t>to cover a operation duration of </a:t>
                </a:r>
                <a:r>
                  <a:rPr lang="en-US" altLang="zh-CN" sz="1400" dirty="0">
                    <a:highlight>
                      <a:srgbClr val="FFFF00"/>
                    </a:highlight>
                  </a:rPr>
                  <a:t>2s</a:t>
                </a:r>
                <a:r>
                  <a:rPr lang="en-US" altLang="zh-CN" sz="1400" dirty="0"/>
                  <a:t>.</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E.g., Timestamp size i</a:t>
                </a:r>
                <a14:m>
                  <m:oMath xmlns:m="http://schemas.openxmlformats.org/officeDocument/2006/math">
                    <m:r>
                      <m:rPr>
                        <m:sty m:val="p"/>
                      </m:rPr>
                      <a:rPr lang="en-US" altLang="zh-CN" sz="1400">
                        <a:latin typeface="Cambria Math" panose="02040503050406030204" pitchFamily="18" charset="0"/>
                      </a:rPr>
                      <m:t>s</m:t>
                    </m:r>
                    <m:r>
                      <a:rPr lang="en-US" altLang="zh-CN" sz="1400">
                        <a:latin typeface="Cambria Math" panose="02040503050406030204" pitchFamily="18" charset="0"/>
                      </a:rPr>
                      <m:t> ~ 8</m:t>
                    </m:r>
                    <m:r>
                      <m:rPr>
                        <m:sty m:val="p"/>
                      </m:rPr>
                      <a:rPr lang="en-US" altLang="zh-CN" sz="1400">
                        <a:latin typeface="Cambria Math" panose="02040503050406030204" pitchFamily="18" charset="0"/>
                      </a:rPr>
                      <m:t>bits</m:t>
                    </m:r>
                    <m:r>
                      <a:rPr lang="en-US" altLang="zh-CN" sz="1400">
                        <a:latin typeface="Cambria Math" panose="02040503050406030204" pitchFamily="18" charset="0"/>
                      </a:rPr>
                      <m:t> </m:t>
                    </m:r>
                  </m:oMath>
                </a14:m>
                <a:r>
                  <a:rPr lang="en-US" altLang="zh-CN" sz="1400" dirty="0"/>
                  <a:t>to cover a </a:t>
                </a:r>
                <a:r>
                  <a:rPr lang="en-US" altLang="zh-CN" sz="1400" dirty="0">
                    <a:highlight>
                      <a:srgbClr val="FFFF00"/>
                    </a:highlight>
                  </a:rPr>
                  <a:t>200ms </a:t>
                </a:r>
                <a:r>
                  <a:rPr lang="en-US" altLang="zh-CN" sz="1400" dirty="0"/>
                  <a:t>duty cycle period.</a:t>
                </a: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190500" y="1313056"/>
                <a:ext cx="8648699" cy="1985159"/>
              </a:xfrm>
              <a:prstGeom prst="rect">
                <a:avLst/>
              </a:prstGeom>
              <a:blipFill>
                <a:blip r:embed="rId3"/>
                <a:stretch>
                  <a:fillRect t="-920"/>
                </a:stretch>
              </a:blipFill>
              <a:ln w="12700">
                <a:noFill/>
                <a:prstDash val="dash"/>
              </a:ln>
            </p:spPr>
            <p:txBody>
              <a:bodyPr/>
              <a:lstStyle/>
              <a:p>
                <a:r>
                  <a:rPr lang="zh-CN" altLang="en-US">
                    <a:noFill/>
                  </a:rPr>
                  <a:t> </a:t>
                </a:r>
              </a:p>
            </p:txBody>
          </p:sp>
        </mc:Fallback>
      </mc:AlternateContent>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3" name="图片 2">
            <a:extLst>
              <a:ext uri="{FF2B5EF4-FFF2-40B4-BE49-F238E27FC236}">
                <a16:creationId xmlns:a16="http://schemas.microsoft.com/office/drawing/2014/main" id="{4184FF61-3037-4164-BF63-F040C489FBBF}"/>
              </a:ext>
            </a:extLst>
          </p:cNvPr>
          <p:cNvPicPr>
            <a:picLocks noChangeAspect="1"/>
          </p:cNvPicPr>
          <p:nvPr/>
        </p:nvPicPr>
        <p:blipFill>
          <a:blip r:embed="rId4"/>
          <a:stretch>
            <a:fillRect/>
          </a:stretch>
        </p:blipFill>
        <p:spPr>
          <a:xfrm>
            <a:off x="1333500" y="2667000"/>
            <a:ext cx="6553200" cy="3672986"/>
          </a:xfrm>
          <a:prstGeom prst="rect">
            <a:avLst/>
          </a:prstGeom>
        </p:spPr>
      </p:pic>
    </p:spTree>
    <p:extLst>
      <p:ext uri="{BB962C8B-B14F-4D97-AF65-F5344CB8AC3E}">
        <p14:creationId xmlns:p14="http://schemas.microsoft.com/office/powerpoint/2010/main" val="387375813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for AMP TSF</a:t>
            </a:r>
            <a:endParaRPr lang="zh-CN" altLang="en-US" dirty="0"/>
          </a:p>
        </p:txBody>
      </p:sp>
      <p:sp>
        <p:nvSpPr>
          <p:cNvPr id="18" name="文本框 17"/>
          <p:cNvSpPr txBox="1"/>
          <p:nvPr/>
        </p:nvSpPr>
        <p:spPr>
          <a:xfrm>
            <a:off x="462756" y="1481965"/>
            <a:ext cx="8294688" cy="380104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Observations: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total operation duration after wake up may be short due to limited energy storage and low latency </a:t>
            </a:r>
            <a:r>
              <a:rPr lang="en-US" altLang="zh-CN" sz="1600" dirty="0">
                <a:ea typeface="宋体" panose="02010600030101010101" pitchFamily="2" charset="-122"/>
                <a:cs typeface="Times New Roman" panose="02020603050405020304" pitchFamily="18" charset="0"/>
              </a:rPr>
              <a:t>for l</a:t>
            </a:r>
            <a:r>
              <a:rPr lang="en-US" altLang="zh-CN" sz="1600" dirty="0">
                <a:cs typeface="Times New Roman" panose="02020603050405020304" pitchFamily="18" charset="0"/>
              </a:rPr>
              <a:t>ogistics like use cases</a:t>
            </a:r>
            <a:r>
              <a:rPr lang="en-US" altLang="zh-CN" sz="1600" kern="0" dirty="0">
                <a:solidFill>
                  <a:srgbClr val="000000"/>
                </a:solidFill>
                <a:ea typeface="OPPOSans M" panose="00020600040101010101" pitchFamily="18" charset="-122"/>
              </a:rPr>
              <a:t>. The TSF timer can only need to cover operation duration to make AMP STA timing synchronized before success UL PPDU transmission.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Based on the assumption on energy storage and the procedure of success UL PPDU transmission, one practical maximum operation duration is </a:t>
            </a:r>
            <a:r>
              <a:rPr lang="en-US" altLang="zh-CN" sz="1600" kern="0" dirty="0">
                <a:solidFill>
                  <a:srgbClr val="000000"/>
                </a:solidFill>
                <a:highlight>
                  <a:srgbClr val="FFFF00"/>
                </a:highlight>
                <a:ea typeface="OPPOSans M" panose="00020600040101010101" pitchFamily="18" charset="-122"/>
              </a:rPr>
              <a:t>2.02s, </a:t>
            </a:r>
            <a:r>
              <a:rPr lang="en-US" altLang="zh-CN" sz="1600" kern="0" dirty="0">
                <a:solidFill>
                  <a:srgbClr val="000000"/>
                </a:solidFill>
                <a:ea typeface="OPPOSans M" panose="00020600040101010101" pitchFamily="18" charset="-122"/>
              </a:rPr>
              <a:t>which leads to </a:t>
            </a:r>
            <a:r>
              <a:rPr lang="en-US" altLang="zh-CN" sz="1600" kern="0" dirty="0">
                <a:solidFill>
                  <a:srgbClr val="000000"/>
                </a:solidFill>
                <a:highlight>
                  <a:srgbClr val="FFFF00"/>
                </a:highlight>
                <a:ea typeface="OPPOSans M" panose="00020600040101010101" pitchFamily="18" charset="-122"/>
              </a:rPr>
              <a:t>11 bits </a:t>
            </a:r>
            <a:r>
              <a:rPr lang="en-US" altLang="zh-CN" sz="1600" kern="0" dirty="0">
                <a:solidFill>
                  <a:srgbClr val="000000"/>
                </a:solidFill>
                <a:ea typeface="OPPOSans M" panose="00020600040101010101" pitchFamily="18" charset="-122"/>
              </a:rPr>
              <a:t>timestamp to cover it, with </a:t>
            </a:r>
            <a:r>
              <a:rPr lang="en-US" altLang="zh-CN" sz="1600" dirty="0"/>
              <a:t>timing granularity of 1024us</a:t>
            </a:r>
            <a:r>
              <a:rPr lang="en-US" altLang="zh-CN" sz="1600" kern="0" dirty="0">
                <a:solidFill>
                  <a:srgbClr val="000000"/>
                </a:solidFill>
                <a:ea typeface="OPPOSans M" panose="00020600040101010101" pitchFamily="18" charset="-122"/>
              </a:rPr>
              <a:t>.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Consider the low latency </a:t>
            </a:r>
            <a:r>
              <a:rPr lang="en-US" altLang="zh-CN" sz="1600" dirty="0">
                <a:ea typeface="宋体" panose="02010600030101010101" pitchFamily="2" charset="-122"/>
                <a:cs typeface="Times New Roman" panose="02020603050405020304" pitchFamily="18" charset="0"/>
              </a:rPr>
              <a:t>for l</a:t>
            </a:r>
            <a:r>
              <a:rPr lang="en-US" altLang="zh-CN" sz="1600" dirty="0">
                <a:cs typeface="Times New Roman" panose="02020603050405020304" pitchFamily="18" charset="0"/>
              </a:rPr>
              <a:t>ogistics like use cases</a:t>
            </a:r>
            <a:r>
              <a:rPr lang="en-US" altLang="zh-CN" sz="1600" kern="0" dirty="0">
                <a:solidFill>
                  <a:srgbClr val="000000"/>
                </a:solidFill>
                <a:ea typeface="OPPOSans M" panose="00020600040101010101" pitchFamily="18" charset="-122"/>
                <a:cs typeface="Times New Roman" panose="02020603050405020304" pitchFamily="18" charset="0"/>
              </a:rPr>
              <a:t>, </a:t>
            </a:r>
            <a:r>
              <a:rPr lang="en-US" altLang="zh-CN" sz="1600" kern="0" dirty="0">
                <a:solidFill>
                  <a:srgbClr val="000000"/>
                </a:solidFill>
                <a:ea typeface="OPPOSans M" panose="00020600040101010101" pitchFamily="18" charset="-122"/>
              </a:rPr>
              <a:t>maximum duty cycle period, e.g. </a:t>
            </a:r>
            <a:r>
              <a:rPr lang="en-US" altLang="zh-CN" sz="1600" kern="0" dirty="0">
                <a:solidFill>
                  <a:srgbClr val="000000"/>
                </a:solidFill>
                <a:highlight>
                  <a:srgbClr val="FFFF00"/>
                </a:highlight>
                <a:ea typeface="OPPOSans M" panose="00020600040101010101" pitchFamily="18" charset="-122"/>
              </a:rPr>
              <a:t>200ms</a:t>
            </a:r>
            <a:r>
              <a:rPr lang="en-US" altLang="zh-CN" sz="1600" kern="0" dirty="0">
                <a:solidFill>
                  <a:srgbClr val="000000"/>
                </a:solidFill>
                <a:ea typeface="OPPOSans M" panose="00020600040101010101" pitchFamily="18" charset="-122"/>
              </a:rPr>
              <a:t>,  can be assumed, which leads to only </a:t>
            </a:r>
            <a:r>
              <a:rPr lang="en-US" altLang="zh-CN" sz="1600" kern="0" dirty="0">
                <a:solidFill>
                  <a:srgbClr val="000000"/>
                </a:solidFill>
                <a:highlight>
                  <a:srgbClr val="FFFF00"/>
                </a:highlight>
                <a:ea typeface="OPPOSans M" panose="00020600040101010101" pitchFamily="18" charset="-122"/>
              </a:rPr>
              <a:t>8 bits </a:t>
            </a:r>
            <a:r>
              <a:rPr lang="en-US" altLang="zh-CN" sz="1600" kern="0" dirty="0">
                <a:solidFill>
                  <a:srgbClr val="000000"/>
                </a:solidFill>
                <a:ea typeface="OPPOSans M" panose="00020600040101010101" pitchFamily="18" charset="-122"/>
              </a:rPr>
              <a:t>timestamp to cover it, with </a:t>
            </a:r>
            <a:r>
              <a:rPr lang="en-US" altLang="zh-CN" sz="1600" dirty="0"/>
              <a:t>timing granularity of 1024us</a:t>
            </a:r>
            <a:r>
              <a:rPr lang="en-US" altLang="zh-CN" sz="1600" kern="0" dirty="0">
                <a:solidFill>
                  <a:srgbClr val="000000"/>
                </a:solidFill>
                <a:ea typeface="OPPOSans M" panose="00020600040101010101" pitchFamily="18" charset="-122"/>
              </a:rPr>
              <a:t>. </a:t>
            </a:r>
          </a:p>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Proposals:</a:t>
            </a:r>
          </a:p>
          <a:p>
            <a:pPr marL="800100" lvl="2" indent="-342900" algn="just">
              <a:spcBef>
                <a:spcPts val="0"/>
              </a:spcBef>
              <a:spcAft>
                <a:spcPts val="600"/>
              </a:spcAft>
              <a:buFont typeface="Arial" panose="020B0604020202020204" pitchFamily="34" charset="0"/>
              <a:buChar char="•"/>
            </a:pPr>
            <a:r>
              <a:rPr lang="en-GB" altLang="zh-CN" sz="1600" kern="0" dirty="0">
                <a:solidFill>
                  <a:srgbClr val="000000"/>
                </a:solidFill>
                <a:ea typeface="OPPOSans M" panose="00020600040101010101" pitchFamily="18" charset="-122"/>
              </a:rPr>
              <a:t>Introduce </a:t>
            </a:r>
            <a:r>
              <a:rPr lang="en-US" altLang="zh-CN" sz="1600" kern="0" dirty="0">
                <a:solidFill>
                  <a:srgbClr val="000000"/>
                </a:solidFill>
                <a:ea typeface="OPPOSans M" panose="00020600040101010101" pitchFamily="18" charset="-122"/>
              </a:rPr>
              <a:t>short timestamp for AMP TSF. </a:t>
            </a:r>
            <a:endParaRPr lang="en-US" altLang="zh-CN" sz="14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284631228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delivery</a:t>
            </a:r>
            <a:endParaRPr lang="zh-CN" altLang="en-US" dirty="0"/>
          </a:p>
        </p:txBody>
      </p:sp>
      <p:sp>
        <p:nvSpPr>
          <p:cNvPr id="18" name="文本框 17"/>
          <p:cNvSpPr txBox="1"/>
          <p:nvPr/>
        </p:nvSpPr>
        <p:spPr>
          <a:xfrm>
            <a:off x="152400" y="1297022"/>
            <a:ext cx="8763000" cy="513986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Why deliver timestamp in AMP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contribution of timestamp is to allow Duty-cycle operation for trigger monitoring.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behavior of AMP STAs is the monitoring of AMP trigger after wakeup.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trigger interval should be short in logistics like use cases, due to </a:t>
            </a:r>
            <a:r>
              <a:rPr lang="en-US" altLang="zh-CN" sz="1600" dirty="0"/>
              <a:t>energy constraints and low latency requirement</a:t>
            </a:r>
            <a:r>
              <a:rPr lang="en-US" altLang="zh-CN" sz="1600" kern="0" dirty="0">
                <a:solidFill>
                  <a:srgbClr val="000000"/>
                </a:solidFill>
                <a:ea typeface="OPPOSans M" panose="00020600040101010101" pitchFamily="18" charset="-122"/>
              </a:rPr>
              <a:t>. It means AMP trigger is transmitted more frequently, which leads to easier detection for AMP STA after wakeup with less energy consumption. </a:t>
            </a:r>
          </a:p>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Why do not  deliver timestamp in Beacon: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Beacon is a parallel frame for AMP STA. It may have functionalities other than AMP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Typical beacon interval is 100ms, which is too long for AMP STA to search after wakeup. It requires more energy consumption for initial beacon searching than that for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If we consider short beacon interval, e.g. equal to trigger interval, the overhead and energy consumption will be equivalent for beacon and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After detecting beacon, AMP STA still has to further receive trigger for UL PPDU transmission. Separate reception of timestamp and trigger brings additional complexity and energy consumption. </a:t>
            </a:r>
          </a:p>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Proposal:</a:t>
            </a: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r>
              <a:rPr lang="en-GB" altLang="zh-CN" sz="1600" kern="0" dirty="0">
                <a:solidFill>
                  <a:srgbClr val="000000"/>
                </a:solidFill>
                <a:ea typeface="OPPOSans M" panose="00020600040101010101" pitchFamily="18" charset="-122"/>
              </a:rPr>
              <a:t>AMP STA can obtain a short timestamp through AMP trigger.</a:t>
            </a:r>
            <a:endParaRPr lang="en-US" altLang="zh-CN" sz="16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802.11-25/0814r0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4757932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43691</TotalTime>
  <Words>1548</Words>
  <Application>Microsoft Office PowerPoint</Application>
  <PresentationFormat>全屏显示(4:3)</PresentationFormat>
  <Paragraphs>196</Paragraphs>
  <Slides>14</Slides>
  <Notes>14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Arial</vt:lpstr>
      <vt:lpstr>Calibri</vt:lpstr>
      <vt:lpstr>Cambria Math</vt:lpstr>
      <vt:lpstr>Times New Roman</vt:lpstr>
      <vt:lpstr>Wingdings</vt:lpstr>
      <vt:lpstr>ACcord Submission Template</vt:lpstr>
      <vt:lpstr>Follow up on TSF for trigger based AMP</vt:lpstr>
      <vt:lpstr>Background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2609</cp:revision>
  <cp:lastPrinted>1998-02-10T13:28:00Z</cp:lastPrinted>
  <dcterms:created xsi:type="dcterms:W3CDTF">2009-12-02T19:05:00Z</dcterms:created>
  <dcterms:modified xsi:type="dcterms:W3CDTF">2025-05-12T07:58:34Z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