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9" r:id="rId5"/>
    <p:sldId id="270" r:id="rId6"/>
    <p:sldId id="271" r:id="rId7"/>
    <p:sldId id="273" r:id="rId8"/>
    <p:sldId id="272" r:id="rId9"/>
    <p:sldId id="274" r:id="rId10"/>
    <p:sldId id="264" r:id="rId11"/>
  </p:sldIdLst>
  <p:sldSz cx="12192000" cy="6858000"/>
  <p:notesSz cx="6934200" cy="9280525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anose="02020603050405020304" pitchFamily="16" charset="0"/>
        <a:ea typeface="MS Gothic" panose="020B060907020508020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1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ä¸­åº¦æ ·å¼ 2 - å¼ºè°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ä¸­åº¦æ ·å¼ 2 - å¼ºè°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87" d="100"/>
          <a:sy n="87" d="100"/>
        </p:scale>
        <p:origin x="57" y="369"/>
      </p:cViewPr>
      <p:guideLst>
        <p:guide orient="horz" pos="2160"/>
        <p:guide pos="3871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6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802.11-yy/812r0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3600" tIns="46080" rIns="93600" bIns="46080" numCol="1" anchor="t" anchorCtr="0" compatLnSpc="1"/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6" charset="0"/>
      <a:defRPr sz="1200" kern="1200">
        <a:solidFill>
          <a:srgbClr val="000000"/>
        </a:solidFill>
        <a:latin typeface="Times New Roman" panose="02020603050405020304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7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820A598-51DE-0F63-C097-59ADAC58F3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71B0264-5626-F1B7-7176-64A20A7567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802.11-yy/812r0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0C0BD9F-6EAD-9930-CF91-B539D8360C6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0B8CECE-963B-BF55-2ABB-0422B6BA9B3A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92322A0-8EEE-8284-D29C-57F22D28BF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t>9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44180580-2750-51C4-AEBE-CD3BC3432E0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F25F0F-3714-3EC9-A726-77E593F01BC9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73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GB"/>
              <a:t>Zisheng Wang</a:t>
            </a:r>
            <a:r>
              <a:rPr lang="en-GB"/>
              <a:t>, </a:t>
            </a:r>
            <a:r>
              <a:rPr lang="en-US" altLang="en-GB"/>
              <a:t>ZTE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en-GB"/>
              <a:t>Zisheng Wang, ZTE</a:t>
            </a:r>
            <a:endParaRPr lang="en-US" alt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25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6" charset="0"/>
                <a:ea typeface="MS Gothic" panose="020B0609070205080204" charset="-128"/>
                <a:cs typeface="Arial Unicode MS" charset="0"/>
              </a:rPr>
              <a:t>/812r0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3200" b="1">
          <a:solidFill>
            <a:srgbClr val="000000"/>
          </a:solidFill>
          <a:latin typeface="Times New Roman" panose="02020603050405020304" pitchFamily="16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005" y="789940"/>
            <a:ext cx="10363200" cy="1470025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Consideration on 60GHz </a:t>
            </a:r>
            <a:r>
              <a:rPr lang="en-US" altLang="en-GB" dirty="0" err="1"/>
              <a:t>mmWave</a:t>
            </a:r>
            <a:r>
              <a:rPr lang="en-US" altLang="en-GB" dirty="0"/>
              <a:t> Sensing and IMMW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81225"/>
            <a:ext cx="8534400" cy="476250"/>
          </a:xfrm>
        </p:spPr>
        <p:txBody>
          <a:bodyPr/>
          <a:lstStyle/>
          <a:p>
            <a:pPr algn="ctr">
              <a:spcBef>
                <a:spcPts val="500"/>
              </a:spcBef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en-GB" sz="2000" b="0" dirty="0"/>
              <a:t>2025</a:t>
            </a:r>
            <a:r>
              <a:rPr lang="en-GB" sz="2000" b="0" dirty="0"/>
              <a:t>-</a:t>
            </a:r>
            <a:r>
              <a:rPr lang="en-US" altLang="en-GB" sz="2000" b="0" dirty="0"/>
              <a:t>05</a:t>
            </a:r>
            <a:r>
              <a:rPr lang="en-GB" sz="2000" b="0" dirty="0"/>
              <a:t>-</a:t>
            </a:r>
            <a:r>
              <a:rPr lang="en-US" altLang="en-GB" sz="2000" b="0" dirty="0"/>
              <a:t>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en-GB"/>
              <a:t>Zisheng Wang et al, ZTE</a:t>
            </a:r>
            <a:endParaRPr lang="en-US" alt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475276"/>
            <a:ext cx="1447800" cy="38100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791255"/>
              </p:ext>
            </p:extLst>
          </p:nvPr>
        </p:nvGraphicFramePr>
        <p:xfrm>
          <a:off x="1919605" y="3068955"/>
          <a:ext cx="8498205" cy="31318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64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86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0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34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Zisheng Wang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ZTE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Nanjing,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wang.zisheng@zte.com.cn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/>
                        <a:t>Qisheng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Bo Cao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Yurong Qian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Chun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sz="1400" dirty="0"/>
                        <a:t>Yun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/>
                        <a:t>Chaofan Ji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400" dirty="0"/>
                        <a:t>ChinaMobile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sz="1400" dirty="0"/>
                        <a:t>Hangzhou,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623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1400" dirty="0"/>
                        <a:t>Yihua Xu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[1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] IMMW </a:t>
            </a:r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proposed PAR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, https://mentor.ieee.org/802.11/dcn/24/11-24-0116-07-immw-immw-draft-proposed-par.docx</a:t>
            </a:r>
          </a:p>
          <a:p>
            <a:r>
              <a:rPr lang="en-US" altLang="zh-CN" sz="1600" b="0" dirty="0">
                <a:solidFill>
                  <a:schemeClr val="tx1"/>
                </a:solidFill>
                <a:sym typeface="+mn-ea"/>
              </a:rPr>
              <a:t>[</a:t>
            </a:r>
            <a:r>
              <a:rPr lang="en-US" altLang="en-GB" sz="1600">
                <a:sym typeface="+mn-ea"/>
              </a:rPr>
              <a:t>1</a:t>
            </a:r>
            <a:r>
              <a:rPr lang="en-US" altLang="zh-CN" sz="1600" b="0">
                <a:solidFill>
                  <a:schemeClr val="tx1"/>
                </a:solidFill>
                <a:sym typeface="+mn-ea"/>
              </a:rPr>
              <a:t>] Coexistence between radars and communications systems in the 60GHz band - U.S. Update, https://mentor.ieee.org/802.11/dcn/21/11-21-1089-00-coex-coexistence-between-radars-and-communication-systems-in-the-60ghz-band-u-s-update.pptx</a:t>
            </a:r>
            <a:endParaRPr lang="en-US" altLang="zh-CN" b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837690"/>
            <a:ext cx="10361295" cy="450088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Recently, 60GHz </a:t>
            </a:r>
            <a:r>
              <a:rPr lang="en-US" altLang="en-GB" sz="2000" dirty="0" err="1"/>
              <a:t>mmWave</a:t>
            </a:r>
            <a:r>
              <a:rPr lang="en-US" altLang="en-GB" sz="2000" dirty="0"/>
              <a:t> radar/sensing devices have appeared or been deployed, providing high-resolution detection, tracking or other types of sensing abilities. Typical applications include: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Smart home: person detection, security monitoring.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Medical purposes: Heart rate or respiratory monitoring. </a:t>
            </a:r>
            <a:endParaRPr lang="en-US" altLang="en-GB" sz="200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The impact of 60GHz radar and communication has been discussed in </a:t>
            </a:r>
            <a:r>
              <a:rPr lang="en-US" altLang="en-GB" sz="2000" dirty="0" err="1"/>
              <a:t>Coex</a:t>
            </a:r>
            <a:r>
              <a:rPr lang="en-US" altLang="en-GB" sz="2000" dirty="0"/>
              <a:t> SC [1].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dirty="0"/>
              <a:t>radar suffers round-way path loss which leading to a much weaker signal energy compared with IMMW. </a:t>
            </a:r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It is hard for IMMW to sense the presence of radar because</a:t>
            </a:r>
            <a:endParaRPr lang="en-US" altLang="en-GB" sz="2000" b="0" dirty="0"/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 dirty="0"/>
              <a:t>radar signal is too weak for IMMW energy detector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1800" b="0" dirty="0"/>
              <a:t>radar beam might not aim at IMMW antenna. </a:t>
            </a:r>
            <a:endParaRPr lang="en-US" altLang="en-GB" sz="2000" b="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r>
              <a:rPr lang="en-US" altLang="en-GB" sz="2000" dirty="0"/>
              <a:t>With the help of Sub7G MLO defined in IMMW, we can resolve this co-existence problem easier. </a:t>
            </a:r>
            <a:endParaRPr lang="en-US" altLang="en-GB" b="0" dirty="0"/>
          </a:p>
          <a:p>
            <a:pPr>
              <a:buFont typeface="Arial" panose="020B0604020202020204" pitchFamily="34" charset="0"/>
              <a:buChar char="•"/>
              <a:tabLst>
                <a:tab pos="912495" algn="l"/>
                <a:tab pos="1826895" algn="l"/>
                <a:tab pos="2741295" algn="l"/>
                <a:tab pos="3655695" algn="l"/>
                <a:tab pos="4570095" algn="l"/>
                <a:tab pos="5484495" algn="l"/>
                <a:tab pos="6398895" algn="l"/>
                <a:tab pos="7313295" algn="l"/>
                <a:tab pos="8227695" algn="l"/>
                <a:tab pos="9142095" algn="l"/>
                <a:tab pos="10056495" algn="l"/>
              </a:tabLst>
            </a:pPr>
            <a:endParaRPr lang="en-US" alt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mmWave Regulation Review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361084" cy="313903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Similar to </a:t>
            </a:r>
            <a:r>
              <a:rPr lang="en-US" sz="2000" dirty="0" err="1"/>
              <a:t>Coex</a:t>
            </a:r>
            <a:r>
              <a:rPr lang="en-US" sz="2000" dirty="0"/>
              <a:t> SC [</a:t>
            </a:r>
            <a:r>
              <a:rPr lang="en-US" altLang="en-GB" sz="2000" dirty="0">
                <a:sym typeface="+mn-ea"/>
              </a:rPr>
              <a:t>1</a:t>
            </a:r>
            <a:r>
              <a:rPr lang="en-US" sz="2000" dirty="0"/>
              <a:t>], we review the latest progress of regulation at 2025.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For radar,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57-64GHz is opened for radio location </a:t>
            </a:r>
            <a:r>
              <a:rPr lang="en-US" altLang="zh-CN" sz="1800" dirty="0"/>
              <a:t>in</a:t>
            </a:r>
            <a:r>
              <a:rPr lang="en-US" sz="1800" dirty="0"/>
              <a:t> most countries*.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77GHz is opened for vehicular radar. </a:t>
            </a:r>
            <a:endParaRPr lang="en-US" sz="2000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As for 802.11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11ad/ay defined operation on 57-74GHz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Therefore, </a:t>
            </a:r>
            <a:r>
              <a:rPr lang="en-US" sz="2000" dirty="0" err="1"/>
              <a:t>mmWave</a:t>
            </a:r>
            <a:r>
              <a:rPr lang="en-US" sz="2000" dirty="0"/>
              <a:t> radar and IMMW may use overlapped bands and thus cause coexistence problem.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5D223D52-F68B-652C-6175-5115143FAA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6082266"/>
            <a:ext cx="10361084" cy="393148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715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400" b="0" kern="0" dirty="0"/>
              <a:t>* Detailed regulations for each country are provided in the Appendix A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Impact of IMMW on mmWave Radar #1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sz="2000" dirty="0"/>
                  <a:t>mmWave radar uses the reflected signal to measure the distance and speed of target. The radar signal can be easily damaged by IMMW PPDUs, 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mmWave radar suffers two-way attenuation compared with IMMW who suffers only one-way attenuation. 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The free space path loss for IMMW and Radar is given by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0" lvl="1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where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charset="0"/>
                        <a:cs typeface="Cambria Math" panose="02040503050406030204" charset="0"/>
                      </a:rPr>
                      <m:t>𝜎</m:t>
                    </m:r>
                  </m:oMath>
                </a14:m>
                <a:r>
                  <a:rPr lang="en-US" dirty="0"/>
                  <a:t> is radar cross section (RCS, in meter square),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𝑅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𝑘𝑚</m:t>
                        </m:r>
                      </m:sub>
                    </m:sSub>
                  </m:oMath>
                </a14:m>
                <a:r>
                  <a:rPr lang="en-US" dirty="0"/>
                  <a:t> is the Tx/Rx distance or radar/target distance.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  <a:p>
                <a:pPr marL="57150" indent="0">
                  <a:buFont typeface="Times New Roman" panose="02020603050405020304" pitchFamily="16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dirty="0"/>
              </a:p>
            </p:txBody>
          </p:sp>
        </mc:Choice>
        <mc:Fallback>
          <p:sp>
            <p:nvSpPr>
              <p:cNvPr id="512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t="-7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>
                <a:spLocks noGrp="1" noChangeArrowheads="1"/>
              </p:cNvSpPr>
              <p:nvPr/>
            </p:nvSpPr>
            <p:spPr>
              <a:xfrm>
                <a:off x="1415480" y="3861048"/>
                <a:ext cx="8800465" cy="988695"/>
              </a:xfrm>
              <a:prstGeom prst="rect">
                <a:avLst/>
              </a:prstGeom>
              <a:noFill/>
              <a:ln w="9525">
                <a:noFill/>
                <a:round/>
              </a:ln>
              <a:effectLst/>
            </p:spPr>
            <p:txBody>
              <a:bodyPr vert="horz" wrap="square" lIns="92160" tIns="46080" rIns="92160" bIns="46080" numCol="1" anchor="t" anchorCtr="0" compatLnSpc="1"/>
              <a:lstStyle>
                <a:lvl1pPr marL="342900" indent="-342900" algn="l" defTabSz="449580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580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580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580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anose="02020603050405020304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𝐼𝑀𝑀𝑊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+32.45+10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marL="57150" indent="0">
                  <a:buFont typeface="Arial" panose="020B0604020202020204" pitchFamily="34" charset="0"/>
                  <a:buNone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𝑃𝐿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𝑅𝑎𝑑𝑎𝑟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=40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𝑅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𝑘𝑚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+20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𝑓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𝑀𝐻𝑧</m:t>
                          </m:r>
                        </m:sub>
                      </m:sSub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+103.43−10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r>
                        <a:rPr lang="en-US" sz="200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𝜎</m:t>
                      </m:r>
                      <m:r>
                        <a:rPr lang="en-US" sz="2000" b="0" i="1" dirty="0">
                          <a:latin typeface="Cambria Math" panose="02040503050406030204" charset="0"/>
                          <a:cs typeface="Cambria Math" panose="02040503050406030204" charset="0"/>
                        </a:rPr>
                        <m:t>+10</m:t>
                      </m:r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𝑙𝑜𝑔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10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𝑡</m:t>
                          </m:r>
                        </m:sub>
                      </m:sSub>
                      <m:sSub>
                        <m:sSubPr>
                          <m:ctrlPr>
                            <a:rPr lang="en-US" sz="2000" b="0" i="1" dirty="0">
                              <a:latin typeface="Cambria Math" panose="02040503050406030204" pitchFamily="18" charset="0"/>
                              <a:cs typeface="Cambria Math" panose="02040503050406030204" charset="0"/>
                            </a:rPr>
                          </m:ctrlPr>
                        </m:sSubPr>
                        <m:e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b="0" i="1" dirty="0">
                              <a:latin typeface="Cambria Math" panose="02040503050406030204" charset="0"/>
                              <a:cs typeface="Cambria Math" panose="02040503050406030204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latin typeface="Cambria Math" panose="02040503050406030204" charset="0"/>
                  <a:cs typeface="Cambria Math" panose="02040503050406030204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480" y="3861048"/>
                <a:ext cx="8800465" cy="988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rou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>
                <a:sym typeface="+mn-ea"/>
              </a:rPr>
              <a:t>Impact of IMMW on mmWave Radar #2</a:t>
            </a:r>
            <a:endParaRPr lang="en-US" alt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22" name="Rectangle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</p:spPr>
            <p:txBody>
              <a:bodyPr/>
              <a:lstStyle/>
              <a:p>
                <a:pPr marL="400050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At Radar receiver, IMMW signal performs like noise. So we evaluate the power of IMMW ppdu and Radar signal at Radar receiver:</a:t>
                </a:r>
              </a:p>
              <a:p>
                <a:pPr marL="857250" lvl="1">
                  <a:buFont typeface="Arial" panose="020B0604020202020204" pitchFamily="34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dirty="0"/>
                  <a:t>Assume identical Tx Power at 20dBm. Assume RCS of target is 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cs typeface="Cambria Math" panose="02040503050406030204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𝑚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charset="0"/>
                            <a:cs typeface="Cambria Math" panose="0204050305040603020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5122" name="Rectangle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4400" y="1550670"/>
                <a:ext cx="10361295" cy="1383665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1" name="图片 10" descr="simulation_result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23047" y="3863978"/>
            <a:ext cx="5222324" cy="2611436"/>
          </a:xfrm>
          <a:prstGeom prst="rect">
            <a:avLst/>
          </a:prstGeom>
        </p:spPr>
      </p:pic>
      <p:sp>
        <p:nvSpPr>
          <p:cNvPr id="13" name="Rectangle 2"/>
          <p:cNvSpPr>
            <a:spLocks noGrp="1" noChangeArrowheads="1"/>
          </p:cNvSpPr>
          <p:nvPr/>
        </p:nvSpPr>
        <p:spPr>
          <a:xfrm>
            <a:off x="929005" y="2781300"/>
            <a:ext cx="5455027" cy="338582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Using path loss equ, the curves of IMMW pwr and radar pwr at radar receiver is plotted.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the same distance, IMMW power is usually 20dB larger than radar.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If the</a:t>
            </a:r>
            <a:r>
              <a:rPr lang="zh-CN" altLang="en-US" dirty="0"/>
              <a:t> </a:t>
            </a: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receiver</a:t>
            </a:r>
            <a:r>
              <a:rPr lang="zh-CN" altLang="en-US" dirty="0"/>
              <a:t> </a:t>
            </a:r>
            <a:r>
              <a:rPr lang="en-US" altLang="zh-CN" dirty="0"/>
              <a:t>want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amplify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signal to a measurable level, the receiver already saturated due to the much larger IMMW PPDUs</a:t>
            </a:r>
            <a:endParaRPr lang="en-US" dirty="0"/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Thus, IMMW do has a big influence on existing </a:t>
            </a:r>
            <a:r>
              <a:rPr lang="en-US" dirty="0" err="1"/>
              <a:t>mmWave</a:t>
            </a:r>
            <a:r>
              <a:rPr lang="en-US" dirty="0"/>
              <a:t> Radar</a:t>
            </a:r>
          </a:p>
          <a:p>
            <a:pPr marL="571500" lvl="1" indent="0"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pic>
        <p:nvPicPr>
          <p:cNvPr id="10" name="图片 9" descr="radar-coexistence-figs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5854" y="2994022"/>
            <a:ext cx="4773930" cy="716915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#1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It is hard for IMMW/Radar to detect the energy from each other because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mmWave radar uses directional antenna, it may not point at IMMW Rx.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Reflected signal is very weak which is much lower than IMMW energy detection threshold.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The non-standalone operation of IMMW provides an easier solution.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err="1"/>
              <a:t>mmWave</a:t>
            </a:r>
            <a:r>
              <a:rPr lang="en-US" dirty="0"/>
              <a:t> radar devices usually equip 802.11n/ac/ax modules transmitting radar results.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So radar can talk with IMMW on Sub7G.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 err="1"/>
              <a:t>mmWave</a:t>
            </a:r>
            <a:r>
              <a:rPr lang="en-US" sz="2000" dirty="0"/>
              <a:t> radar can send a frame at Sub7G indicating up-coming radar signal.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AP/STA can backoff up-coming radar signal at mmWave bands based on the frame elements.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Solutions to Radar/IMMW Coexistence #2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3275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uses a different frequency band definition compared with IMMW. Therefore, this frame should contain radar signal information so that IMMW STA/AP can decide its behavior.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such as, radar signal channels, power or sectors.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signal duration.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Defining a frame indicating the up-coming radar signal helps both sides:</a:t>
            </a:r>
            <a:endParaRPr lang="en-US" sz="1665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zh-CN" dirty="0"/>
              <a:t>Radar</a:t>
            </a:r>
            <a:r>
              <a:rPr lang="zh-CN" altLang="en-US" dirty="0"/>
              <a:t> </a:t>
            </a:r>
            <a:r>
              <a:rPr lang="en-US" altLang="zh-CN" dirty="0"/>
              <a:t>with</a:t>
            </a:r>
            <a:r>
              <a:rPr lang="zh-CN" altLang="en-US" dirty="0"/>
              <a:t> </a:t>
            </a:r>
            <a:r>
              <a:rPr lang="en-US" altLang="zh-CN" dirty="0"/>
              <a:t>802.11 module can get rid of IMMW interference. </a:t>
            </a:r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IMMW can backoff radar signal or schedule data transmission considering up-coming radar signal reducing inter-ference at both side. </a:t>
            </a:r>
          </a:p>
          <a:p>
            <a:pPr marL="400050" lvl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765935"/>
            <a:ext cx="10361295" cy="4568825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At 60GHz, Radar and IMMW coexistence is a problem. IMMW can cause huge impact on Radar operation.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Radar can send a frame at Sub7G including key radar signal information.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IMMW can perform backoff or schedule data transmission accordingly; Radar and IMMW both benefit from this frame and the operation.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/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51417-E2DA-AA50-0193-1B5702D1D0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D9E795ED-5BEC-C9AE-A295-E902C8938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GB" dirty="0"/>
              <a:t>Appendix A</a:t>
            </a:r>
            <a:br>
              <a:rPr lang="en-US" altLang="en-GB" dirty="0"/>
            </a:br>
            <a:r>
              <a:rPr lang="en-US" altLang="en-GB" dirty="0"/>
              <a:t>Detailed Regulations</a:t>
            </a: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AA122AA9-5175-5090-3E02-3649453180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2060848"/>
            <a:ext cx="10361295" cy="427391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USA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57-71GHz: Short range with fixed installation at low power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61-61.5GHz: Fixed installation at high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Europe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57-64GHz: With power limited 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61-65GHz: With reduced limitation on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China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59-64GHz: Open for radar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Korea: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57-66GHz: With low output power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dirty="0"/>
              <a:t>Japan</a:t>
            </a:r>
          </a:p>
          <a:p>
            <a:pPr marL="80010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dirty="0"/>
              <a:t>60-61GHz: low power radar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D1670-C5A0-9E3E-AD55-98721D8958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02D13-95CE-659E-524A-A2E2165DCF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en-GB">
                <a:sym typeface="+mn-ea"/>
              </a:rPr>
              <a:t>Zisheng Wang et al, ZTE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7902C-7E62-92BF-F728-636AC5269D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>
                <a:sym typeface="+mn-ea"/>
              </a:rPr>
              <a:t>May 2025</a:t>
            </a:r>
            <a:endParaRPr lang="en-GB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B9B403A-6734-7FBE-3DEE-008EDDCA0C92}"/>
              </a:ext>
            </a:extLst>
          </p:cNvPr>
          <p:cNvSpPr>
            <a:spLocks noGrp="1" noChangeArrowheads="1"/>
          </p:cNvSpPr>
          <p:nvPr/>
        </p:nvSpPr>
        <p:spPr>
          <a:xfrm>
            <a:off x="929005" y="4004945"/>
            <a:ext cx="6198235" cy="205486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>
            <a:lvl1pPr marL="342900" indent="-342900" algn="l" defTabSz="449580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580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580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580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57250"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57150" indent="0">
              <a:buFont typeface="Times New Roman" panose="02020603050405020304" pitchFamily="16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42854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6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6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1839</TotalTime>
  <Words>1136</Words>
  <Application>Microsoft Office PowerPoint</Application>
  <PresentationFormat>宽屏</PresentationFormat>
  <Paragraphs>171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 Unicode MS</vt:lpstr>
      <vt:lpstr>Arial</vt:lpstr>
      <vt:lpstr>Cambria Math</vt:lpstr>
      <vt:lpstr>Times New Roman</vt:lpstr>
      <vt:lpstr>Office Theme</vt:lpstr>
      <vt:lpstr>Consideration on 60GHz mmWave Sensing and IMMW Coexistence</vt:lpstr>
      <vt:lpstr>Introduction</vt:lpstr>
      <vt:lpstr>mmWave Regulation Review</vt:lpstr>
      <vt:lpstr>Impact of IMMW on mmWave Radar #1</vt:lpstr>
      <vt:lpstr>Impact of IMMW on mmWave Radar #2</vt:lpstr>
      <vt:lpstr>Solutions to Radar/IMMW Coexistence #1 </vt:lpstr>
      <vt:lpstr>Solutions to Radar/IMMW Coexistence #2 </vt:lpstr>
      <vt:lpstr>Conclusion</vt:lpstr>
      <vt:lpstr>Appendix A Detailed Regulations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doc: IEEE 802.11-yy/xxxxr0</dc:title>
  <dc:creator>10309282@zte.intra</dc:creator>
  <cp:lastModifiedBy>Zisheng Wang</cp:lastModifiedBy>
  <cp:revision>33</cp:revision>
  <cp:lastPrinted>2025-05-09T03:35:08Z</cp:lastPrinted>
  <dcterms:created xsi:type="dcterms:W3CDTF">2025-05-09T03:35:08Z</dcterms:created>
  <dcterms:modified xsi:type="dcterms:W3CDTF">2025-05-14T13:09:02Z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2052-11.8.2.10624</vt:lpwstr>
  </property>
</Properties>
</file>