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4"/>
  </p:notesMasterIdLst>
  <p:handoutMasterIdLst>
    <p:handoutMasterId r:id="rId13"/>
  </p:handoutMasterIdLst>
  <p:sldIdLst>
    <p:sldId id="256" r:id="rId3"/>
    <p:sldId id="257" r:id="rId5"/>
    <p:sldId id="258" r:id="rId6"/>
    <p:sldId id="269" r:id="rId7"/>
    <p:sldId id="270" r:id="rId8"/>
    <p:sldId id="271" r:id="rId9"/>
    <p:sldId id="273" r:id="rId10"/>
    <p:sldId id="272" r:id="rId11"/>
    <p:sldId id="264" r:id="rId12"/>
  </p:sldIdLst>
  <p:sldSz cx="12192000" cy="6858000"/>
  <p:notesSz cx="6934200" cy="9280525"/>
  <p:defaultTextStyle>
    <a:defPPr>
      <a:defRPr lang="en-GB"/>
    </a:defPPr>
    <a:lvl1pPr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1pPr>
    <a:lvl2pPr marL="742950" indent="-28575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2pPr>
    <a:lvl3pPr marL="11430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3pPr>
    <a:lvl4pPr marL="16002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4pPr>
    <a:lvl5pPr marL="20574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ä¸­åº¦æ ·å¼ 2 - å¼ºè°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ä¸­åº¦æ ·å¼ 2 - å¼ºè°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92" d="100"/>
          <a:sy n="92" d="100"/>
        </p:scale>
        <p:origin x="106" y="197"/>
      </p:cViewPr>
      <p:guideLst>
        <p:guide orient="horz" pos="2160"/>
        <p:guide pos="3871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61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802.11-yy/812r0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3600" tIns="46080" rIns="93600" bIns="46080" numCol="1" anchor="t" anchorCtr="0" compatLnSpc="1"/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802.11-yy/812r0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802.11-yy/812r0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802.11-yy/812r0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802.11-yy/812r0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802.11-yy/812r0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802.11-yy/812r0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802.11-yy/812r0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802.11-yy/812r0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802.11-yy/812r0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GB"/>
              <a:t>Zisheng Wang</a:t>
            </a:r>
            <a:r>
              <a:rPr lang="en-GB"/>
              <a:t>, </a:t>
            </a:r>
            <a:r>
              <a:rPr lang="en-US" altLang="en-GB"/>
              <a:t>ZTE</a:t>
            </a: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en-GB"/>
              <a:t>Zisheng Wang, ZTE</a:t>
            </a:r>
            <a:endParaRPr lang="en-US" alt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/>
              <a:t>Click to edit the title text format</a:t>
            </a:r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/>
              <a:t>Click to edit the outline text format</a:t>
            </a:r>
            <a:endParaRPr lang="en-GB"/>
          </a:p>
          <a:p>
            <a:pPr lvl="1"/>
            <a:r>
              <a:rPr lang="en-GB"/>
              <a:t>Second Outline Level</a:t>
            </a:r>
            <a:endParaRPr lang="en-GB"/>
          </a:p>
          <a:p>
            <a:pPr lvl="2"/>
            <a:r>
              <a:rPr lang="en-GB"/>
              <a:t>Third Outline Level</a:t>
            </a:r>
            <a:endParaRPr lang="en-GB"/>
          </a:p>
          <a:p>
            <a:pPr lvl="3"/>
            <a:r>
              <a:rPr lang="en-GB"/>
              <a:t>Fourth Outline Level</a:t>
            </a:r>
            <a:endParaRPr lang="en-GB"/>
          </a:p>
          <a:p>
            <a:pPr lvl="4"/>
            <a:r>
              <a:rPr lang="en-GB"/>
              <a:t>Fifth Outline Level</a:t>
            </a:r>
            <a:endParaRPr lang="en-GB"/>
          </a:p>
          <a:p>
            <a:pPr lvl="4"/>
            <a:r>
              <a:rPr lang="en-GB"/>
              <a:t>Sixth Outline Level</a:t>
            </a:r>
            <a:endParaRPr lang="en-GB"/>
          </a:p>
          <a:p>
            <a:pPr lvl="4"/>
            <a:r>
              <a:rPr lang="en-GB"/>
              <a:t>Seventh Outline Level</a:t>
            </a:r>
            <a:endParaRPr lang="en-GB"/>
          </a:p>
          <a:p>
            <a:pPr lvl="4"/>
            <a:r>
              <a:rPr lang="en-GB"/>
              <a:t>Eighth Outline Level</a:t>
            </a:r>
            <a:endParaRPr lang="en-GB"/>
          </a:p>
          <a:p>
            <a:pPr lvl="4"/>
            <a:r>
              <a:rPr lang="en-GB"/>
              <a:t>Ninth Outline Level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en-GB"/>
              <a:t>Zisheng Wang, ZTE</a:t>
            </a:r>
            <a:endParaRPr lang="en-US" alt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25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/812r0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005" y="789940"/>
            <a:ext cx="10363200" cy="1470025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/>
              <a:t>Consideration on 60GHz mmWave Sensing and IMMW Coexistence</a:t>
            </a:r>
            <a:endParaRPr lang="en-US" alt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81225"/>
            <a:ext cx="8534400" cy="476250"/>
          </a:xfrm>
        </p:spPr>
        <p:txBody>
          <a:bodyPr/>
          <a:lstStyle/>
          <a:p>
            <a:pPr algn="ctr">
              <a:spcBef>
                <a:spcPts val="500"/>
              </a:spcBef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en-GB" sz="2000" b="0" dirty="0"/>
              <a:t>2025</a:t>
            </a:r>
            <a:r>
              <a:rPr lang="en-GB" sz="2000" b="0" dirty="0"/>
              <a:t>-</a:t>
            </a:r>
            <a:r>
              <a:rPr lang="en-US" altLang="en-GB" sz="2000" b="0" dirty="0"/>
              <a:t>05</a:t>
            </a:r>
            <a:r>
              <a:rPr lang="en-GB" sz="2000" b="0" dirty="0"/>
              <a:t>-</a:t>
            </a:r>
            <a:r>
              <a:rPr lang="en-US" altLang="en-GB" sz="2000" b="0" dirty="0"/>
              <a:t>09</a:t>
            </a:r>
            <a:endParaRPr lang="en-US" alt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en-GB"/>
              <a:t>Zisheng Wang et al, ZTE</a:t>
            </a:r>
            <a:endParaRPr lang="en-US" alt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475276"/>
            <a:ext cx="1447800" cy="38100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11" name="Table 8"/>
          <p:cNvGraphicFramePr>
            <a:graphicFrameLocks noGrp="1"/>
          </p:cNvGraphicFramePr>
          <p:nvPr/>
        </p:nvGraphicFramePr>
        <p:xfrm>
          <a:off x="1919605" y="3068955"/>
          <a:ext cx="8498205" cy="31318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4335"/>
                <a:gridCol w="1641475"/>
                <a:gridCol w="1863090"/>
                <a:gridCol w="788670"/>
                <a:gridCol w="2540635"/>
              </a:tblGrid>
              <a:tr h="60134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Zisheng Wang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ZTE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Nanjing, China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wang.zisheng@zte.com.cn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Qisheng Huang</a:t>
                      </a:r>
                      <a:endParaRPr lang="en-US" sz="140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/>
                        <a:t>Bo Cao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/>
                        <a:t>Yurong Qian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/>
                        <a:t>Chun Huang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smtClean="0"/>
                        <a:t>Yun Li</a:t>
                      </a:r>
                      <a:endParaRPr lang="en-US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6230"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en-US" sz="1400" dirty="0" smtClean="0"/>
                        <a:t>Chaofan Ji</a:t>
                      </a:r>
                      <a:endParaRPr lang="en-US" altLang="en-US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 dirty="0"/>
                        <a:t>ChinaMobile</a:t>
                      </a:r>
                      <a:endParaRPr lang="en-US" alt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6230"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en-US" sz="1400" dirty="0" smtClean="0"/>
                        <a:t>Yihua Xu</a:t>
                      </a:r>
                      <a:endParaRPr lang="en-US" altLang="en-US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/>
              <a:t>Introduction</a:t>
            </a:r>
            <a:endParaRPr lang="en-US" altLang="en-GB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837690"/>
            <a:ext cx="10361295" cy="450088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 sz="2000"/>
              <a:t>Recently, 60GHz mmWave radar/sensing devices have appeared or been deployed, providing high-resolution detection, tracking or other types of sensing abilities. Typical applications include:</a:t>
            </a:r>
            <a:endParaRPr lang="en-US" altLang="en-GB" sz="2000"/>
          </a:p>
          <a:p>
            <a:pPr lvl="1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 sz="1800"/>
              <a:t>Smart home: person detection, security monitoring. </a:t>
            </a:r>
            <a:endParaRPr lang="en-US" altLang="en-GB" sz="1800"/>
          </a:p>
          <a:p>
            <a:pPr lvl="1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 sz="1800"/>
              <a:t>Medical purposes: Heart rate or respiratory monitoring. </a:t>
            </a:r>
            <a:endParaRPr lang="en-US" altLang="en-GB" sz="2000"/>
          </a:p>
          <a:p>
            <a:pPr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 sz="2000"/>
              <a:t>The impact of 60GHz radar and communication has been discussed in Coex SC [1].</a:t>
            </a:r>
            <a:endParaRPr lang="en-US" altLang="en-GB" sz="2000"/>
          </a:p>
          <a:p>
            <a:pPr lvl="1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 sz="1800"/>
              <a:t>radar suffers round-way path loss lead to a much weaker signal energy compared with IMMW. </a:t>
            </a:r>
            <a:endParaRPr lang="en-US" altLang="en-GB" sz="1800"/>
          </a:p>
          <a:p>
            <a:pPr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 sz="2000"/>
              <a:t>It is hard for IMMW to sense the presense of radar because</a:t>
            </a:r>
            <a:endParaRPr lang="en-US" altLang="en-GB" sz="2000" b="0"/>
          </a:p>
          <a:p>
            <a:pPr lvl="1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 sz="1800" b="0"/>
              <a:t>radar signal is too weak for IMMW energy detector</a:t>
            </a:r>
            <a:endParaRPr lang="en-US" altLang="en-GB" sz="1800" b="0"/>
          </a:p>
          <a:p>
            <a:pPr lvl="1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 sz="1800" b="0"/>
              <a:t>radar beam might not aim at IMMW antenna. </a:t>
            </a:r>
            <a:endParaRPr lang="en-US" altLang="en-GB" sz="2000" b="0"/>
          </a:p>
          <a:p>
            <a:pPr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 sz="2000"/>
              <a:t>With the help of Sub7G MLO defined in IMMW, we can resolve this co-existence problem easier. </a:t>
            </a:r>
            <a:endParaRPr lang="en-US" altLang="en-GB" b="0"/>
          </a:p>
          <a:p>
            <a:pPr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endParaRPr lang="en-US" altLang="en-GB" b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en-GB">
                <a:sym typeface="+mn-ea"/>
              </a:rPr>
              <a:t>Zisheng Wang et al, ZTE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May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 dirty="0"/>
              <a:t>mmWave Regulation Review</a:t>
            </a:r>
            <a:endParaRPr lang="en-US" alt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Similar to [</a:t>
            </a:r>
            <a:r>
              <a:rPr lang="en-US" altLang="en-GB" sz="2000">
                <a:sym typeface="+mn-ea"/>
              </a:rPr>
              <a:t>1</a:t>
            </a:r>
            <a:r>
              <a:rPr lang="en-US" sz="2000" dirty="0"/>
              <a:t>], we review the latest progress of regulation at 2025. </a:t>
            </a:r>
            <a:endParaRPr lang="en-US" sz="2000" dirty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For radar, </a:t>
            </a:r>
            <a:endParaRPr lang="en-US" sz="2000" dirty="0"/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60GHz is opened for radio location with limited power (4GHz bandwidth). </a:t>
            </a:r>
            <a:endParaRPr lang="en-US" sz="1800" dirty="0"/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77GHz is opened for vehicular radar. </a:t>
            </a:r>
            <a:endParaRPr lang="en-US" sz="2000" dirty="0"/>
          </a:p>
          <a:p>
            <a:pPr marL="400050" lvl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As for 802.11</a:t>
            </a:r>
            <a:endParaRPr lang="en-US" sz="2000" dirty="0"/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11ad/ay defined operation on 57-74GHz</a:t>
            </a:r>
            <a:endParaRPr lang="en-US" sz="1800" dirty="0"/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11aj defined operation on 42-48GHz, which has been withdrawn by the authority at 2025 March. </a:t>
            </a:r>
            <a:endParaRPr lang="en-US" sz="1800" dirty="0"/>
          </a:p>
          <a:p>
            <a:pPr marL="13144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20" dirty="0"/>
              <a:t>It is possible that 11aj can be used in 60GHz band in the specific area. </a:t>
            </a:r>
            <a:endParaRPr lang="en-US" sz="1800" dirty="0"/>
          </a:p>
          <a:p>
            <a:pPr marL="400050" lvl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Therefore,  until 2025, mmWave radar and IMMW coexistence is still a problem. </a:t>
            </a:r>
            <a:endParaRPr lang="en-US" dirty="0"/>
          </a:p>
          <a:p>
            <a:pPr marL="57150" indent="0">
              <a:buFont typeface="Times New Roman" panose="02020603050405020304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en-GB">
                <a:sym typeface="+mn-ea"/>
              </a:rPr>
              <a:t>Zisheng Wang et al, ZTE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May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 dirty="0"/>
              <a:t>Impact of IMMW on mmWave Radar #1</a:t>
            </a:r>
            <a:endParaRPr lang="en-US" alt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22" name="Rectangle 2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400050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sz="2000" dirty="0"/>
                  <a:t>mmWave radar uses the reflected signal to measure distance and speed of target. The radar signal can be easily damaged by IMMW PPDUs, </a:t>
                </a:r>
                <a:endParaRPr lang="en-US" sz="2000" dirty="0"/>
              </a:p>
              <a:p>
                <a:pPr marL="857250" lvl="1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dirty="0"/>
                  <a:t>mmWave radar sarfed two-way attenuation compared with IMMW one-way attenuation. The free space path loss for IMMW and Radar is given by</a:t>
                </a:r>
                <a:endParaRPr lang="en-US" dirty="0"/>
              </a:p>
              <a:p>
                <a:pPr marL="857250" lvl="1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US" dirty="0"/>
              </a:p>
              <a:p>
                <a:pPr marL="857250" lvl="1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US" dirty="0"/>
              </a:p>
              <a:p>
                <a:pPr marL="857250" lvl="1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US" dirty="0"/>
              </a:p>
              <a:p>
                <a:pPr marL="571500" lvl="1" indent="0">
                  <a:buFont typeface="Arial" panose="020B0604020202020204" pitchFamily="34" charset="0"/>
                  <a:buNone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dirty="0"/>
                  <a:t>where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charset="0"/>
                        <a:cs typeface="Cambria Math" panose="02040503050406030204" charset="0"/>
                      </a:rPr>
                      <m:t>𝜎</m:t>
                    </m:r>
                  </m:oMath>
                </a14:m>
                <a:r>
                  <a:rPr lang="en-US" dirty="0"/>
                  <a:t> is radar cross section (RCS, in meter square),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charset="0"/>
                            <a:cs typeface="Cambria Math" panose="02040503050406030204" charset="0"/>
                          </a:rPr>
                          <m:t>𝑅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charset="0"/>
                            <a:cs typeface="Cambria Math" panose="02040503050406030204" charset="0"/>
                          </a:rPr>
                          <m:t>𝑘𝑚</m:t>
                        </m:r>
                      </m:sub>
                    </m:sSub>
                  </m:oMath>
                </a14:m>
                <a:r>
                  <a:rPr lang="en-US" dirty="0"/>
                  <a:t> is the Tx/Rx distance or radar/target distance.</a:t>
                </a:r>
                <a:endParaRPr lang="en-US" dirty="0"/>
              </a:p>
              <a:p>
                <a:pPr marL="857250" lvl="1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US" dirty="0"/>
              </a:p>
              <a:p>
                <a:pPr marL="857250" lvl="1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US" dirty="0"/>
              </a:p>
              <a:p>
                <a:pPr marL="57150" indent="0">
                  <a:buFont typeface="Times New Roman" panose="02020603050405020304" pitchFamily="16" charset="0"/>
                  <a:buNone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US" dirty="0"/>
              </a:p>
            </p:txBody>
          </p:sp>
        </mc:Choice>
        <mc:Fallback>
          <p:sp>
            <p:nvSpPr>
              <p:cNvPr id="5122" name="Rectangle 2"/>
              <p:cNvSpPr>
                <a:spLocks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1"/>
                <a:stretch>
                  <a:fillRect r="4" b="-417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en-GB">
                <a:sym typeface="+mn-ea"/>
              </a:rPr>
              <a:t>Zisheng Wang et al, ZTE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May 2025</a:t>
            </a:r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>
                <a:spLocks noGrp="1" noChangeArrowheads="1"/>
              </p:cNvSpPr>
              <p:nvPr/>
            </p:nvSpPr>
            <p:spPr>
              <a:xfrm>
                <a:off x="1487805" y="3572510"/>
                <a:ext cx="8800465" cy="988695"/>
              </a:xfrm>
              <a:prstGeom prst="rect">
                <a:avLst/>
              </a:prstGeom>
              <a:noFill/>
              <a:ln w="9525">
                <a:noFill/>
                <a:round/>
              </a:ln>
              <a:effectLst/>
            </p:spPr>
            <p:txBody>
              <a:bodyPr vert="horz" wrap="square" lIns="92160" tIns="46080" rIns="92160" bIns="46080" numCol="1" anchor="t" anchorCtr="0" compatLnSpc="1"/>
              <a:lstStyle>
                <a:lvl1pPr marL="342900" indent="-342900" algn="l" defTabSz="449580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580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580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580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580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580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580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580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580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57150" indent="0">
                  <a:buFont typeface="Arial" panose="020B0604020202020204" pitchFamily="34" charset="0"/>
                  <a:buNone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𝑃𝐿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𝐼𝑀𝑀𝑊</m:t>
                          </m:r>
                        </m:sub>
                      </m:sSub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=</m:t>
                      </m:r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20</m:t>
                      </m:r>
                      <m:sSub>
                        <m:sSubPr>
                          <m:ctrlP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10</m:t>
                          </m:r>
                        </m:sub>
                      </m:sSub>
                      <m:sSub>
                        <m:sSubPr>
                          <m:ctrlP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𝑅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𝑘𝑚</m:t>
                          </m:r>
                        </m:sub>
                      </m:sSub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+</m:t>
                      </m:r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20</m:t>
                      </m:r>
                      <m:sSub>
                        <m:sSubPr>
                          <m:ctrlP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10</m:t>
                          </m:r>
                        </m:sub>
                      </m:sSub>
                      <m:sSub>
                        <m:sSubPr>
                          <m:ctrlP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𝑀𝐻𝑧</m:t>
                          </m:r>
                        </m:sub>
                      </m:sSub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+</m:t>
                      </m:r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32</m:t>
                      </m:r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.</m:t>
                      </m:r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45</m:t>
                      </m:r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+</m:t>
                      </m:r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10</m:t>
                      </m:r>
                      <m:sSub>
                        <m:sSubPr>
                          <m:ctrlP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10</m:t>
                          </m:r>
                        </m:sub>
                      </m:sSub>
                      <m:sSub>
                        <m:sSubPr>
                          <m:ctrlP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𝐺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𝑡</m:t>
                          </m:r>
                        </m:sub>
                      </m:sSub>
                      <m:sSub>
                        <m:sSubPr>
                          <m:ctrlP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𝐺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𝑟</m:t>
                          </m:r>
                        </m:sub>
                      </m:sSub>
                    </m:oMath>
                  </m:oMathPara>
                </a14:m>
                <a:endParaRPr lang="en-US" sz="2000" b="0" i="1" dirty="0">
                  <a:latin typeface="Cambria Math" panose="02040503050406030204" charset="0"/>
                  <a:cs typeface="Cambria Math" panose="02040503050406030204" charset="0"/>
                </a:endParaRPr>
              </a:p>
              <a:p>
                <a:pPr marL="57150" indent="0">
                  <a:buFont typeface="Arial" panose="020B0604020202020204" pitchFamily="34" charset="0"/>
                  <a:buNone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𝑃𝐿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𝑅𝑎𝑑𝑎𝑟</m:t>
                          </m:r>
                        </m:sub>
                      </m:sSub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=</m:t>
                      </m:r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40</m:t>
                      </m:r>
                      <m:sSub>
                        <m:sSubPr>
                          <m:ctrlP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10</m:t>
                          </m:r>
                        </m:sub>
                      </m:sSub>
                      <m:sSub>
                        <m:sSubPr>
                          <m:ctrlP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𝑅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𝑘𝑚</m:t>
                          </m:r>
                        </m:sub>
                      </m:sSub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+</m:t>
                      </m:r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20</m:t>
                      </m:r>
                      <m:sSub>
                        <m:sSubPr>
                          <m:ctrlP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10</m:t>
                          </m:r>
                        </m:sub>
                      </m:sSub>
                      <m:sSub>
                        <m:sSubPr>
                          <m:ctrlP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𝑀𝐻𝑧</m:t>
                          </m:r>
                        </m:sub>
                      </m:sSub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+</m:t>
                      </m:r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103</m:t>
                      </m:r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.</m:t>
                      </m:r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43</m:t>
                      </m:r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−</m:t>
                      </m:r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10</m:t>
                      </m:r>
                      <m:sSub>
                        <m:sSubPr>
                          <m:ctrlP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10</m:t>
                          </m:r>
                        </m:sub>
                      </m:sSub>
                      <m:r>
                        <a:rPr lang="en-US" sz="200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𝜎</m:t>
                      </m:r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+</m:t>
                      </m:r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10</m:t>
                      </m:r>
                      <m:sSub>
                        <m:sSubPr>
                          <m:ctrlP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10</m:t>
                          </m:r>
                        </m:sub>
                      </m:sSub>
                      <m:sSub>
                        <m:sSubPr>
                          <m:ctrlP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𝐺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𝑡</m:t>
                          </m:r>
                        </m:sub>
                      </m:sSub>
                      <m:sSub>
                        <m:sSubPr>
                          <m:ctrlP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𝐺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𝑟</m:t>
                          </m:r>
                        </m:sub>
                      </m:sSub>
                    </m:oMath>
                  </m:oMathPara>
                </a14:m>
                <a:endParaRPr lang="en-US" sz="2000" b="0" i="1" dirty="0">
                  <a:latin typeface="Cambria Math" panose="02040503050406030204" charset="0"/>
                  <a:cs typeface="Cambria Math" panose="02040503050406030204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7805" y="3572510"/>
                <a:ext cx="8800465" cy="98869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9525">
                <a:noFill/>
                <a:round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 dirty="0">
                <a:sym typeface="+mn-ea"/>
              </a:rPr>
              <a:t>Impact of IMMW on mmWave Radar #2</a:t>
            </a:r>
            <a:endParaRPr lang="en-US" alt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22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914400" y="1550670"/>
                <a:ext cx="10361295" cy="1383665"/>
              </a:xfrm>
            </p:spPr>
            <p:txBody>
              <a:bodyPr/>
              <a:lstStyle/>
              <a:p>
                <a:pPr marL="400050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dirty="0"/>
                  <a:t>At Radar receiver, IMMW signal performs like noise. So we evaluate the power of IMMW ppdu and Radar signal at Radar receiver:</a:t>
                </a:r>
                <a:endParaRPr lang="en-US" dirty="0"/>
              </a:p>
              <a:p>
                <a:pPr marL="857250" lvl="1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dirty="0"/>
                  <a:t>Assume identical Tx Power at 20dBm. Assume RCS of target is 1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charset="0"/>
                            <a:cs typeface="Cambria Math" panose="02040503050406030204" charset="0"/>
                          </a:rPr>
                          <m:t>𝑚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charset="0"/>
                            <a:cs typeface="Cambria Math" panose="0204050305040603020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  <a:endParaRPr lang="en-US" dirty="0"/>
              </a:p>
            </p:txBody>
          </p:sp>
        </mc:Choice>
        <mc:Fallback>
          <p:sp>
            <p:nvSpPr>
              <p:cNvPr id="5122" name="Rectangle 2"/>
              <p:cNvSpPr>
                <a:spLocks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0" y="1550670"/>
                <a:ext cx="10361295" cy="1383665"/>
              </a:xfr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en-GB">
                <a:sym typeface="+mn-ea"/>
              </a:rPr>
              <a:t>Zisheng Wang et al, ZTE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May 2025</a:t>
            </a:r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/>
        </p:nvSpPr>
        <p:spPr>
          <a:xfrm>
            <a:off x="929005" y="4004945"/>
            <a:ext cx="6198235" cy="205486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>
            <a:lvl1pPr marL="342900" indent="-342900" algn="l" defTabSz="449580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580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57150" indent="0">
              <a:buFont typeface="Times New Roman" panose="02020603050405020304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pic>
        <p:nvPicPr>
          <p:cNvPr id="11" name="图片 10" descr="simulation_resul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0055" y="3429000"/>
            <a:ext cx="6047105" cy="3023870"/>
          </a:xfrm>
          <a:prstGeom prst="rect">
            <a:avLst/>
          </a:prstGeom>
        </p:spPr>
      </p:pic>
      <p:sp>
        <p:nvSpPr>
          <p:cNvPr id="13" name="Rectangle 2"/>
          <p:cNvSpPr>
            <a:spLocks noGrp="1" noChangeArrowheads="1"/>
          </p:cNvSpPr>
          <p:nvPr/>
        </p:nvSpPr>
        <p:spPr>
          <a:xfrm>
            <a:off x="929005" y="2781300"/>
            <a:ext cx="4590415" cy="338582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>
            <a:lvl1pPr marL="342900" indent="-342900" algn="l" defTabSz="449580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580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Using path loss equ, the curves of IMMW pwr and radar pwr at radar receiver is plotted. </a:t>
            </a:r>
            <a:endParaRPr lang="en-US" dirty="0"/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When radar distance is larger than 2.6m, radar cannot beat IMMW no matter how far IMMW is. </a:t>
            </a:r>
            <a:endParaRPr lang="en-US" dirty="0"/>
          </a:p>
          <a:p>
            <a:pPr marL="400050" lvl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Thus, IMMW do has a big influence on existing mmWave Radar</a:t>
            </a:r>
            <a:endParaRPr lang="en-US" dirty="0"/>
          </a:p>
          <a:p>
            <a:pPr marL="571500" lvl="1" indent="0"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57150" indent="0">
              <a:buFont typeface="Times New Roman" panose="02020603050405020304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pic>
        <p:nvPicPr>
          <p:cNvPr id="10" name="图片 9" descr="radar-coexistence-fig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0145" y="2708910"/>
            <a:ext cx="4773930" cy="71691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 dirty="0"/>
              <a:t>Solutions to Radar/IMMW Coexistence #1 </a:t>
            </a:r>
            <a:endParaRPr lang="en-US" alt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65935"/>
            <a:ext cx="10361295" cy="43275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is hard for IMMW/Radar to detect the energy from each other because</a:t>
            </a:r>
            <a:endParaRPr lang="en-US" sz="2000" dirty="0"/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mmWave radar uses directional antenna, it may not point at IMMW Rx. </a:t>
            </a:r>
            <a:endParaRPr lang="en-US" sz="2000" dirty="0"/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Reflected signal is very weak which is much lower than IMMW energy detection threshold. </a:t>
            </a:r>
            <a:endParaRPr lang="en-US" sz="2000" dirty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The non-standalone operation of IMMW provides a easier solution. </a:t>
            </a:r>
            <a:endParaRPr lang="en-US" sz="2000" dirty="0"/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65" dirty="0"/>
              <a:t>mmWave radar devices usually equip 802.11n/ac/ax modules transmitting radar results.</a:t>
            </a:r>
            <a:endParaRPr lang="en-US" sz="1665" dirty="0"/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65" dirty="0"/>
              <a:t>So radar can talk with IMMW on Sub7G. </a:t>
            </a:r>
            <a:endParaRPr lang="en-US" sz="1665" dirty="0"/>
          </a:p>
          <a:p>
            <a:pPr marL="400050" lvl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mmWave radar can send a frame at Sub7G indicating up-coming radar signal. </a:t>
            </a:r>
            <a:endParaRPr lang="en-US" sz="2000" dirty="0"/>
          </a:p>
          <a:p>
            <a:pPr marL="400050" lvl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IMMW AP/STA can backoff up-coming radar signal at mmWave bands based on the frame elements. 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en-GB">
                <a:sym typeface="+mn-ea"/>
              </a:rPr>
              <a:t>Zisheng Wang et al, ZTE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May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 dirty="0"/>
              <a:t>Solutions to Radar/IMMW Coexistence #2 </a:t>
            </a:r>
            <a:endParaRPr lang="en-US" alt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65935"/>
            <a:ext cx="10361295" cy="43275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Radar signal uses a different frequency band definition compared with IMMW. Therefore, this frame should contains radar signal information so that IMMW STA/AP can decide it behavior.</a:t>
            </a:r>
            <a:endParaRPr lang="en-US" sz="2000" dirty="0"/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such as, radar signal channels, power or sectors. </a:t>
            </a:r>
            <a:endParaRPr lang="en-US" sz="2000" dirty="0"/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radar signal duration. </a:t>
            </a:r>
            <a:endParaRPr lang="en-US" sz="2000" dirty="0"/>
          </a:p>
          <a:p>
            <a:pPr marL="400050" lvl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Defining a frame indicating the up-coming radar signal helps both sides:</a:t>
            </a:r>
            <a:endParaRPr lang="en-US" sz="1665" dirty="0"/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65" dirty="0"/>
              <a:t>Radar only need to upgrade 802.11 module to support 11bq Sub7G part. Only software/firmware update is needed. </a:t>
            </a:r>
            <a:endParaRPr lang="en-US" sz="1665" dirty="0"/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65" dirty="0"/>
              <a:t>IMMW can backoff radar signal or schedule data transmission considering up-coming radar signal reducing inter-ference at both side. </a:t>
            </a:r>
            <a:endParaRPr lang="en-US" sz="1665" dirty="0"/>
          </a:p>
          <a:p>
            <a:pPr marL="400050" lvl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en-GB">
                <a:sym typeface="+mn-ea"/>
              </a:rPr>
              <a:t>Zisheng Wang et al, ZTE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May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 dirty="0"/>
              <a:t>Conclusion</a:t>
            </a:r>
            <a:endParaRPr lang="en-US" alt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65935"/>
            <a:ext cx="10361295" cy="45688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At 60GHz, Radar and IMMW coexistence is a problem. IMMW can cause huge impact on Radar operation. </a:t>
            </a:r>
            <a:endParaRPr lang="en-US" sz="2000" dirty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Radar can send a frame at Sub7G including key radar signal information. </a:t>
            </a:r>
            <a:endParaRPr lang="en-US" sz="2000" dirty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IMMW can perform backoff or schedule data transmission accordingly. 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en-GB">
                <a:sym typeface="+mn-ea"/>
              </a:rPr>
              <a:t>Zisheng Wang et al, ZTE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May 2025</a:t>
            </a:r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/>
        </p:nvSpPr>
        <p:spPr>
          <a:xfrm>
            <a:off x="929005" y="4004945"/>
            <a:ext cx="6198235" cy="205486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>
            <a:lvl1pPr marL="342900" indent="-342900" algn="l" defTabSz="449580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580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57150" indent="0">
              <a:buFont typeface="Times New Roman" panose="02020603050405020304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b="0" dirty="0">
                <a:solidFill>
                  <a:schemeClr val="tx1"/>
                </a:solidFill>
                <a:sym typeface="+mn-ea"/>
              </a:rPr>
              <a:t>[1</a:t>
            </a:r>
            <a:r>
              <a:rPr lang="en-US" altLang="zh-CN" sz="1600" b="0">
                <a:solidFill>
                  <a:schemeClr val="tx1"/>
                </a:solidFill>
                <a:sym typeface="+mn-ea"/>
              </a:rPr>
              <a:t>] IMMW </a:t>
            </a:r>
            <a:r>
              <a:rPr lang="en-US" altLang="zh-CN" sz="1600" b="0" dirty="0">
                <a:solidFill>
                  <a:schemeClr val="tx1"/>
                </a:solidFill>
                <a:sym typeface="+mn-ea"/>
              </a:rPr>
              <a:t>proposed PAR</a:t>
            </a:r>
            <a:r>
              <a:rPr lang="en-US" altLang="zh-CN" sz="1600" b="0">
                <a:solidFill>
                  <a:schemeClr val="tx1"/>
                </a:solidFill>
                <a:sym typeface="+mn-ea"/>
              </a:rPr>
              <a:t>, https://mentor.ieee.org/802.11/dcn/24/11-24-0116-07-immw-immw-draft-proposed-par.docx</a:t>
            </a:r>
            <a:endParaRPr lang="en-US" altLang="zh-CN" sz="1600" b="0">
              <a:solidFill>
                <a:schemeClr val="tx1"/>
              </a:solidFill>
              <a:sym typeface="+mn-ea"/>
            </a:endParaRPr>
          </a:p>
          <a:p>
            <a:r>
              <a:rPr lang="en-US" altLang="zh-CN" sz="1600" b="0" dirty="0">
                <a:solidFill>
                  <a:schemeClr val="tx1"/>
                </a:solidFill>
                <a:sym typeface="+mn-ea"/>
              </a:rPr>
              <a:t>[</a:t>
            </a:r>
            <a:r>
              <a:rPr lang="en-US" altLang="en-GB" sz="1600">
                <a:sym typeface="+mn-ea"/>
              </a:rPr>
              <a:t>1</a:t>
            </a:r>
            <a:r>
              <a:rPr lang="en-US" altLang="zh-CN" sz="1600" b="0">
                <a:solidFill>
                  <a:schemeClr val="tx1"/>
                </a:solidFill>
                <a:sym typeface="+mn-ea"/>
              </a:rPr>
              <a:t>] Coexistence between radars and communications systems in the 60GHz band - U.S. Update, https://mentor.ieee.org/802.11/dcn/21/11-21-1089-00-coex-coexistence-between-radars-and-communication-systems-in-the-60ghz-band-u-s-update.pptx</a:t>
            </a:r>
            <a:endParaRPr lang="en-US" altLang="zh-CN" b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en-GB">
                <a:sym typeface="+mn-ea"/>
              </a:rPr>
              <a:t>Zisheng Wang et al, ZTE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May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4755</Words>
  <Application>WPS 演示</Application>
  <PresentationFormat>Widescreen</PresentationFormat>
  <Paragraphs>199</Paragraphs>
  <Slides>9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Arial</vt:lpstr>
      <vt:lpstr>宋体</vt:lpstr>
      <vt:lpstr>Wingdings</vt:lpstr>
      <vt:lpstr>Times New Roman</vt:lpstr>
      <vt:lpstr>MS Gothic</vt:lpstr>
      <vt:lpstr>Arial Unicode MS</vt:lpstr>
      <vt:lpstr>Cambria Math</vt:lpstr>
      <vt:lpstr>微软雅黑</vt:lpstr>
      <vt:lpstr>Calibri</vt:lpstr>
      <vt:lpstr>Office Theme</vt:lpstr>
      <vt:lpstr>Consideration on 60GHz mmWave Sensing and IMMW Coexistence</vt:lpstr>
      <vt:lpstr>Introduction</vt:lpstr>
      <vt:lpstr>mmWave Regulation Review</vt:lpstr>
      <vt:lpstr>Impact of IMMW on mmWave Radar #1</vt:lpstr>
      <vt:lpstr>Impact of IMMW on mmWave Radar #2</vt:lpstr>
      <vt:lpstr>Solutions to Radar/IMMW Coexistence #1 </vt:lpstr>
      <vt:lpstr>Solutions to Radar/IMMW Coexistence #2 </vt:lpstr>
      <vt:lpstr>Conclusion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doc: IEEE 802.11-yy/xxxxr0</dc:title>
  <dc:creator>10309282@zte.intra</dc:creator>
  <cp:category>Name, Affiliation</cp:category>
  <cp:lastModifiedBy>10309282@zte.intra</cp:lastModifiedBy>
  <cp:revision>28</cp:revision>
  <cp:lastPrinted>2025-05-09T03:35:08Z</cp:lastPrinted>
  <dcterms:created xsi:type="dcterms:W3CDTF">2025-05-09T03:35:08Z</dcterms:created>
  <dcterms:modified xsi:type="dcterms:W3CDTF">2025-05-09T03:35:08Z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2052-11.8.2.10624</vt:lpwstr>
  </property>
</Properties>
</file>