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1050" r:id="rId4"/>
    <p:sldId id="1051" r:id="rId5"/>
    <p:sldId id="1052" r:id="rId6"/>
    <p:sldId id="1056" r:id="rId7"/>
    <p:sldId id="1053" r:id="rId8"/>
    <p:sldId id="1054" r:id="rId9"/>
    <p:sldId id="264" r:id="rId10"/>
    <p:sldId id="267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E56503E-D17C-484A-95A8-5E9EA24C28ED}">
          <p14:sldIdLst>
            <p14:sldId id="269"/>
            <p14:sldId id="257"/>
            <p14:sldId id="1050"/>
            <p14:sldId id="1051"/>
            <p14:sldId id="1052"/>
            <p14:sldId id="1056"/>
            <p14:sldId id="1053"/>
            <p14:sldId id="1054"/>
            <p14:sldId id="264"/>
            <p14:sldId id="267"/>
          </p14:sldIdLst>
        </p14:section>
        <p14:section name="Appendix" id="{3FA4F558-26DF-471B-BB0F-7AC67F2D1F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罗朝明(Chaoming Luo)" initials="罗朝明(Chaoming" lastIdx="2" clrIdx="0">
    <p:extLst>
      <p:ext uri="{19B8F6BF-5375-455C-9EA6-DF929625EA0E}">
        <p15:presenceInfo xmlns:p15="http://schemas.microsoft.com/office/powerpoint/2012/main" userId="S-1-5-21-1439682878-3164288827-2260694920-388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3" autoAdjust="0"/>
    <p:restoredTop sz="94660"/>
  </p:normalViewPr>
  <p:slideViewPr>
    <p:cSldViewPr>
      <p:cViewPr varScale="1">
        <p:scale>
          <a:sx n="97" d="100"/>
          <a:sy n="97" d="100"/>
        </p:scale>
        <p:origin x="672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70" d="100"/>
          <a:sy n="70" d="100"/>
        </p:scale>
        <p:origin x="355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8807" y="88900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2809875" y="65344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AFD9F8-B4A1-3A97-857D-C2B0518AD6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076326"/>
            <a:ext cx="556577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F330C3-6A48-B6EF-41CF-56CC40188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E2BCC35-9842-BCEC-2149-88BEB01326E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7FADAD8-1D4D-03E8-0319-183E739C0EA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A0BB714-A6B4-1567-1427-D03E094C7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6109B36-E6DA-50B7-DC7C-0ECA8F426E1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462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8E9750-6DD9-725E-2F65-A8410ED4D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B515B0D-037D-1AD4-4BA7-56030B8CCD0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79DB481-E13F-6C20-5F81-D9A18DFE429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756C640-33F6-CCAC-3F9E-0B8DEA5EE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CA60ECF-4845-DD54-C5B6-94C140052FE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24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686485-1F7B-94FE-BA3B-C6E9D395B0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E1683CC-B16E-C841-E3D0-FC27107A7F9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779F894-7FFB-8651-D0B4-23C21D6665D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D533E02-8417-F255-499A-885D9EE67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4665975-75F3-233A-3D71-3C0EA21B819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101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C6CF20-F1B4-3F2D-69EE-4C079988A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6061036-B2C2-16FE-9A52-9D1042DC442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3B84260-CB92-59F9-AF6F-BEF1DBA4892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3BC9C5D2-9A32-343E-651D-EB440F682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A1EA6EA-735E-1F4E-19FA-2D6AFDA399A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148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185051-3352-8DCC-923C-8FCFDFFC8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8C689E2-26B2-04F9-4682-6F73CCAA106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CC30718-8C1A-974C-BFB3-F872DB0203B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5A542B00-B3BC-E170-1640-8BBC6A752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C92E27A-1363-B56D-EDF2-C8C1D0435B39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091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87891C-C72D-C7AF-1954-6F8BFE840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E353ED0-DF4C-79B3-DE37-CC13F359D71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C6516A1-DBF0-2BD1-1165-C77ABB65C18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0264E5D-861B-45FB-898F-DB9AEC8FE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4F193ED-EA62-DD91-7F5B-352A1B0F1AE9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295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2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Sam Shi, OPPO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A88C84D-3BFF-214E-2DC6-19FA7DF31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45C51-A5A6-5914-B135-B1C3CB4296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2025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CE57142-6CFE-1F27-012D-965C5172EA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Sam Shi, OPPO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13B428D-81FF-27C5-9EF7-7E1949D313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Sam Shi,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Sam Shi,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2979071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Sam Shi, OPPO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Sam Shi,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Sam Shi,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Sam Shi,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Sam Shi,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Sam Shi, OPPO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0811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E142CCE-C58C-4680-90DE-E5DBC5EB63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May 2025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BCEE23-90A8-41EB-8A0E-C336605A75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Sam Shi, OPPO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C42F8D-630F-47E3-A104-5561F1231E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E0C61E44-73F2-493E-B4B4-C919CAF3A9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728142"/>
            <a:ext cx="10363200" cy="75664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Optimize Mode Transitions in DPS Operation</a:t>
            </a:r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2710387-57FF-4514-8423-37882E023E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2025-05-05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C391CB0-46BE-4168-9540-A2C8E114B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表格 2">
            <a:extLst>
              <a:ext uri="{FF2B5EF4-FFF2-40B4-BE49-F238E27FC236}">
                <a16:creationId xmlns:a16="http://schemas.microsoft.com/office/drawing/2014/main" id="{47ECB8C2-8AE1-4186-93A1-44373051C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518173"/>
              </p:ext>
            </p:extLst>
          </p:nvPr>
        </p:nvGraphicFramePr>
        <p:xfrm>
          <a:off x="1487489" y="2462007"/>
          <a:ext cx="9721081" cy="328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566">
                  <a:extLst>
                    <a:ext uri="{9D8B030D-6E8A-4147-A177-3AD203B41FA5}">
                      <a16:colId xmlns:a16="http://schemas.microsoft.com/office/drawing/2014/main" val="938032685"/>
                    </a:ext>
                  </a:extLst>
                </a:gridCol>
                <a:gridCol w="1696566">
                  <a:extLst>
                    <a:ext uri="{9D8B030D-6E8A-4147-A177-3AD203B41FA5}">
                      <a16:colId xmlns:a16="http://schemas.microsoft.com/office/drawing/2014/main" val="1825002783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4174615085"/>
                    </a:ext>
                  </a:extLst>
                </a:gridCol>
                <a:gridCol w="1625875">
                  <a:extLst>
                    <a:ext uri="{9D8B030D-6E8A-4147-A177-3AD203B41FA5}">
                      <a16:colId xmlns:a16="http://schemas.microsoft.com/office/drawing/2014/main" val="1518430455"/>
                    </a:ext>
                  </a:extLst>
                </a:gridCol>
                <a:gridCol w="2934818">
                  <a:extLst>
                    <a:ext uri="{9D8B030D-6E8A-4147-A177-3AD203B41FA5}">
                      <a16:colId xmlns:a16="http://schemas.microsoft.com/office/drawing/2014/main" val="1995317005"/>
                    </a:ext>
                  </a:extLst>
                </a:gridCol>
              </a:tblGrid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742807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Sam Shi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sam.shi@oppo.com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50010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Chuanfeng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He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176835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Chaoming Luo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15862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Liuming Lu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30570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Ning Gao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026199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Yapu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543505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Liangxiao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Xin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5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51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Straw Poll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8911" y="1779486"/>
            <a:ext cx="10582200" cy="4113213"/>
          </a:xfrm>
          <a:ln/>
        </p:spPr>
        <p:txBody>
          <a:bodyPr/>
          <a:lstStyle/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Straw Poll 1</a:t>
            </a: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Do you support to</a:t>
            </a:r>
            <a:r>
              <a:rPr lang="en-US" altLang="zh-CN" b="0" kern="100" dirty="0">
                <a:ea typeface="等线" panose="02010600030101010101" pitchFamily="2" charset="-122"/>
                <a:cs typeface="Times New Roman" panose="02020603050405020304" pitchFamily="18" charset="0"/>
              </a:rPr>
              <a:t> define an explicit data indicator for sustaining higher capability mode</a:t>
            </a: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altLang="zh-CN" b="0" kern="100" dirty="0">
              <a:effectLst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Straw Poll 2</a:t>
            </a: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b="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If an explicit data indicator is defined, do you support to</a:t>
            </a:r>
            <a:r>
              <a:rPr lang="en-US" altLang="zh-CN" b="0" kern="100" dirty="0">
                <a:ea typeface="等线" panose="02010600030101010101" pitchFamily="2" charset="-122"/>
                <a:cs typeface="Times New Roman" panose="02020603050405020304" pitchFamily="18" charset="0"/>
              </a:rPr>
              <a:t> define a guard timer to avoid unnecessary prolonged higher capability mode?</a:t>
            </a:r>
            <a:endParaRPr lang="en-US" altLang="zh-CN" b="0" i="0" u="none" strike="noStrike" dirty="0">
              <a:solidFill>
                <a:srgbClr val="000000"/>
              </a:solidFill>
              <a:effectLst/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/>
              <a:t>Sam Shi,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38833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29217" y="685801"/>
            <a:ext cx="10339916" cy="726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/>
              <a:t>Sam Shi, OPPO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/>
              <a:t>May 2025</a:t>
            </a:r>
            <a:endParaRPr lang="en-GB" altLang="zh-CN" dirty="0"/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6AC20222-F51D-E5EE-11E7-7E7B8B131CD0}"/>
              </a:ext>
            </a:extLst>
          </p:cNvPr>
          <p:cNvSpPr txBox="1">
            <a:spLocks/>
          </p:cNvSpPr>
          <p:nvPr/>
        </p:nvSpPr>
        <p:spPr bwMode="auto">
          <a:xfrm>
            <a:off x="922866" y="1412776"/>
            <a:ext cx="10346267" cy="48668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The UHR SG agreed to define a mechanism to reduce power consumption for Access Points (APs) (including mobile APs) and improved Peer-to-Peer (P2P) operation in UHR proposed PAR.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A motion was approved stating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 err="1"/>
              <a:t>TGbn</a:t>
            </a:r>
            <a:r>
              <a:rPr lang="en-US" altLang="ko-KR" sz="1600" kern="0" dirty="0"/>
              <a:t> defines a power save mode for a STA that is a UHR Mobile AP or a UHR non-AP STA wherein the STA may transition from a lower capability mode to a higher capability mode upon reception of an initial control frame.</a:t>
            </a:r>
          </a:p>
          <a:p>
            <a:pPr marL="457200" lvl="1" indent="0"/>
            <a:endParaRPr lang="en-US" altLang="ko-KR" sz="14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Discussions on AP power save (PS) and dynamic power save (DPS) have focused on several key aspects [1-9]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Higher capability mode (e.g., 40+ MHz BW, NSS and MCSs)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Design and selection of Initial Control Frame (ICF) and Initial Control Response (ICR)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Coexistence with other features, such as MLO and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Protection mechanism of higher capability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etc.</a:t>
            </a:r>
          </a:p>
          <a:p>
            <a:endParaRPr lang="en-US" altLang="ko-KR" sz="1200" kern="0" dirty="0"/>
          </a:p>
          <a:p>
            <a:pPr marL="0" indent="0"/>
            <a:endParaRPr lang="en-US" altLang="ko-KR" sz="16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996DB-32FD-4399-6722-AEC610BDF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B0811B2E-109E-8C26-6DA9-7C1AA451E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685801"/>
            <a:ext cx="10339916" cy="726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A0026-0A98-5A83-F2DE-F53ECE49EB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91CEF-E3D8-1638-A85F-818347602FB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Sam Shi, OPPO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136F-CE8E-2E63-9973-2160D04DE12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1E841F0F-6A94-87F1-75AF-95F2F838CA59}"/>
              </a:ext>
            </a:extLst>
          </p:cNvPr>
          <p:cNvSpPr txBox="1">
            <a:spLocks/>
          </p:cNvSpPr>
          <p:nvPr/>
        </p:nvSpPr>
        <p:spPr bwMode="auto">
          <a:xfrm>
            <a:off x="916516" y="1362992"/>
            <a:ext cx="10346267" cy="506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600" b="0" kern="0" dirty="0"/>
              <a:t>Several contributions have highlighted that transitioning between lower and higher capability mode, especially involving channel bandwidth change, can be time-consuming, at hundreds of microseconds [10].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As shown in the figure below, it is not optimal for a DPS non-AP STA to transition to a lower capability mode when additional DL data at the AP is pending for transmission.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1800" kern="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1800" kern="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1800" kern="0" dirty="0"/>
          </a:p>
          <a:p>
            <a:pPr marL="0" lvl="1" indent="0">
              <a:spcBef>
                <a:spcPts val="600"/>
              </a:spcBef>
            </a:pPr>
            <a:endParaRPr lang="en-US" altLang="ko-KR" sz="1800" kern="0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 marL="400050" lvl="2" indent="0">
              <a:spcBef>
                <a:spcPts val="600"/>
              </a:spcBef>
            </a:pPr>
            <a:endParaRPr lang="en-US" altLang="ko-KR" sz="1400" kern="0" dirty="0">
              <a:highlight>
                <a:srgbClr val="FFFF00"/>
              </a:highlight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kern="0" dirty="0"/>
              <a:t>A DPS assisting AP has DL data for a DPS non-AP STA.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kern="0" dirty="0"/>
              <a:t>The AP uses ICF to bring the STA to higher capability mode but only transmits part of the data e.g. due to a limited TXOP duration.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kern="0" dirty="0"/>
              <a:t>The STA then transitions back to lower capability mode while waiting for next TXOP.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kern="0" dirty="0"/>
              <a:t>The AP again uses ICF to bring the STA to higher capability mode for data transmission.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kern="0" dirty="0"/>
              <a:t>The above steps may repeat till all data complete transmission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b="1" kern="0" dirty="0"/>
              <a:t>This results in redundant mode transitions, which introduces unnecessary latency and inefficiency. Also, the intended power saving is not significant as frequent mode switch consumes extra power.</a:t>
            </a:r>
          </a:p>
          <a:p>
            <a:pPr marL="400050" lvl="2" indent="0">
              <a:spcBef>
                <a:spcPts val="600"/>
              </a:spcBef>
            </a:pPr>
            <a:endParaRPr lang="en-US" altLang="ko-KR" sz="1800" kern="0" dirty="0"/>
          </a:p>
          <a:p>
            <a:pPr marL="457200" lvl="1" indent="0"/>
            <a:endParaRPr lang="en-US" altLang="ko-KR" sz="1400" kern="0" dirty="0"/>
          </a:p>
          <a:p>
            <a:pPr marL="0" indent="0"/>
            <a:endParaRPr lang="en-US" altLang="ko-KR" sz="1200" kern="0" dirty="0"/>
          </a:p>
          <a:p>
            <a:pPr marL="0" indent="0"/>
            <a:endParaRPr lang="en-US" altLang="ko-KR" sz="1600" kern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D5C2C48-7B4E-2125-52B9-60332F9811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162" y="2454275"/>
            <a:ext cx="9150350" cy="194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1262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4F7D6-1CF4-D382-136E-702171BF36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EF5A540-EE24-9492-E44E-FC77BE8B4B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685801"/>
            <a:ext cx="10339916" cy="726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0D134-1663-E79B-23C8-51592E1B2E1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82D06-43C8-0190-AA38-FD077388338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Sam Shi, OPPO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B6A24-B0AF-05CB-F237-C9732F1070B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4F935DE7-3DD2-4BCF-ABF4-069BAB752DBD}"/>
              </a:ext>
            </a:extLst>
          </p:cNvPr>
          <p:cNvSpPr txBox="1">
            <a:spLocks/>
          </p:cNvSpPr>
          <p:nvPr/>
        </p:nvSpPr>
        <p:spPr bwMode="auto">
          <a:xfrm>
            <a:off x="916516" y="1362992"/>
            <a:ext cx="10346267" cy="506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Previous studies [11] have proposed higher capability protection mechanisms in DPS to reduce frequent capability state transitions and avoid unnecessary time, padding, and power overhead before the completion of data transmission</a:t>
            </a:r>
            <a:r>
              <a:rPr lang="en-US" altLang="ko-KR" sz="1600" b="1" kern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This approach is promising by providing a buffer period before a STA transitions back to lower capability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A protection timer is introduced allowing a DPS STA to remain in higher capability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The timer value is explicitly signaled in each ICF/ICR and can be dynamically adjusted as needed.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The protection timer-based solution requires the timer field to be present in every ICF and ICR.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Consequently, it mandates ICF and ICR exchange for every transmission, even when the STA is already operating in higher capability mode, potentially introducing signaling overhead.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kern="0" dirty="0"/>
          </a:p>
          <a:p>
            <a:pPr marL="400050" lvl="2" indent="0">
              <a:spcBef>
                <a:spcPts val="600"/>
              </a:spcBef>
            </a:pPr>
            <a:endParaRPr lang="en-US" altLang="ko-KR" sz="1600" kern="0" dirty="0"/>
          </a:p>
          <a:p>
            <a:pPr marL="457200" lvl="1" indent="0"/>
            <a:endParaRPr lang="en-US" altLang="ko-KR" sz="1400" kern="0" dirty="0"/>
          </a:p>
          <a:p>
            <a:pPr marL="0" indent="0"/>
            <a:endParaRPr lang="en-US" altLang="ko-KR" sz="1200" kern="0" dirty="0"/>
          </a:p>
          <a:p>
            <a:pPr marL="0" indent="0"/>
            <a:endParaRPr lang="en-US" altLang="ko-KR" sz="1600" kern="0" dirty="0"/>
          </a:p>
        </p:txBody>
      </p:sp>
    </p:spTree>
    <p:extLst>
      <p:ext uri="{BB962C8B-B14F-4D97-AF65-F5344CB8AC3E}">
        <p14:creationId xmlns:p14="http://schemas.microsoft.com/office/powerpoint/2010/main" val="4991781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E35A49-80F0-23A3-00DA-83919C87B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CA490D2D-95B3-35EC-3C5B-FC987AD99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685801"/>
            <a:ext cx="10339916" cy="726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1 – explicit data indicator (DL)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4C752-03A5-E3FB-A36B-2EED89F6A6D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9F281-4044-9CA9-7318-979B807259A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Sam Shi, OPPO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2CFDC-1060-8EA7-4794-5B2D9650324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696E81D0-78CE-1FA3-2BA4-2EABAC091EA5}"/>
              </a:ext>
            </a:extLst>
          </p:cNvPr>
          <p:cNvSpPr txBox="1">
            <a:spLocks/>
          </p:cNvSpPr>
          <p:nvPr/>
        </p:nvSpPr>
        <p:spPr bwMode="auto">
          <a:xfrm>
            <a:off x="916516" y="1362992"/>
            <a:ext cx="10346267" cy="506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kern="0" dirty="0"/>
              <a:t>Proposal 1: Use of explicit data indicator for sustaining higher capability mode</a:t>
            </a:r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Example scenario: downlink (DL) data from a DPS assisting AP to a DPS non-AP STA</a:t>
            </a:r>
            <a:endParaRPr lang="en-US" altLang="ko-KR" sz="1800" b="0" kern="0" dirty="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The DPS assisting AP uses ICF to bring the DPS non-AP STA to higher capability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The AP uses a data indicator to inform the STA that additional DL data is pending.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This indicator can be defined and transferred through various mechanisms: further methods can be discussed. In this example, the indicator is embedded in the DL data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Upon receiving the indicator with value of '1', the STA remains in higher capability mode, avoiding unnecessary mode transitions are prevented.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 marL="457200" lvl="1" indent="0"/>
            <a:endParaRPr lang="en-US" altLang="ko-KR" sz="1600" kern="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ko-KR" sz="1800" kern="0" dirty="0"/>
          </a:p>
          <a:p>
            <a:pPr marL="457200" lvl="1" indent="0"/>
            <a:endParaRPr lang="en-US" altLang="ko-KR" sz="1600" b="0" kern="0" dirty="0"/>
          </a:p>
          <a:p>
            <a:pPr marL="0" indent="0"/>
            <a:endParaRPr lang="en-US" altLang="ko-KR" sz="1200" kern="0" dirty="0"/>
          </a:p>
          <a:p>
            <a:pPr marL="0" indent="0"/>
            <a:endParaRPr lang="en-US" altLang="ko-KR" sz="1600" kern="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979FAC5-8E96-8493-0094-C66DD9A5B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1504" y="4509120"/>
            <a:ext cx="8528050" cy="145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474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2362F5-A4BC-4187-1E28-4C3E241F1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020CEA48-E601-77F1-CD9F-543761E8FB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685801"/>
            <a:ext cx="10339916" cy="726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1 – explicit data indicator (UL)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13033-C155-37E6-CD23-CEDFB24B8BD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9517D-DFC6-864B-ABF5-8583EEB0853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Sam Shi, OPPO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85F0A-3AF2-5C49-3129-DAA9226ED13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E1D083B9-6117-5177-058F-D9784DD30D78}"/>
              </a:ext>
            </a:extLst>
          </p:cNvPr>
          <p:cNvSpPr txBox="1">
            <a:spLocks/>
          </p:cNvSpPr>
          <p:nvPr/>
        </p:nvSpPr>
        <p:spPr bwMode="auto">
          <a:xfrm>
            <a:off x="916516" y="1362992"/>
            <a:ext cx="10346267" cy="506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Example scenario: uplink (UL) data from a DPS assisting non-AP STA to a DPS mobile AP</a:t>
            </a:r>
            <a:endParaRPr lang="en-US" altLang="ko-KR" sz="1800" b="0" kern="0" dirty="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The DPS assisting non-AP STA uses ICF to bring the DPS mobile AP to higher capability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The STA uses a data indicator to inform the mobile AP that additional UL data is pending.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Like the DL case, details of the indicator can be further defined. In this example, the indicator is embedded in the UL data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Upon receiving the indicator with value of '1', the mobile AP remains in higher capability mode avoiding unnecessary mode transitions.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kern="0" dirty="0"/>
          </a:p>
          <a:p>
            <a:pPr marL="457200" lvl="1" indent="0"/>
            <a:endParaRPr lang="en-US" altLang="ko-KR" sz="1600" kern="0" dirty="0"/>
          </a:p>
          <a:p>
            <a:pPr marL="0" lvl="1" indent="0">
              <a:spcBef>
                <a:spcPts val="600"/>
              </a:spcBef>
            </a:pPr>
            <a:endParaRPr lang="en-US" altLang="ko-KR" sz="1800" kern="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800" kern="0" dirty="0"/>
              <a:t>In a light traffic channel environment, where APs can acquire TXOPs in quick succession, staying in higher capability mode longer is more efficient in both latency and power consumption.</a:t>
            </a:r>
          </a:p>
          <a:p>
            <a:pPr marL="457200" lvl="1" indent="0"/>
            <a:endParaRPr lang="en-US" altLang="ko-KR" sz="1600" b="0" kern="0" dirty="0"/>
          </a:p>
          <a:p>
            <a:pPr marL="0" indent="0"/>
            <a:endParaRPr lang="en-US" altLang="ko-KR" sz="1200" kern="0" dirty="0"/>
          </a:p>
          <a:p>
            <a:pPr marL="0" indent="0"/>
            <a:endParaRPr lang="en-US" altLang="ko-KR" sz="16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98536B-B854-8040-F920-0D610B100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9516" y="3435722"/>
            <a:ext cx="8712968" cy="147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44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8D0E5-8262-6C10-A021-CB4020D51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E0E76D0-9327-1103-CB61-52F4F8F07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685801"/>
            <a:ext cx="10339916" cy="726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2 – guard timer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C7C15-F9D6-A89C-DE33-623EA3EC30F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4E255-FC27-CB82-98BF-9F92B6BBEC8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Sam Shi, OPPO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22B51-EF90-3ED7-AB84-F43C2319E66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93725EA7-BD20-9AA8-3488-8660940D1CDA}"/>
              </a:ext>
            </a:extLst>
          </p:cNvPr>
          <p:cNvSpPr txBox="1">
            <a:spLocks/>
          </p:cNvSpPr>
          <p:nvPr/>
        </p:nvSpPr>
        <p:spPr bwMode="auto">
          <a:xfrm>
            <a:off x="916516" y="1362992"/>
            <a:ext cx="10346267" cy="506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In some cases, after a data indicator is set to 1, no additional data arrives or a TXOP is not acquired. To prevent the AP or STA from remaining in higher capability mode unnecessarily, a guard timer mechanism is proposed.</a:t>
            </a:r>
          </a:p>
          <a:p>
            <a:pPr marL="0" indent="0"/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kern="0" dirty="0"/>
              <a:t>Proposal 2: use of guard timer to avoid unnecessary prolonged higher capability mode. This mechanism is only applicable when data indicator is set to 1.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The timer is managed in a lightweight manner:</a:t>
            </a:r>
            <a:endParaRPr lang="en-US" altLang="ko-KR" sz="16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It does not need to be </a:t>
            </a:r>
            <a:r>
              <a:rPr lang="en-US" altLang="zh-CN" sz="1600" kern="0" dirty="0"/>
              <a:t>configured</a:t>
            </a:r>
            <a:r>
              <a:rPr lang="en-US" altLang="ko-KR" sz="1600" kern="0" dirty="0"/>
              <a:t> in ICF/ICR.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kern="0" dirty="0"/>
              <a:t>It can be configured during DPS preparation phase or at other occasions (TBD).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If the guard timer expires, the device transitions back to lower capability mode.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The exact rules for when to start, restart, or stop the timer can be further defined.</a:t>
            </a:r>
          </a:p>
          <a:p>
            <a:pPr marL="0" indent="0"/>
            <a:endParaRPr lang="en-US" altLang="ko-KR" sz="1800" b="0" kern="0" dirty="0"/>
          </a:p>
          <a:p>
            <a:pPr marL="457200" lvl="1" indent="0"/>
            <a:endParaRPr lang="en-US" altLang="ko-KR" sz="1600" b="0" kern="0" dirty="0"/>
          </a:p>
          <a:p>
            <a:pPr marL="0" indent="0"/>
            <a:endParaRPr lang="en-US" altLang="ko-KR" sz="1200" kern="0" dirty="0"/>
          </a:p>
          <a:p>
            <a:pPr marL="0" indent="0"/>
            <a:endParaRPr lang="en-US" altLang="ko-KR" sz="1600" kern="0" dirty="0"/>
          </a:p>
        </p:txBody>
      </p:sp>
    </p:spTree>
    <p:extLst>
      <p:ext uri="{BB962C8B-B14F-4D97-AF65-F5344CB8AC3E}">
        <p14:creationId xmlns:p14="http://schemas.microsoft.com/office/powerpoint/2010/main" val="39289862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35B9D-3AC2-B606-3D6B-218457184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68B6BA8B-4D13-D056-D797-03C745E98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685801"/>
            <a:ext cx="10339916" cy="726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44583-91D4-7FEE-BEA9-5843BDFAA66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2E1EB-9B36-8843-337D-2FA5C008DFD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Sam Shi, OPPO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5F281-4EB8-4AEB-178F-85F75E2E378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00783F0B-5F8A-CC2E-C2C6-7247617B0D0D}"/>
              </a:ext>
            </a:extLst>
          </p:cNvPr>
          <p:cNvSpPr txBox="1">
            <a:spLocks/>
          </p:cNvSpPr>
          <p:nvPr/>
        </p:nvSpPr>
        <p:spPr bwMode="auto">
          <a:xfrm>
            <a:off x="916516" y="1362992"/>
            <a:ext cx="10346267" cy="5062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It is important to keep a non-AP STA or a mobile AP in higher capability mode when additional data is pending to avoid unnecessary delays caused by repeated mode transitions.</a:t>
            </a:r>
          </a:p>
          <a:p>
            <a:pPr marL="0" indent="0"/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kern="0" dirty="0"/>
              <a:t>The previously proposed protection timer is a promising solution [11] , but it may require further refinement and optimization.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kern="0" dirty="0"/>
              <a:t>Proposal 1: use of explicit data indicator for sustaining higher capability mode.</a:t>
            </a:r>
            <a:endParaRPr lang="en-US" altLang="ko-KR" sz="1800" b="0" kern="0" dirty="0"/>
          </a:p>
          <a:p>
            <a:pPr marL="0" indent="0"/>
            <a:endParaRPr lang="en-US" altLang="ko-KR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kern="0" dirty="0"/>
              <a:t>Proposal 2: use of guard timer to avoid unnecessary prolonged higher capability mode. This mechanism is only applicable when data indicator is set to 1.</a:t>
            </a:r>
          </a:p>
          <a:p>
            <a:pPr marL="0" indent="0"/>
            <a:endParaRPr lang="en-US" altLang="ko-KR" sz="1800" b="0" kern="0" dirty="0"/>
          </a:p>
          <a:p>
            <a:pPr marL="457200" lvl="1" indent="0"/>
            <a:endParaRPr lang="en-US" altLang="ko-KR" sz="1600" b="0" kern="0" dirty="0"/>
          </a:p>
          <a:p>
            <a:pPr marL="0" indent="0"/>
            <a:endParaRPr lang="en-US" altLang="ko-KR" sz="1200" kern="0" dirty="0"/>
          </a:p>
          <a:p>
            <a:pPr marL="0" indent="0"/>
            <a:endParaRPr lang="en-US" altLang="ko-KR" sz="1600" kern="0" dirty="0"/>
          </a:p>
        </p:txBody>
      </p:sp>
    </p:spTree>
    <p:extLst>
      <p:ext uri="{BB962C8B-B14F-4D97-AF65-F5344CB8AC3E}">
        <p14:creationId xmlns:p14="http://schemas.microsoft.com/office/powerpoint/2010/main" val="3169783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628800"/>
            <a:ext cx="10361084" cy="4774606"/>
          </a:xfrm>
        </p:spPr>
        <p:txBody>
          <a:bodyPr/>
          <a:lstStyle/>
          <a:p>
            <a:pPr>
              <a:buFont typeface="Times New Roman" pitchFamily="16" charset="0"/>
              <a:buNone/>
            </a:pPr>
            <a:r>
              <a:rPr lang="en-US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[1] 11-23/10r0, “Considerations for enabling AP power save”, Alfred </a:t>
            </a:r>
            <a:r>
              <a:rPr lang="en-US" sz="1800" b="0" kern="1200" dirty="0" err="1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Asterjadhi</a:t>
            </a:r>
            <a:r>
              <a:rPr lang="en-US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 et al.</a:t>
            </a:r>
          </a:p>
          <a:p>
            <a:pPr>
              <a:buFont typeface="Times New Roman" pitchFamily="16" charset="0"/>
              <a:buNone/>
            </a:pPr>
            <a:r>
              <a:rPr lang="en-US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[2] 11-23/15r0, “AP MLD power management”, Liwen Chu, et al.</a:t>
            </a:r>
          </a:p>
          <a:p>
            <a:pPr>
              <a:buFont typeface="Times New Roman" pitchFamily="16" charset="0"/>
              <a:buNone/>
            </a:pPr>
            <a:r>
              <a:rPr lang="en-US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[3] 11-23/225r0, “Considering unscheduled AP power save”, </a:t>
            </a:r>
            <a:r>
              <a:rPr lang="en-US" sz="1800" b="0" kern="1200" dirty="0" err="1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Guogang</a:t>
            </a:r>
            <a:r>
              <a:rPr lang="en-US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 Huang et al.</a:t>
            </a:r>
          </a:p>
          <a:p>
            <a:pPr>
              <a:buFont typeface="Times New Roman" pitchFamily="16" charset="0"/>
              <a:buNone/>
            </a:pPr>
            <a:r>
              <a:rPr lang="en-US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[4] 11-23/244r1, “AP Power Save PAR addition proposal”, Amelia Andersdotter, et al.</a:t>
            </a:r>
          </a:p>
          <a:p>
            <a:r>
              <a:rPr lang="en-US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[5] 11-23/1875r1, “Power save proposal for non-AP/mobile AP”, Sindhu Verma et al.</a:t>
            </a:r>
          </a:p>
          <a:p>
            <a:r>
              <a:rPr lang="en-US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[6] 11-23/1965r2, “Dynamic Power Save - follow up”, George Cherian et al.</a:t>
            </a:r>
          </a:p>
          <a:p>
            <a:r>
              <a:rPr lang="en-US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[7] 11-23/2003r1, “Client-power-save”, Laurent Cariou et al.</a:t>
            </a:r>
          </a:p>
          <a:p>
            <a:r>
              <a:rPr lang="en-US" altLang="zh-CN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[8] 11-24/451r0, “AP state transitions in DPS mode”, Vishnu V. Ratnam et al.</a:t>
            </a:r>
          </a:p>
          <a:p>
            <a:r>
              <a:rPr lang="en-US" altLang="zh-CN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[9] 11-24/833r0, “</a:t>
            </a:r>
            <a:r>
              <a:rPr lang="en-US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Dynamic Power Saving for AP”, </a:t>
            </a:r>
            <a:r>
              <a:rPr lang="en-US" altLang="zh-CN" sz="1800" b="0" kern="1200" dirty="0" err="1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Geonhwan</a:t>
            </a:r>
            <a:r>
              <a:rPr lang="en-US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 Kim et al.</a:t>
            </a:r>
          </a:p>
          <a:p>
            <a:r>
              <a:rPr lang="en-US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[10] 11-24/844r0, </a:t>
            </a:r>
            <a:r>
              <a:rPr lang="en-US" altLang="zh-CN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“Padding Time in Dynamic Power Save”, </a:t>
            </a:r>
            <a:r>
              <a:rPr lang="en-US" altLang="zh-CN" sz="1800" b="0" kern="1200" dirty="0" err="1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Maolin</a:t>
            </a:r>
            <a:r>
              <a:rPr lang="en-US" altLang="zh-CN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 Zhang et al.</a:t>
            </a:r>
          </a:p>
          <a:p>
            <a:r>
              <a:rPr lang="en-US" altLang="zh-CN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[11] </a:t>
            </a:r>
            <a:r>
              <a:rPr lang="en-US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11-24/2080r1, “</a:t>
            </a:r>
            <a:r>
              <a:rPr lang="en-US" altLang="zh-CN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High-Capability Protection in DPS Follow Up”, </a:t>
            </a:r>
            <a:r>
              <a:rPr lang="en-US" altLang="zh-CN" sz="1800" b="0" kern="1200" dirty="0" err="1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Maolin</a:t>
            </a:r>
            <a:r>
              <a:rPr lang="en-US" altLang="zh-CN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 Zhang et al.</a:t>
            </a:r>
          </a:p>
          <a:p>
            <a:r>
              <a:rPr lang="en-US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[12] 11-24/171r26, “</a:t>
            </a:r>
            <a:r>
              <a:rPr lang="fr-FR" altLang="zh-CN" sz="1800" b="0" kern="1200" dirty="0" err="1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TGbn</a:t>
            </a:r>
            <a:r>
              <a:rPr lang="fr-FR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 Motions List - Part 1</a:t>
            </a:r>
            <a:r>
              <a:rPr lang="en-US" altLang="zh-CN" sz="18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”, </a:t>
            </a:r>
            <a:r>
              <a:rPr lang="en-US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Alfred </a:t>
            </a:r>
            <a:r>
              <a:rPr lang="en-US" sz="1800" b="0" kern="1200" dirty="0" err="1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Asterjadhi</a:t>
            </a:r>
            <a:r>
              <a:rPr lang="en-US" sz="1800" b="0" kern="1200" dirty="0">
                <a:solidFill>
                  <a:srgbClr val="111112"/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.</a:t>
            </a:r>
            <a:endParaRPr lang="en-US" altLang="zh-CN" sz="1800" b="0" kern="1200" dirty="0">
              <a:solidFill>
                <a:srgbClr val="111112"/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  <a:p>
            <a:endParaRPr lang="en-US" altLang="zh-CN" sz="1800" b="0" kern="1200" dirty="0">
              <a:solidFill>
                <a:srgbClr val="111112"/>
              </a:solidFill>
              <a:ea typeface="华文中宋" panose="02010600040101010101" pitchFamily="2" charset="-122"/>
              <a:cs typeface="Arial" panose="020B0604020202020204" pitchFamily="34" charset="0"/>
            </a:endParaRPr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/>
              <a:t>Sam Shi,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zh-CN"/>
              <a:t>May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11-24-0xxx-00-00bn-ap-power-save</Template>
  <TotalTime>8029</TotalTime>
  <Words>1473</Words>
  <Application>Microsoft Office PowerPoint</Application>
  <PresentationFormat>Widescreen</PresentationFormat>
  <Paragraphs>179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等线</vt:lpstr>
      <vt:lpstr>华文中宋</vt:lpstr>
      <vt:lpstr>Arial</vt:lpstr>
      <vt:lpstr>Times New Roman</vt:lpstr>
      <vt:lpstr>Office 主题​​</vt:lpstr>
      <vt:lpstr>Optimize Mode Transitions in DPS Operation</vt:lpstr>
      <vt:lpstr>Introduction</vt:lpstr>
      <vt:lpstr>Background</vt:lpstr>
      <vt:lpstr>Background</vt:lpstr>
      <vt:lpstr>Proposal 1 – explicit data indicator (DL)</vt:lpstr>
      <vt:lpstr>Proposal 1 – explicit data indicator (UL)</vt:lpstr>
      <vt:lpstr>Proposal 2 – guard timer</vt:lpstr>
      <vt:lpstr>Summary</vt:lpstr>
      <vt:lpstr>References</vt:lpstr>
      <vt:lpstr>Straw Poll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NPCA Announcement</dc:title>
  <cp:keywords/>
  <cp:lastModifiedBy>Sam Shi</cp:lastModifiedBy>
  <cp:revision>262</cp:revision>
  <cp:lastPrinted>1601-01-01T00:00:00Z</cp:lastPrinted>
  <dcterms:created xsi:type="dcterms:W3CDTF">2024-03-29T06:30:45Z</dcterms:created>
  <dcterms:modified xsi:type="dcterms:W3CDTF">2025-05-07T21:39:15Z</dcterms:modified>
</cp:coreProperties>
</file>