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6"/>
  </p:notesMasterIdLst>
  <p:handoutMasterIdLst>
    <p:handoutMasterId r:id="rId17"/>
  </p:handoutMasterIdLst>
  <p:sldIdLst>
    <p:sldId id="256" r:id="rId2"/>
    <p:sldId id="257" r:id="rId3"/>
    <p:sldId id="262" r:id="rId4"/>
    <p:sldId id="266" r:id="rId5"/>
    <p:sldId id="953" r:id="rId6"/>
    <p:sldId id="962" r:id="rId7"/>
    <p:sldId id="956" r:id="rId8"/>
    <p:sldId id="958" r:id="rId9"/>
    <p:sldId id="959" r:id="rId10"/>
    <p:sldId id="274" r:id="rId11"/>
    <p:sldId id="946" r:id="rId12"/>
    <p:sldId id="960" r:id="rId13"/>
    <p:sldId id="961"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p:cViewPr varScale="1">
        <p:scale>
          <a:sx n="82" d="100"/>
          <a:sy n="82" d="100"/>
        </p:scale>
        <p:origin x="62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p:scale>
          <a:sx n="100" d="100"/>
          <a:sy n="100" d="100"/>
        </p:scale>
        <p:origin x="2376" y="-115"/>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5171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8484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2371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41882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07811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4410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84389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March 2024</a:t>
            </a:r>
            <a:endParaRPr lang="en-GB" dirty="0"/>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10616047" y="6475413"/>
            <a:ext cx="775853"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9218"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3371724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December 2023</a:t>
            </a:r>
            <a:endParaRPr lang="en-GB"/>
          </a:p>
        </p:txBody>
      </p:sp>
      <p:sp>
        <p:nvSpPr>
          <p:cNvPr id="6" name="Footer Placeholder 5"/>
          <p:cNvSpPr>
            <a:spLocks noGrp="1"/>
          </p:cNvSpPr>
          <p:nvPr>
            <p:ph type="ftr" idx="11"/>
          </p:nvPr>
        </p:nvSpPr>
        <p:spPr/>
        <p:txBody>
          <a:bodyPr/>
          <a:lstStyle>
            <a:lvl1pPr>
              <a:defRPr/>
            </a:lvl1pPr>
          </a:lstStyle>
          <a:p>
            <a:r>
              <a:rPr lang="it-IT"/>
              <a:t>Hui Che et al., Ruijie Networks Co., Ltd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December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Hui Che et al.,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December 2023</a:t>
            </a:r>
            <a:endParaRPr lang="en-GB"/>
          </a:p>
        </p:txBody>
      </p:sp>
      <p:sp>
        <p:nvSpPr>
          <p:cNvPr id="4" name="Footer Placeholder 3"/>
          <p:cNvSpPr>
            <a:spLocks noGrp="1"/>
          </p:cNvSpPr>
          <p:nvPr>
            <p:ph type="ftr" idx="11"/>
          </p:nvPr>
        </p:nvSpPr>
        <p:spPr/>
        <p:txBody>
          <a:bodyPr/>
          <a:lstStyle>
            <a:lvl1pPr>
              <a:defRPr/>
            </a:lvl1pPr>
          </a:lstStyle>
          <a:p>
            <a:r>
              <a:rPr lang="it-IT"/>
              <a:t>Hui Che et al., Ruijie Networks Co., Ltd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December 2023</a:t>
            </a:r>
            <a:endParaRPr lang="en-GB"/>
          </a:p>
        </p:txBody>
      </p:sp>
      <p:sp>
        <p:nvSpPr>
          <p:cNvPr id="3" name="Footer Placeholder 2"/>
          <p:cNvSpPr>
            <a:spLocks noGrp="1"/>
          </p:cNvSpPr>
          <p:nvPr>
            <p:ph type="ftr" idx="11"/>
          </p:nvPr>
        </p:nvSpPr>
        <p:spPr/>
        <p:txBody>
          <a:bodyPr/>
          <a:lstStyle>
            <a:lvl1pPr>
              <a:defRPr/>
            </a:lvl1pPr>
          </a:lstStyle>
          <a:p>
            <a:r>
              <a:rPr lang="it-IT"/>
              <a:t>Hui Che et al., Ruijie Networks Co., Ltd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25</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0808</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1481751368"/>
              </p:ext>
            </p:extLst>
          </p:nvPr>
        </p:nvGraphicFramePr>
        <p:xfrm>
          <a:off x="2103160" y="3615091"/>
          <a:ext cx="8385328" cy="1183611"/>
        </p:xfrm>
        <a:graphic>
          <a:graphicData uri="http://schemas.openxmlformats.org/drawingml/2006/table">
            <a:tbl>
              <a:tblPr firstRow="1" bandRow="1">
                <a:tableStyleId>{5940675A-B579-460E-94D1-54222C63F5DA}</a:tableStyleId>
              </a:tblPr>
              <a:tblGrid>
                <a:gridCol w="1437555">
                  <a:extLst>
                    <a:ext uri="{9D8B030D-6E8A-4147-A177-3AD203B41FA5}">
                      <a16:colId xmlns:a16="http://schemas.microsoft.com/office/drawing/2014/main" val="20000"/>
                    </a:ext>
                  </a:extLst>
                </a:gridCol>
                <a:gridCol w="2411268">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2592289">
                  <a:extLst>
                    <a:ext uri="{9D8B030D-6E8A-4147-A177-3AD203B41FA5}">
                      <a16:colId xmlns:a16="http://schemas.microsoft.com/office/drawing/2014/main" val="20004"/>
                    </a:ext>
                  </a:extLst>
                </a:gridCol>
              </a:tblGrid>
              <a:tr h="415859">
                <a:tc>
                  <a:txBody>
                    <a:bodyPr/>
                    <a:lstStyle/>
                    <a:p>
                      <a:r>
                        <a:rPr lang="en-US" altLang="zh-CN" b="1" dirty="0"/>
                        <a:t>Name</a:t>
                      </a:r>
                      <a:endParaRPr lang="zh-CN" altLang="en-US" b="1" dirty="0"/>
                    </a:p>
                  </a:txBody>
                  <a:tcPr/>
                </a:tc>
                <a:tc>
                  <a:txBody>
                    <a:bodyPr/>
                    <a:lstStyle/>
                    <a:p>
                      <a:r>
                        <a:rPr lang="en-US" altLang="zh-CN" b="1" dirty="0"/>
                        <a:t>Affiliation</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83876">
                <a:tc>
                  <a:txBody>
                    <a:bodyPr/>
                    <a:lstStyle/>
                    <a:p>
                      <a:r>
                        <a:rPr lang="en-US" altLang="zh-CN" sz="1400" dirty="0">
                          <a:latin typeface="+mn-lt"/>
                        </a:rPr>
                        <a:t>Ke Zhong</a:t>
                      </a:r>
                      <a:endParaRPr lang="zh-CN" altLang="en-US" sz="1400" dirty="0">
                        <a:latin typeface="+mn-lt"/>
                      </a:endParaRPr>
                    </a:p>
                  </a:txBody>
                  <a:tcPr/>
                </a:tc>
                <a:tc rowSpan="2">
                  <a:txBody>
                    <a:bodyPr/>
                    <a:lstStyle/>
                    <a:p>
                      <a:endParaRPr lang="en-US" altLang="zh-CN" sz="1400" dirty="0">
                        <a:latin typeface="+mn-lt"/>
                      </a:endParaRPr>
                    </a:p>
                    <a:p>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zhongke@ruijie.com.cn</a:t>
                      </a:r>
                      <a:endParaRPr lang="zh-CN" altLang="en-US" sz="1400" dirty="0">
                        <a:latin typeface="+mn-lt"/>
                      </a:endParaRPr>
                    </a:p>
                  </a:txBody>
                  <a:tcPr/>
                </a:tc>
                <a:extLst>
                  <a:ext uri="{0D108BD9-81ED-4DB2-BD59-A6C34878D82A}">
                    <a16:rowId xmlns:a16="http://schemas.microsoft.com/office/drawing/2014/main" val="10001"/>
                  </a:ext>
                </a:extLst>
              </a:tr>
              <a:tr h="383876">
                <a:tc>
                  <a:txBody>
                    <a:bodyPr/>
                    <a:lstStyle/>
                    <a:p>
                      <a:r>
                        <a:rPr lang="en-US" altLang="zh-CN" sz="1400" dirty="0" err="1">
                          <a:latin typeface="+mn-lt"/>
                        </a:rPr>
                        <a:t>Fachang</a:t>
                      </a:r>
                      <a:r>
                        <a:rPr lang="en-US" altLang="zh-CN" sz="1400" dirty="0">
                          <a:latin typeface="+mn-lt"/>
                        </a:rPr>
                        <a:t> Guo</a:t>
                      </a:r>
                      <a:endParaRPr lang="zh-CN" altLang="en-US" sz="1400" dirty="0">
                        <a:latin typeface="+mn-lt"/>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1912296221"/>
                  </a:ext>
                </a:extLst>
              </a:tr>
            </a:tbl>
          </a:graphicData>
        </a:graphic>
      </p:graphicFrame>
      <p:sp>
        <p:nvSpPr>
          <p:cNvPr id="3073" name="Rectangle 1"/>
          <p:cNvSpPr>
            <a:spLocks noGrp="1" noChangeArrowheads="1"/>
          </p:cNvSpPr>
          <p:nvPr>
            <p:ph type="ctrTitle"/>
          </p:nvPr>
        </p:nvSpPr>
        <p:spPr>
          <a:xfrm>
            <a:off x="914400" y="1268760"/>
            <a:ext cx="10363200" cy="1103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dirty="0"/>
              <a:t>Discussion on </a:t>
            </a:r>
            <a:r>
              <a:rPr lang="en-US" altLang="zh-CN" dirty="0"/>
              <a:t>Design</a:t>
            </a:r>
            <a:r>
              <a:rPr lang="en-GB" altLang="zh-CN" dirty="0"/>
              <a:t> of Interference Mitigation Pilots</a:t>
            </a:r>
            <a:br>
              <a:rPr lang="en-GB" altLang="zh-CN" dirty="0"/>
            </a:br>
            <a:r>
              <a:rPr lang="en-US" altLang="zh-CN" dirty="0"/>
              <a:t>- Follow up</a:t>
            </a:r>
            <a:endParaRPr lang="en-GB" dirty="0"/>
          </a:p>
        </p:txBody>
      </p:sp>
      <p:sp>
        <p:nvSpPr>
          <p:cNvPr id="3074" name="Rectangle 2"/>
          <p:cNvSpPr>
            <a:spLocks noGrp="1" noChangeArrowheads="1"/>
          </p:cNvSpPr>
          <p:nvPr>
            <p:ph type="subTitle" idx="1"/>
          </p:nvPr>
        </p:nvSpPr>
        <p:spPr>
          <a:xfrm>
            <a:off x="1775520" y="251728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a:t>
            </a:r>
            <a:r>
              <a:rPr lang="en-US" altLang="zh-CN" sz="2000" b="0" dirty="0"/>
              <a:t>05</a:t>
            </a:r>
            <a:r>
              <a:rPr lang="en-GB" sz="2000" b="0" dirty="0"/>
              <a:t>-</a:t>
            </a:r>
            <a:r>
              <a:rPr lang="en-US" sz="2000" b="0" dirty="0"/>
              <a:t>11</a:t>
            </a:r>
            <a:endParaRPr lang="en-GB" sz="2000" b="0" dirty="0"/>
          </a:p>
        </p:txBody>
      </p:sp>
      <p:sp>
        <p:nvSpPr>
          <p:cNvPr id="6" name="Date Placeholder 3"/>
          <p:cNvSpPr>
            <a:spLocks noGrp="1"/>
          </p:cNvSpPr>
          <p:nvPr>
            <p:ph type="dt" idx="10"/>
          </p:nvPr>
        </p:nvSpPr>
        <p:spPr>
          <a:xfrm>
            <a:off x="929217" y="324000"/>
            <a:ext cx="2499764" cy="273050"/>
          </a:xfrm>
        </p:spPr>
        <p:txBody>
          <a:bodyPr/>
          <a:lstStyle/>
          <a:p>
            <a:r>
              <a:rPr lang="en-US" altLang="zh-CN" dirty="0"/>
              <a:t>May 2025</a:t>
            </a:r>
            <a:endParaRPr lang="en-GB" dirty="0"/>
          </a:p>
        </p:txBody>
      </p:sp>
      <p:sp>
        <p:nvSpPr>
          <p:cNvPr id="7" name="Footer Placeholder 4"/>
          <p:cNvSpPr>
            <a:spLocks noGrp="1"/>
          </p:cNvSpPr>
          <p:nvPr>
            <p:ph type="ftr" idx="11"/>
          </p:nvPr>
        </p:nvSpPr>
        <p:spPr>
          <a:xfrm>
            <a:off x="7143757" y="6488385"/>
            <a:ext cx="4246027" cy="180975"/>
          </a:xfrm>
        </p:spPr>
        <p:txBody>
          <a:bodyPr/>
          <a:lstStyle/>
          <a:p>
            <a:r>
              <a:rPr lang="it-IT" dirty="0"/>
              <a:t>Ke Zhong, Ruijie Networks Co., Ltd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2010099" y="316472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699" y="764704"/>
            <a:ext cx="10361084" cy="1065213"/>
          </a:xfrm>
        </p:spPr>
        <p:txBody>
          <a:bodyPr/>
          <a:lstStyle/>
          <a:p>
            <a:r>
              <a:rPr lang="en-GB" dirty="0"/>
              <a:t>Conclusion</a:t>
            </a:r>
          </a:p>
        </p:txBody>
      </p:sp>
      <p:sp>
        <p:nvSpPr>
          <p:cNvPr id="9218" name="Rectangle 2"/>
          <p:cNvSpPr>
            <a:spLocks noGrp="1" noChangeArrowheads="1"/>
          </p:cNvSpPr>
          <p:nvPr>
            <p:ph idx="1"/>
          </p:nvPr>
        </p:nvSpPr>
        <p:spPr>
          <a:xfrm>
            <a:off x="191344" y="1929768"/>
            <a:ext cx="11809312" cy="2998464"/>
          </a:xfrm>
          <a:ln/>
        </p:spPr>
        <p:txBody>
          <a:bodyPr/>
          <a:lstStyle/>
          <a:p>
            <a:pPr algn="just">
              <a:buFont typeface="Times New Roman" pitchFamily="16" charset="0"/>
              <a:buChar char="•"/>
            </a:pPr>
            <a:r>
              <a:rPr lang="en-US" altLang="zh-CN" sz="1800" dirty="0"/>
              <a:t>Some further thoughts on design of interference mitigation </a:t>
            </a:r>
            <a:r>
              <a:rPr lang="en-GB" altLang="zh-CN" sz="1800" dirty="0"/>
              <a:t>pilots</a:t>
            </a:r>
            <a:r>
              <a:rPr lang="en-US" altLang="zh-CN" sz="1800" dirty="0"/>
              <a:t> were provided in this presentation</a:t>
            </a:r>
            <a:r>
              <a:rPr lang="en-GB" altLang="zh-CN" sz="1800" dirty="0"/>
              <a:t>.</a:t>
            </a:r>
          </a:p>
          <a:p>
            <a:pPr marL="685800" lvl="1" algn="just">
              <a:spcBef>
                <a:spcPts val="600"/>
              </a:spcBef>
              <a:buFont typeface="Arial" panose="020B0604020202020204" pitchFamily="34" charset="0"/>
              <a:buChar char="•"/>
            </a:pPr>
            <a:r>
              <a:rPr lang="en-US" altLang="zh-CN" sz="1800" b="1" dirty="0">
                <a:cs typeface="+mn-cs"/>
              </a:rPr>
              <a:t>For PPDU BW, it was proposed that IM pilots can be used in at least one of 20MHz, 40MHz, 80MHz, 160MHz and 320MHz PPDU.</a:t>
            </a:r>
          </a:p>
          <a:p>
            <a:pPr marL="685800" lvl="1" algn="just">
              <a:spcBef>
                <a:spcPts val="200"/>
              </a:spcBef>
              <a:buFont typeface="Arial" panose="020B0604020202020204" pitchFamily="34" charset="0"/>
              <a:buChar char="•"/>
            </a:pPr>
            <a:r>
              <a:rPr lang="en-US" altLang="zh-CN" sz="1800" b="1" dirty="0">
                <a:cs typeface="+mn-cs"/>
              </a:rPr>
              <a:t>It was proposed that IM pilots can be used in RUs for DL and/or UL transmissions including in at least one of 26-tone RU, 52-tone RU, 106-tone RU, 242-tone RU, 484-tone RU, 996-tone RU, or any valid combinations (e.g., MRU). </a:t>
            </a:r>
          </a:p>
          <a:p>
            <a:pPr marL="685800" lvl="1" algn="just">
              <a:spcBef>
                <a:spcPts val="200"/>
              </a:spcBef>
              <a:buFont typeface="Arial" panose="020B0604020202020204" pitchFamily="34" charset="0"/>
              <a:buChar char="•"/>
            </a:pPr>
            <a:r>
              <a:rPr lang="en-US" altLang="zh-CN" sz="1800" b="1" dirty="0">
                <a:cs typeface="+mn-cs"/>
              </a:rPr>
              <a:t>It was proposed that IM pilots can be used in both non-OFDMA and OFDMA transmissions.</a:t>
            </a:r>
          </a:p>
          <a:p>
            <a:pPr marL="685800" lvl="1" algn="just">
              <a:spcBef>
                <a:spcPts val="200"/>
              </a:spcBef>
              <a:buFont typeface="Arial" panose="020B0604020202020204" pitchFamily="34" charset="0"/>
              <a:buChar char="•"/>
            </a:pPr>
            <a:r>
              <a:rPr lang="en-US" altLang="zh-CN" sz="1800" b="1" dirty="0">
                <a:cs typeface="+mn-cs"/>
              </a:rPr>
              <a:t>Some specific examples about </a:t>
            </a:r>
            <a:r>
              <a:rPr lang="en-GB" altLang="zh-CN" sz="1800" b="1" dirty="0">
                <a:cs typeface="+mn-cs"/>
              </a:rPr>
              <a:t>number of IM pilots and IM pilot indices</a:t>
            </a:r>
            <a:r>
              <a:rPr lang="en-US" altLang="zh-CN" sz="1800" b="1" dirty="0">
                <a:cs typeface="+mn-cs"/>
              </a:rPr>
              <a:t> were presented which satisfy 9% ~ 12% of the resources for IM pilots.</a:t>
            </a:r>
          </a:p>
          <a:p>
            <a:pPr marL="1543050" lvl="3"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The number of IM pilot subcarriers should include </a:t>
            </a:r>
            <a:r>
              <a:rPr lang="en-US" altLang="zh-CN" sz="1800" dirty="0">
                <a:solidFill>
                  <a:srgbClr val="FF0000"/>
                </a:solidFill>
                <a:latin typeface="Times New Roman" panose="02020603050405020304" pitchFamily="18" charset="0"/>
                <a:cs typeface="Times New Roman" panose="02020603050405020304" pitchFamily="18" charset="0"/>
              </a:rPr>
              <a:t>only</a:t>
            </a:r>
            <a:r>
              <a:rPr lang="en-US" altLang="zh-CN"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rgbClr val="FF0000"/>
                </a:solidFill>
                <a:latin typeface="Times New Roman" panose="02020603050405020304" pitchFamily="18" charset="0"/>
                <a:cs typeface="Times New Roman" panose="02020603050405020304" pitchFamily="18" charset="0"/>
              </a:rPr>
              <a:t>additional pilot </a:t>
            </a:r>
            <a:r>
              <a:rPr lang="en-US" altLang="zh-CN" sz="1800" dirty="0">
                <a:solidFill>
                  <a:schemeClr val="tx1"/>
                </a:solidFill>
                <a:latin typeface="Times New Roman" panose="02020603050405020304" pitchFamily="18" charset="0"/>
                <a:cs typeface="Times New Roman" panose="02020603050405020304" pitchFamily="18" charset="0"/>
              </a:rPr>
              <a:t>subcarriers.</a:t>
            </a:r>
            <a:endParaRPr lang="en-US" altLang="zh-CN" sz="1800" b="1" dirty="0">
              <a:cs typeface="+mn-cs"/>
            </a:endParaRP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10</a:t>
            </a:fld>
            <a:endParaRPr lang="en-GB" dirty="0"/>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May 2025</a:t>
            </a:r>
            <a:endParaRPr lang="en-GB" altLang="zh-CN" dirty="0"/>
          </a:p>
        </p:txBody>
      </p:sp>
    </p:spTree>
    <p:extLst>
      <p:ext uri="{BB962C8B-B14F-4D97-AF65-F5344CB8AC3E}">
        <p14:creationId xmlns:p14="http://schemas.microsoft.com/office/powerpoint/2010/main" val="1358137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23392" y="1515805"/>
            <a:ext cx="11161240" cy="4280167"/>
          </a:xfrm>
        </p:spPr>
        <p:txBody>
          <a:bodyPr/>
          <a:lstStyle/>
          <a:p>
            <a:pPr>
              <a:buFont typeface="Arial" panose="020B0604020202020204" pitchFamily="34" charset="0"/>
              <a:buChar char="•"/>
            </a:pPr>
            <a:r>
              <a:rPr lang="en-US" altLang="zh-CN" sz="2000" dirty="0"/>
              <a:t>Do you agree to include the following into the 11bn SFD?</a:t>
            </a:r>
          </a:p>
          <a:p>
            <a:pPr marL="685800" lvl="1" algn="just">
              <a:spcBef>
                <a:spcPts val="600"/>
              </a:spcBef>
              <a:buFont typeface="Arial" panose="020B0604020202020204" pitchFamily="34" charset="0"/>
              <a:buChar char="•"/>
            </a:pPr>
            <a:r>
              <a:rPr lang="en-US" altLang="zh-CN" b="1" dirty="0">
                <a:cs typeface="+mn-cs"/>
              </a:rPr>
              <a:t>IM pilots </a:t>
            </a:r>
            <a:r>
              <a:rPr lang="en-US" altLang="zh-CN" sz="2000" b="1" dirty="0">
                <a:cs typeface="+mn-cs"/>
              </a:rPr>
              <a:t>can be used </a:t>
            </a:r>
            <a:r>
              <a:rPr lang="en-US" altLang="zh-CN" b="1" dirty="0">
                <a:cs typeface="+mn-cs"/>
              </a:rPr>
              <a:t>in at least one of 20MHz, 40MHz, 80MHz, 160MHz and 320MHz PPDU.</a:t>
            </a:r>
          </a:p>
          <a:p>
            <a:endParaRPr lang="en-US" dirty="0"/>
          </a:p>
          <a:p>
            <a:pPr marL="1200150" lvl="2" indent="-342900">
              <a:spcBef>
                <a:spcPts val="200"/>
              </a:spcBef>
              <a:buFont typeface="Arial" panose="020B0604020202020204" pitchFamily="34" charset="0"/>
              <a:buChar char="•"/>
            </a:pPr>
            <a:r>
              <a:rPr lang="en-US" dirty="0"/>
              <a:t>Yes:</a:t>
            </a:r>
          </a:p>
          <a:p>
            <a:pPr marL="1200150" lvl="2" indent="-342900">
              <a:spcBef>
                <a:spcPts val="200"/>
              </a:spcBef>
              <a:buFont typeface="Arial" panose="020B0604020202020204" pitchFamily="34" charset="0"/>
              <a:buChar char="•"/>
            </a:pPr>
            <a:r>
              <a:rPr lang="en-US" dirty="0"/>
              <a:t>No:</a:t>
            </a:r>
          </a:p>
          <a:p>
            <a:pPr marL="1200150" lvl="2" indent="-342900">
              <a:spcBef>
                <a:spcPts val="200"/>
              </a:spcBef>
              <a:buFont typeface="Arial" panose="020B0604020202020204" pitchFamily="34" charset="0"/>
              <a:buChar char="•"/>
            </a:pPr>
            <a:r>
              <a:rPr lang="en-US" dirty="0"/>
              <a:t>Abstain:</a:t>
            </a:r>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2209800" y="692696"/>
            <a:ext cx="7772400" cy="706837"/>
          </a:xfrm>
        </p:spPr>
        <p:txBody>
          <a:bodyPr/>
          <a:lstStyle/>
          <a:p>
            <a:r>
              <a:rPr lang="en-US" dirty="0"/>
              <a:t>Straw Poll 1</a:t>
            </a:r>
          </a:p>
        </p:txBody>
      </p:sp>
      <p:sp>
        <p:nvSpPr>
          <p:cNvPr id="3" name="Date Placeholder 3">
            <a:extLst>
              <a:ext uri="{FF2B5EF4-FFF2-40B4-BE49-F238E27FC236}">
                <a16:creationId xmlns:a16="http://schemas.microsoft.com/office/drawing/2014/main" id="{9E4B22E3-A731-597F-1231-A0E2807791FD}"/>
              </a:ext>
            </a:extLst>
          </p:cNvPr>
          <p:cNvSpPr txBox="1">
            <a:spLocks/>
          </p:cNvSpPr>
          <p:nvPr/>
        </p:nvSpPr>
        <p:spPr>
          <a:xfrm>
            <a:off x="839416" y="280800"/>
            <a:ext cx="1224136" cy="461369"/>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rPr>
              <a:t>May 2025</a:t>
            </a:r>
            <a:endParaRPr lang="en-GB" altLang="zh-CN" sz="1800" b="1" dirty="0">
              <a:solidFill>
                <a:srgbClr val="000000"/>
              </a:solidFill>
            </a:endParaRPr>
          </a:p>
        </p:txBody>
      </p:sp>
      <p:sp>
        <p:nvSpPr>
          <p:cNvPr id="7" name="Footer Placeholder 4">
            <a:extLst>
              <a:ext uri="{FF2B5EF4-FFF2-40B4-BE49-F238E27FC236}">
                <a16:creationId xmlns:a16="http://schemas.microsoft.com/office/drawing/2014/main" id="{4973461C-02A2-DAE9-A60F-6029C26B632D}"/>
              </a:ext>
            </a:extLst>
          </p:cNvPr>
          <p:cNvSpPr txBox="1">
            <a:spLocks/>
          </p:cNvSpPr>
          <p:nvPr/>
        </p:nvSpPr>
        <p:spPr>
          <a:xfrm>
            <a:off x="9048328" y="6453336"/>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it-IT" altLang="zh-CN" sz="1200" dirty="0">
                <a:solidFill>
                  <a:srgbClr val="000000"/>
                </a:solidFill>
              </a:rPr>
              <a:t>Ke Zhong</a:t>
            </a:r>
            <a:r>
              <a:rPr lang="it-IT" sz="1200" dirty="0">
                <a:solidFill>
                  <a:srgbClr val="000000"/>
                </a:solidFill>
              </a:rPr>
              <a:t>, Ruijie Networks Co., Ltd</a:t>
            </a:r>
            <a:endParaRPr lang="en-GB" sz="1200" dirty="0">
              <a:solidFill>
                <a:srgbClr val="000000"/>
              </a:solidFill>
            </a:endParaRPr>
          </a:p>
        </p:txBody>
      </p:sp>
    </p:spTree>
    <p:extLst>
      <p:ext uri="{BB962C8B-B14F-4D97-AF65-F5344CB8AC3E}">
        <p14:creationId xmlns:p14="http://schemas.microsoft.com/office/powerpoint/2010/main" val="3579871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23392" y="1515805"/>
            <a:ext cx="11161240" cy="4280167"/>
          </a:xfrm>
        </p:spPr>
        <p:txBody>
          <a:bodyPr/>
          <a:lstStyle/>
          <a:p>
            <a:pPr>
              <a:buFont typeface="Arial" panose="020B0604020202020204" pitchFamily="34" charset="0"/>
              <a:buChar char="•"/>
            </a:pPr>
            <a:r>
              <a:rPr lang="en-US" sz="2000" dirty="0"/>
              <a:t>Do you agree </a:t>
            </a:r>
            <a:r>
              <a:rPr lang="en-US" altLang="zh-CN" sz="2000" dirty="0"/>
              <a:t>to include the following into the 11bn SFD</a:t>
            </a:r>
            <a:r>
              <a:rPr lang="en-US" sz="2000" dirty="0"/>
              <a:t>?</a:t>
            </a:r>
          </a:p>
          <a:p>
            <a:pPr marL="685800" lvl="1" algn="just">
              <a:spcBef>
                <a:spcPts val="600"/>
              </a:spcBef>
              <a:buFont typeface="Arial" panose="020B0604020202020204" pitchFamily="34" charset="0"/>
              <a:buChar char="•"/>
            </a:pPr>
            <a:r>
              <a:rPr lang="en-US" altLang="zh-CN" b="1" dirty="0">
                <a:cs typeface="+mn-cs"/>
              </a:rPr>
              <a:t>IM pilots </a:t>
            </a:r>
            <a:r>
              <a:rPr lang="en-US" altLang="zh-CN" b="1" dirty="0"/>
              <a:t>can be used </a:t>
            </a:r>
            <a:r>
              <a:rPr lang="en-US" altLang="zh-CN" b="1" dirty="0">
                <a:cs typeface="+mn-cs"/>
              </a:rPr>
              <a:t>in RUs for DL and/or UL transmissions including in at least one of 26-tone RU, 52-tone RU, 106-tone RU, 242-tone RU, 484-tone RU, 996-tone RU</a:t>
            </a:r>
            <a:r>
              <a:rPr lang="en-US" altLang="zh-CN" b="1" dirty="0"/>
              <a:t>, or any valid combinations (e.g., MRU). </a:t>
            </a:r>
            <a:endParaRPr lang="en-US" altLang="zh-CN" b="1" dirty="0">
              <a:cs typeface="+mn-cs"/>
            </a:endParaRPr>
          </a:p>
          <a:p>
            <a:endParaRPr lang="en-US" dirty="0"/>
          </a:p>
          <a:p>
            <a:pPr marL="1200150" lvl="2" indent="-342900">
              <a:spcBef>
                <a:spcPts val="200"/>
              </a:spcBef>
              <a:buFont typeface="Arial" panose="020B0604020202020204" pitchFamily="34" charset="0"/>
              <a:buChar char="•"/>
            </a:pPr>
            <a:r>
              <a:rPr lang="en-US" dirty="0"/>
              <a:t>Yes:</a:t>
            </a:r>
          </a:p>
          <a:p>
            <a:pPr marL="1200150" lvl="2" indent="-342900">
              <a:spcBef>
                <a:spcPts val="200"/>
              </a:spcBef>
              <a:buFont typeface="Arial" panose="020B0604020202020204" pitchFamily="34" charset="0"/>
              <a:buChar char="•"/>
            </a:pPr>
            <a:r>
              <a:rPr lang="en-US" dirty="0"/>
              <a:t>No:</a:t>
            </a:r>
          </a:p>
          <a:p>
            <a:pPr marL="1200150" lvl="2" indent="-342900">
              <a:spcBef>
                <a:spcPts val="200"/>
              </a:spcBef>
              <a:buFont typeface="Arial" panose="020B0604020202020204" pitchFamily="34" charset="0"/>
              <a:buChar char="•"/>
            </a:pPr>
            <a:r>
              <a:rPr lang="en-US" dirty="0"/>
              <a:t>Abstain:</a:t>
            </a:r>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dirty="0"/>
          </a:p>
        </p:txBody>
      </p:sp>
      <p:sp>
        <p:nvSpPr>
          <p:cNvPr id="6" name="标题 5"/>
          <p:cNvSpPr>
            <a:spLocks noGrp="1"/>
          </p:cNvSpPr>
          <p:nvPr>
            <p:ph type="title" idx="4294967295"/>
          </p:nvPr>
        </p:nvSpPr>
        <p:spPr>
          <a:xfrm>
            <a:off x="2209800" y="692696"/>
            <a:ext cx="7772400" cy="706837"/>
          </a:xfrm>
        </p:spPr>
        <p:txBody>
          <a:bodyPr/>
          <a:lstStyle/>
          <a:p>
            <a:r>
              <a:rPr lang="en-US" dirty="0"/>
              <a:t>Straw Poll 2</a:t>
            </a:r>
          </a:p>
        </p:txBody>
      </p:sp>
      <p:sp>
        <p:nvSpPr>
          <p:cNvPr id="3" name="Date Placeholder 3">
            <a:extLst>
              <a:ext uri="{FF2B5EF4-FFF2-40B4-BE49-F238E27FC236}">
                <a16:creationId xmlns:a16="http://schemas.microsoft.com/office/drawing/2014/main" id="{9E4B22E3-A731-597F-1231-A0E2807791FD}"/>
              </a:ext>
            </a:extLst>
          </p:cNvPr>
          <p:cNvSpPr txBox="1">
            <a:spLocks/>
          </p:cNvSpPr>
          <p:nvPr/>
        </p:nvSpPr>
        <p:spPr>
          <a:xfrm>
            <a:off x="839416" y="280800"/>
            <a:ext cx="1944216" cy="461369"/>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rPr>
              <a:t>May 2025</a:t>
            </a:r>
            <a:endParaRPr lang="en-GB" altLang="zh-CN" sz="1800" b="1" dirty="0">
              <a:solidFill>
                <a:srgbClr val="000000"/>
              </a:solidFill>
            </a:endParaRPr>
          </a:p>
        </p:txBody>
      </p:sp>
      <p:sp>
        <p:nvSpPr>
          <p:cNvPr id="7" name="Footer Placeholder 4">
            <a:extLst>
              <a:ext uri="{FF2B5EF4-FFF2-40B4-BE49-F238E27FC236}">
                <a16:creationId xmlns:a16="http://schemas.microsoft.com/office/drawing/2014/main" id="{4973461C-02A2-DAE9-A60F-6029C26B632D}"/>
              </a:ext>
            </a:extLst>
          </p:cNvPr>
          <p:cNvSpPr txBox="1">
            <a:spLocks/>
          </p:cNvSpPr>
          <p:nvPr/>
        </p:nvSpPr>
        <p:spPr>
          <a:xfrm>
            <a:off x="9048328" y="6453336"/>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it-IT" altLang="zh-CN" sz="1200" dirty="0">
                <a:solidFill>
                  <a:srgbClr val="000000"/>
                </a:solidFill>
              </a:rPr>
              <a:t>Ke Zhong</a:t>
            </a:r>
            <a:r>
              <a:rPr lang="it-IT" sz="1200" dirty="0">
                <a:solidFill>
                  <a:srgbClr val="000000"/>
                </a:solidFill>
              </a:rPr>
              <a:t>, Ruijie Networks Co., Ltd</a:t>
            </a:r>
            <a:endParaRPr lang="en-GB" sz="1200" dirty="0">
              <a:solidFill>
                <a:srgbClr val="000000"/>
              </a:solidFill>
            </a:endParaRPr>
          </a:p>
        </p:txBody>
      </p:sp>
    </p:spTree>
    <p:extLst>
      <p:ext uri="{BB962C8B-B14F-4D97-AF65-F5344CB8AC3E}">
        <p14:creationId xmlns:p14="http://schemas.microsoft.com/office/powerpoint/2010/main" val="2574455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23392" y="1515805"/>
            <a:ext cx="11161240" cy="4280167"/>
          </a:xfrm>
        </p:spPr>
        <p:txBody>
          <a:bodyPr/>
          <a:lstStyle/>
          <a:p>
            <a:pPr>
              <a:buFont typeface="Arial" panose="020B0604020202020204" pitchFamily="34" charset="0"/>
              <a:buChar char="•"/>
            </a:pPr>
            <a:r>
              <a:rPr lang="en-US" altLang="zh-CN" sz="2000" dirty="0"/>
              <a:t>Do you agree to include the following into the 11bn SFD?</a:t>
            </a:r>
          </a:p>
          <a:p>
            <a:pPr marL="685800" lvl="1" algn="just">
              <a:spcBef>
                <a:spcPts val="600"/>
              </a:spcBef>
              <a:buFont typeface="Arial" panose="020B0604020202020204" pitchFamily="34" charset="0"/>
              <a:buChar char="•"/>
            </a:pPr>
            <a:r>
              <a:rPr lang="en-US" altLang="zh-CN" b="1" dirty="0">
                <a:cs typeface="+mn-cs"/>
              </a:rPr>
              <a:t>IM pilots </a:t>
            </a:r>
            <a:r>
              <a:rPr lang="en-US" altLang="zh-CN" sz="2000" b="1" dirty="0">
                <a:cs typeface="+mn-cs"/>
              </a:rPr>
              <a:t>can be used </a:t>
            </a:r>
            <a:r>
              <a:rPr lang="en-US" altLang="zh-CN" b="1" dirty="0">
                <a:cs typeface="+mn-cs"/>
              </a:rPr>
              <a:t>in both non-OFDMA and OFDMA transmissions.</a:t>
            </a:r>
          </a:p>
          <a:p>
            <a:endParaRPr lang="en-US" dirty="0"/>
          </a:p>
          <a:p>
            <a:pPr marL="1200150" lvl="2" indent="-342900">
              <a:spcBef>
                <a:spcPts val="200"/>
              </a:spcBef>
              <a:buFont typeface="Arial" panose="020B0604020202020204" pitchFamily="34" charset="0"/>
              <a:buChar char="•"/>
            </a:pPr>
            <a:r>
              <a:rPr lang="en-US" dirty="0"/>
              <a:t>Yes:</a:t>
            </a:r>
          </a:p>
          <a:p>
            <a:pPr marL="1200150" lvl="2" indent="-342900">
              <a:spcBef>
                <a:spcPts val="200"/>
              </a:spcBef>
              <a:buFont typeface="Arial" panose="020B0604020202020204" pitchFamily="34" charset="0"/>
              <a:buChar char="•"/>
            </a:pPr>
            <a:r>
              <a:rPr lang="en-US" dirty="0"/>
              <a:t>No:</a:t>
            </a:r>
          </a:p>
          <a:p>
            <a:pPr marL="1200150" lvl="2" indent="-342900">
              <a:spcBef>
                <a:spcPts val="200"/>
              </a:spcBef>
              <a:buFont typeface="Arial" panose="020B0604020202020204" pitchFamily="34" charset="0"/>
              <a:buChar char="•"/>
            </a:pPr>
            <a:r>
              <a:rPr lang="en-US" dirty="0"/>
              <a:t>Abstain:</a:t>
            </a:r>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dirty="0"/>
          </a:p>
        </p:txBody>
      </p:sp>
      <p:sp>
        <p:nvSpPr>
          <p:cNvPr id="6" name="标题 5"/>
          <p:cNvSpPr>
            <a:spLocks noGrp="1"/>
          </p:cNvSpPr>
          <p:nvPr>
            <p:ph type="title" idx="4294967295"/>
          </p:nvPr>
        </p:nvSpPr>
        <p:spPr>
          <a:xfrm>
            <a:off x="2209800" y="692696"/>
            <a:ext cx="7772400" cy="706837"/>
          </a:xfrm>
        </p:spPr>
        <p:txBody>
          <a:bodyPr/>
          <a:lstStyle/>
          <a:p>
            <a:r>
              <a:rPr lang="en-US" dirty="0"/>
              <a:t>Straw Poll 3</a:t>
            </a:r>
          </a:p>
        </p:txBody>
      </p:sp>
      <p:sp>
        <p:nvSpPr>
          <p:cNvPr id="3" name="Date Placeholder 3">
            <a:extLst>
              <a:ext uri="{FF2B5EF4-FFF2-40B4-BE49-F238E27FC236}">
                <a16:creationId xmlns:a16="http://schemas.microsoft.com/office/drawing/2014/main" id="{9E4B22E3-A731-597F-1231-A0E2807791FD}"/>
              </a:ext>
            </a:extLst>
          </p:cNvPr>
          <p:cNvSpPr txBox="1">
            <a:spLocks/>
          </p:cNvSpPr>
          <p:nvPr/>
        </p:nvSpPr>
        <p:spPr>
          <a:xfrm>
            <a:off x="839416" y="280800"/>
            <a:ext cx="1944216" cy="461369"/>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rPr>
              <a:t>May 2025</a:t>
            </a:r>
            <a:endParaRPr lang="en-GB" altLang="zh-CN" sz="1800" b="1" dirty="0">
              <a:solidFill>
                <a:srgbClr val="000000"/>
              </a:solidFill>
            </a:endParaRPr>
          </a:p>
        </p:txBody>
      </p:sp>
      <p:sp>
        <p:nvSpPr>
          <p:cNvPr id="7" name="Footer Placeholder 4">
            <a:extLst>
              <a:ext uri="{FF2B5EF4-FFF2-40B4-BE49-F238E27FC236}">
                <a16:creationId xmlns:a16="http://schemas.microsoft.com/office/drawing/2014/main" id="{4973461C-02A2-DAE9-A60F-6029C26B632D}"/>
              </a:ext>
            </a:extLst>
          </p:cNvPr>
          <p:cNvSpPr txBox="1">
            <a:spLocks/>
          </p:cNvSpPr>
          <p:nvPr/>
        </p:nvSpPr>
        <p:spPr>
          <a:xfrm>
            <a:off x="9048328" y="6453336"/>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it-IT" altLang="zh-CN" sz="1200" dirty="0">
                <a:solidFill>
                  <a:srgbClr val="000000"/>
                </a:solidFill>
              </a:rPr>
              <a:t>Ke Zhong</a:t>
            </a:r>
            <a:r>
              <a:rPr lang="it-IT" sz="1200" dirty="0">
                <a:solidFill>
                  <a:srgbClr val="000000"/>
                </a:solidFill>
              </a:rPr>
              <a:t>, Ruijie Networks Co., Ltd</a:t>
            </a:r>
            <a:endParaRPr lang="en-GB" sz="1200" dirty="0">
              <a:solidFill>
                <a:srgbClr val="000000"/>
              </a:solidFill>
            </a:endParaRPr>
          </a:p>
        </p:txBody>
      </p:sp>
    </p:spTree>
    <p:extLst>
      <p:ext uri="{BB962C8B-B14F-4D97-AF65-F5344CB8AC3E}">
        <p14:creationId xmlns:p14="http://schemas.microsoft.com/office/powerpoint/2010/main" val="4103267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839416" y="62068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665519" y="1556792"/>
            <a:ext cx="11335137" cy="4189811"/>
          </a:xfrm>
        </p:spPr>
        <p:txBody>
          <a:bodyPr/>
          <a:lstStyle/>
          <a:p>
            <a:r>
              <a:rPr lang="en-GB" altLang="zh-CN" sz="1800" b="0" dirty="0"/>
              <a:t>[1] IEEE 802.11-23/0480r3, UHR proposed PAR, Laurent </a:t>
            </a:r>
            <a:r>
              <a:rPr lang="en-GB" altLang="zh-CN" sz="1800" b="0" dirty="0" err="1"/>
              <a:t>Cariou</a:t>
            </a:r>
            <a:r>
              <a:rPr lang="en-GB" altLang="zh-CN" sz="1800" b="0" dirty="0"/>
              <a:t> (Intel)</a:t>
            </a:r>
          </a:p>
          <a:p>
            <a:r>
              <a:rPr lang="en-GB" altLang="zh-CN" sz="1800" b="0" dirty="0"/>
              <a:t>[2] IEEE 802.11-24/0209r8, Specification framework for </a:t>
            </a:r>
            <a:r>
              <a:rPr lang="en-GB" altLang="zh-CN" sz="1800" b="0" dirty="0" err="1"/>
              <a:t>TGBn</a:t>
            </a:r>
            <a:r>
              <a:rPr lang="en-GB" altLang="zh-CN" sz="1800" b="0" dirty="0"/>
              <a:t>, Ross Jian Yu (Huawei)</a:t>
            </a:r>
          </a:p>
          <a:p>
            <a:r>
              <a:rPr lang="en-GB" altLang="zh-CN" sz="1800" b="0" dirty="0"/>
              <a:t>[3] IEEE 802.11-23/1490r0, Physical layer reliability improvements, </a:t>
            </a:r>
            <a:r>
              <a:rPr lang="en-US" altLang="zh-CN" sz="1800" b="0" dirty="0" err="1"/>
              <a:t>Shimi</a:t>
            </a:r>
            <a:r>
              <a:rPr lang="en-US" altLang="zh-CN" sz="1800" b="0" dirty="0"/>
              <a:t> </a:t>
            </a:r>
            <a:r>
              <a:rPr lang="en-US" altLang="zh-CN" sz="1800" b="0" dirty="0" err="1"/>
              <a:t>Shilo</a:t>
            </a:r>
            <a:r>
              <a:rPr lang="en-GB" altLang="zh-CN" sz="1800" b="0" dirty="0"/>
              <a:t> (Huawei)</a:t>
            </a:r>
          </a:p>
          <a:p>
            <a:r>
              <a:rPr lang="en-GB" altLang="zh-CN" sz="1800" b="0" dirty="0"/>
              <a:t>[4] IEEE 802.11-23/1943r1, </a:t>
            </a:r>
            <a:r>
              <a:rPr lang="en-US" altLang="en-US" sz="1800" b="0" dirty="0"/>
              <a:t>Physical layer reliability improvements </a:t>
            </a:r>
            <a:r>
              <a:rPr lang="en-IL" altLang="en-US" sz="1800" b="0" dirty="0"/>
              <a:t>–</a:t>
            </a:r>
            <a:r>
              <a:rPr lang="en-US" altLang="en-US" sz="1800" b="0" dirty="0"/>
              <a:t> follow up</a:t>
            </a:r>
            <a:r>
              <a:rPr lang="en-GB" altLang="zh-CN" sz="1800" b="0" dirty="0"/>
              <a:t>, </a:t>
            </a:r>
            <a:r>
              <a:rPr lang="en-US" altLang="zh-CN" sz="1800" b="0" dirty="0" err="1"/>
              <a:t>Shimi</a:t>
            </a:r>
            <a:r>
              <a:rPr lang="en-US" altLang="zh-CN" sz="1800" b="0" dirty="0"/>
              <a:t> </a:t>
            </a:r>
            <a:r>
              <a:rPr lang="en-US" altLang="zh-CN" sz="1800" b="0" dirty="0" err="1"/>
              <a:t>Shilo</a:t>
            </a:r>
            <a:r>
              <a:rPr lang="en-GB" altLang="zh-CN" sz="1800" b="0" dirty="0"/>
              <a:t> (Huawei)</a:t>
            </a:r>
          </a:p>
          <a:p>
            <a:r>
              <a:rPr lang="en-GB" altLang="zh-CN" sz="1800" b="0" dirty="0"/>
              <a:t>[5] IEEE 802.11-24/107r0, </a:t>
            </a:r>
            <a:r>
              <a:rPr lang="en-US" altLang="en-US" sz="1800" b="0" dirty="0"/>
              <a:t>PHY layer interference mitigation for improved reliability</a:t>
            </a:r>
            <a:r>
              <a:rPr lang="en-GB" altLang="zh-CN" sz="1800" b="0" dirty="0"/>
              <a:t>, </a:t>
            </a:r>
            <a:r>
              <a:rPr lang="en-US" altLang="zh-CN" sz="1800" b="0" dirty="0" err="1"/>
              <a:t>Shimi</a:t>
            </a:r>
            <a:r>
              <a:rPr lang="en-US" altLang="zh-CN" sz="1800" b="0" dirty="0"/>
              <a:t> </a:t>
            </a:r>
            <a:r>
              <a:rPr lang="en-US" altLang="zh-CN" sz="1800" b="0" dirty="0" err="1"/>
              <a:t>Shilo</a:t>
            </a:r>
            <a:r>
              <a:rPr lang="en-GB" altLang="zh-CN" sz="1800" b="0" dirty="0"/>
              <a:t> (Huawei)</a:t>
            </a:r>
          </a:p>
          <a:p>
            <a:r>
              <a:rPr lang="en-GB" altLang="zh-CN" sz="1800" b="0" dirty="0"/>
              <a:t>[6] IEEE 802.11-24/437r0, </a:t>
            </a:r>
            <a:r>
              <a:rPr lang="en-US" altLang="zh-CN" sz="1800" b="0" dirty="0"/>
              <a:t>I</a:t>
            </a:r>
            <a:r>
              <a:rPr lang="en-US" altLang="en-US" sz="1800" b="0" dirty="0"/>
              <a:t>nterference mitigation for improved reliability – more insights</a:t>
            </a:r>
            <a:r>
              <a:rPr lang="en-GB" altLang="zh-CN" sz="1800" b="0" dirty="0"/>
              <a:t>, </a:t>
            </a:r>
            <a:r>
              <a:rPr lang="en-US" altLang="zh-CN" sz="1800" b="0" dirty="0" err="1"/>
              <a:t>Shimi</a:t>
            </a:r>
            <a:r>
              <a:rPr lang="en-US" altLang="zh-CN" sz="1800" b="0" dirty="0"/>
              <a:t> </a:t>
            </a:r>
            <a:r>
              <a:rPr lang="en-US" altLang="zh-CN" sz="1800" b="0" dirty="0" err="1"/>
              <a:t>Shilo</a:t>
            </a:r>
            <a:r>
              <a:rPr lang="en-GB" altLang="zh-CN" sz="1800" b="0" dirty="0"/>
              <a:t> (Huawei)</a:t>
            </a:r>
          </a:p>
          <a:p>
            <a:r>
              <a:rPr lang="en-GB" altLang="zh-CN" sz="1800" b="0" dirty="0"/>
              <a:t>[7] IEEE 802.11-24/0889r0, </a:t>
            </a:r>
            <a:r>
              <a:rPr lang="en-US" altLang="zh-CN" sz="1800" b="0" dirty="0"/>
              <a:t>I</a:t>
            </a:r>
            <a:r>
              <a:rPr lang="en-US" altLang="en-US" sz="1800" b="0" dirty="0"/>
              <a:t>nterference mitigation for improved reliability – link adaptation perspective</a:t>
            </a:r>
            <a:r>
              <a:rPr lang="en-GB" altLang="zh-CN" sz="1800" b="0" dirty="0"/>
              <a:t>, </a:t>
            </a:r>
            <a:r>
              <a:rPr lang="en-US" altLang="zh-CN" sz="1800" b="0" dirty="0"/>
              <a:t>Rani Keren</a:t>
            </a:r>
            <a:r>
              <a:rPr lang="en-GB" altLang="zh-CN" sz="1800" b="0" dirty="0"/>
              <a:t> (Huawei)</a:t>
            </a:r>
          </a:p>
          <a:p>
            <a:r>
              <a:rPr lang="en-GB" altLang="zh-CN" sz="1800" b="0" dirty="0"/>
              <a:t>[8] IEEE 802.11-24/1264r0, </a:t>
            </a:r>
            <a:r>
              <a:rPr lang="en-US" altLang="zh-CN" sz="1800" b="0" dirty="0"/>
              <a:t>S</a:t>
            </a:r>
            <a:r>
              <a:rPr lang="en-US" altLang="en-US" sz="1800" b="0" dirty="0"/>
              <a:t>upporting </a:t>
            </a:r>
            <a:r>
              <a:rPr lang="en-US" altLang="en-US" sz="1800" b="0" dirty="0" err="1"/>
              <a:t>rx</a:t>
            </a:r>
            <a:r>
              <a:rPr lang="en-US" altLang="en-US" sz="1800" b="0" dirty="0"/>
              <a:t> interference mitigation in </a:t>
            </a:r>
            <a:r>
              <a:rPr lang="en-US" altLang="en-US" sz="1800" b="0" dirty="0" err="1"/>
              <a:t>TGbn</a:t>
            </a:r>
            <a:r>
              <a:rPr lang="en-GB" altLang="zh-CN" sz="1800" b="0" dirty="0"/>
              <a:t>, </a:t>
            </a:r>
            <a:r>
              <a:rPr lang="en-US" altLang="zh-CN" sz="1800" b="0" dirty="0" err="1"/>
              <a:t>Shimi</a:t>
            </a:r>
            <a:r>
              <a:rPr lang="en-US" altLang="zh-CN" sz="1800" b="0" dirty="0"/>
              <a:t> </a:t>
            </a:r>
            <a:r>
              <a:rPr lang="en-US" altLang="zh-CN" sz="1800" b="0" dirty="0" err="1"/>
              <a:t>Shilo</a:t>
            </a:r>
            <a:r>
              <a:rPr lang="en-GB" altLang="zh-CN" sz="1800" b="0" dirty="0"/>
              <a:t> (Huawei)</a:t>
            </a:r>
          </a:p>
          <a:p>
            <a:r>
              <a:rPr lang="en-GB" altLang="zh-CN" sz="1800" b="0" dirty="0"/>
              <a:t>[9] IEEE 802.11-24/1747r0, </a:t>
            </a:r>
            <a:r>
              <a:rPr lang="en-US" altLang="zh-CN" sz="1800" b="0" dirty="0"/>
              <a:t>Discussion on signalling of additional pilots for interference mitigation</a:t>
            </a:r>
            <a:r>
              <a:rPr lang="en-GB" altLang="zh-CN" sz="1800" b="0" dirty="0"/>
              <a:t>, </a:t>
            </a:r>
            <a:r>
              <a:rPr lang="en-US" altLang="zh-CN" sz="1800" b="0" dirty="0"/>
              <a:t>Ke Zhong </a:t>
            </a:r>
            <a:r>
              <a:rPr lang="en-GB" altLang="zh-CN" sz="1800" b="0" dirty="0"/>
              <a:t>(Ruijie)</a:t>
            </a:r>
          </a:p>
          <a:p>
            <a:r>
              <a:rPr lang="en-GB" altLang="zh-CN" sz="1800" b="0" dirty="0"/>
              <a:t>[10] IEEE 802.11-25/0344r0, </a:t>
            </a:r>
            <a:r>
              <a:rPr lang="en-US" altLang="zh-CN" sz="1800" b="0" dirty="0"/>
              <a:t>Discussion on design of interference mitigation pilots</a:t>
            </a:r>
            <a:r>
              <a:rPr lang="en-GB" altLang="zh-CN" sz="1800" b="0" dirty="0"/>
              <a:t>, </a:t>
            </a:r>
            <a:r>
              <a:rPr lang="en-US" altLang="zh-CN" sz="1800" b="0" dirty="0"/>
              <a:t>Ke Zhong </a:t>
            </a:r>
            <a:r>
              <a:rPr lang="en-GB" altLang="zh-CN" sz="1800" b="0" dirty="0"/>
              <a:t>(Ruijie)</a:t>
            </a:r>
          </a:p>
          <a:p>
            <a:r>
              <a:rPr lang="en-GB" altLang="zh-CN" sz="1800" b="0" dirty="0"/>
              <a:t>[11] IEEE 802.11-24/2008r2, </a:t>
            </a:r>
            <a:r>
              <a:rPr lang="en-US" altLang="zh-CN" sz="1800" b="0" dirty="0"/>
              <a:t>PDT PHY Interference Mitigation</a:t>
            </a:r>
            <a:r>
              <a:rPr lang="en-GB" altLang="zh-CN" sz="1800" b="0" dirty="0"/>
              <a:t>, </a:t>
            </a:r>
            <a:r>
              <a:rPr lang="en-US" altLang="zh-CN" sz="1800" b="0" dirty="0" err="1"/>
              <a:t>Shimi</a:t>
            </a:r>
            <a:r>
              <a:rPr lang="en-US" altLang="zh-CN" sz="1800" b="0" dirty="0"/>
              <a:t> </a:t>
            </a:r>
            <a:r>
              <a:rPr lang="en-US" altLang="zh-CN" sz="1800" b="0" dirty="0" err="1"/>
              <a:t>Shilo</a:t>
            </a:r>
            <a:r>
              <a:rPr lang="en-GB" altLang="zh-CN" sz="1800" b="0" dirty="0"/>
              <a:t> (Huawei)</a:t>
            </a:r>
          </a:p>
          <a:p>
            <a:r>
              <a:rPr lang="en-GB" altLang="zh-CN" sz="1800" b="0" dirty="0"/>
              <a:t>[12] Draft IEEE P802.11bn D0.2</a:t>
            </a:r>
          </a:p>
          <a:p>
            <a:endParaRPr lang="en-GB" altLang="zh-CN" sz="1800" b="0" dirty="0"/>
          </a:p>
          <a:p>
            <a:endParaRPr lang="en-GB" altLang="zh-CN" sz="1800" b="0" dirty="0"/>
          </a:p>
          <a:p>
            <a:endParaRPr lang="en-GB" altLang="zh-CN" sz="1800" b="0" dirty="0"/>
          </a:p>
          <a:p>
            <a:endParaRPr lang="en-GB" altLang="zh-CN" sz="18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rPr>
              <a:t>May 2025</a:t>
            </a:r>
            <a:endParaRPr lang="en-GB" altLang="zh-CN" sz="1800" b="1"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981201"/>
            <a:ext cx="10361084" cy="223988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Introduction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Discussion on design of interference mitigation </a:t>
            </a:r>
            <a:r>
              <a:rPr lang="en-GB" altLang="zh-CN" dirty="0"/>
              <a:t>pilots</a:t>
            </a: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Conclusion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dirty="0"/>
              <a:t>Ke Zhong,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May 2025</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7408" y="667449"/>
            <a:ext cx="10361084" cy="457295"/>
          </a:xfrm>
        </p:spPr>
        <p:txBody>
          <a:bodyPr/>
          <a:lstStyle/>
          <a:p>
            <a:r>
              <a:rPr lang="en-GB" dirty="0"/>
              <a:t>Introduction</a:t>
            </a:r>
          </a:p>
        </p:txBody>
      </p:sp>
      <p:sp>
        <p:nvSpPr>
          <p:cNvPr id="9218" name="Rectangle 2"/>
          <p:cNvSpPr>
            <a:spLocks noGrp="1" noChangeArrowheads="1"/>
          </p:cNvSpPr>
          <p:nvPr>
            <p:ph idx="1"/>
          </p:nvPr>
        </p:nvSpPr>
        <p:spPr>
          <a:xfrm>
            <a:off x="289430" y="1153588"/>
            <a:ext cx="11712624" cy="5371756"/>
          </a:xfrm>
          <a:ln/>
        </p:spPr>
        <p:txBody>
          <a:bodyPr/>
          <a:lstStyle/>
          <a:p>
            <a:pPr marL="162000" indent="-162000" algn="just">
              <a:buFont typeface="Times New Roman" pitchFamily="16" charset="0"/>
              <a:buChar char="•"/>
            </a:pPr>
            <a:r>
              <a:rPr lang="en-GB" altLang="zh-CN" sz="1800" b="0" dirty="0"/>
              <a:t>In PAR of P802.11bn, the Ultra High Reliability (UHR) capability has been defined to improve Rate-vs-Range enhancement, reduce latency, and reduce power consumption for AP, compared to Extremely High Throughput (EHT) MAC/PHY operation [1].  </a:t>
            </a:r>
          </a:p>
          <a:p>
            <a:pPr marL="162000" indent="-162000" algn="just">
              <a:spcBef>
                <a:spcPts val="200"/>
              </a:spcBef>
              <a:buFont typeface="Times New Roman" pitchFamily="16" charset="0"/>
              <a:buChar char="•"/>
            </a:pPr>
            <a:r>
              <a:rPr lang="en-GB" altLang="zh-CN" sz="1800" b="0" dirty="0"/>
              <a:t>Interference is one of the most detrimental factors limiting the performance of WLAN systems. To achieve the goal of UHR, the motion for interference mitigation was passed in the September 2024 Interim meeting [2]</a:t>
            </a:r>
            <a:r>
              <a:rPr lang="en-US" altLang="zh-CN" sz="1800" b="0" dirty="0"/>
              <a:t>:</a:t>
            </a:r>
          </a:p>
          <a:p>
            <a:pPr algn="just">
              <a:spcBef>
                <a:spcPts val="1000"/>
              </a:spcBef>
              <a:buFont typeface="Times New Roman" pitchFamily="16" charset="0"/>
              <a:buChar char="•"/>
            </a:pPr>
            <a:endParaRPr lang="en-GB" altLang="zh-CN" sz="1800" b="0" dirty="0"/>
          </a:p>
          <a:p>
            <a:pPr marL="0" indent="0" algn="just">
              <a:spcBef>
                <a:spcPts val="1000"/>
              </a:spcBef>
            </a:pPr>
            <a:r>
              <a:rPr lang="en-GB" altLang="zh-CN" sz="1800" b="0" dirty="0"/>
              <a:t>             </a:t>
            </a:r>
          </a:p>
          <a:p>
            <a:pPr marL="162000" indent="-162000" algn="just">
              <a:spcBef>
                <a:spcPts val="3200"/>
              </a:spcBef>
              <a:buFont typeface="Times New Roman" pitchFamily="16" charset="0"/>
              <a:buChar char="•"/>
            </a:pPr>
            <a:r>
              <a:rPr lang="en-GB" altLang="zh-CN" sz="1800" b="0" dirty="0"/>
              <a:t>Several contributions [3]</a:t>
            </a:r>
            <a:r>
              <a:rPr lang="en-US" altLang="zh-CN" sz="1800" b="0" dirty="0"/>
              <a:t>-[10]</a:t>
            </a:r>
            <a:r>
              <a:rPr lang="en-GB" altLang="zh-CN" sz="1800" b="0" dirty="0"/>
              <a:t> have been submitted to investigate the design of additional pilots for interference mitigation </a:t>
            </a:r>
            <a:r>
              <a:rPr lang="en-US" altLang="zh-CN" sz="1800" b="0" dirty="0"/>
              <a:t>including its rationality, benefits, required number of additional pilots and impact on Tx block, as well as signalling etc.</a:t>
            </a:r>
            <a:endParaRPr lang="en-GB" altLang="zh-CN" sz="1800" b="0" dirty="0"/>
          </a:p>
          <a:p>
            <a:pPr marL="162000" indent="-162000" algn="just">
              <a:spcBef>
                <a:spcPts val="200"/>
              </a:spcBef>
              <a:buFont typeface="Times New Roman" pitchFamily="16" charset="0"/>
              <a:buChar char="•"/>
            </a:pPr>
            <a:r>
              <a:rPr lang="en-GB" altLang="zh-CN" sz="1800" b="0" dirty="0"/>
              <a:t>A few more progress for Interference Mitigation (IM) was achieved in the January 2025 Interim meeting [2]: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May 2025</a:t>
            </a:r>
            <a:endParaRPr lang="en-GB" altLang="zh-CN" dirty="0"/>
          </a:p>
        </p:txBody>
      </p:sp>
      <p:sp>
        <p:nvSpPr>
          <p:cNvPr id="3" name="矩形 2">
            <a:extLst>
              <a:ext uri="{FF2B5EF4-FFF2-40B4-BE49-F238E27FC236}">
                <a16:creationId xmlns:a16="http://schemas.microsoft.com/office/drawing/2014/main" id="{C6BABAA8-27E0-3889-0376-FD4DB4CAE78F}"/>
              </a:ext>
            </a:extLst>
          </p:cNvPr>
          <p:cNvSpPr/>
          <p:nvPr/>
        </p:nvSpPr>
        <p:spPr bwMode="auto">
          <a:xfrm>
            <a:off x="1055440" y="2647364"/>
            <a:ext cx="10729192" cy="10464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Rectangle 3">
            <a:extLst>
              <a:ext uri="{FF2B5EF4-FFF2-40B4-BE49-F238E27FC236}">
                <a16:creationId xmlns:a16="http://schemas.microsoft.com/office/drawing/2014/main" id="{5E7ACFB8-43C0-CCAF-2A67-A129B26DCDF4}"/>
              </a:ext>
            </a:extLst>
          </p:cNvPr>
          <p:cNvSpPr>
            <a:spLocks noChangeArrowheads="1"/>
          </p:cNvSpPr>
          <p:nvPr/>
        </p:nvSpPr>
        <p:spPr bwMode="auto">
          <a:xfrm>
            <a:off x="1199456" y="2636912"/>
            <a:ext cx="10513168"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457200" algn="l"/>
              </a:tabLst>
              <a:defRPr>
                <a:solidFill>
                  <a:schemeClr val="tx1"/>
                </a:solidFill>
                <a:latin typeface="Arial" panose="020B0604020202020204" pitchFamily="34" charset="0"/>
              </a:defRPr>
            </a:lvl1pPr>
            <a:lvl2pPr marL="457200">
              <a:tabLst>
                <a:tab pos="457200" algn="l"/>
              </a:tabLst>
              <a:defRPr>
                <a:solidFill>
                  <a:schemeClr val="tx1"/>
                </a:solidFill>
                <a:latin typeface="Arial" panose="020B0604020202020204" pitchFamily="34" charset="0"/>
              </a:defRPr>
            </a:lvl2pPr>
            <a:lvl3pPr marL="914400">
              <a:tabLst>
                <a:tab pos="457200" algn="l"/>
              </a:tabLst>
              <a:defRPr>
                <a:solidFill>
                  <a:schemeClr val="tx1"/>
                </a:solidFill>
                <a:latin typeface="Arial" panose="020B0604020202020204" pitchFamily="34" charset="0"/>
              </a:defRPr>
            </a:lvl3pPr>
            <a:lvl4pPr marL="1371600">
              <a:tabLst>
                <a:tab pos="457200" algn="l"/>
              </a:tabLst>
              <a:defRPr>
                <a:solidFill>
                  <a:schemeClr val="tx1"/>
                </a:solidFill>
                <a:latin typeface="Arial" panose="020B0604020202020204" pitchFamily="34" charset="0"/>
              </a:defRPr>
            </a:lvl4pPr>
            <a:lvl5pPr marL="1828800">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altLang="zh-CN" sz="16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Define a mode with additional pilots, located within the data portion of the PPDU, which are used for interference estimation </a:t>
            </a:r>
            <a:r>
              <a:rPr lang="en-US" altLang="zh-CN" sz="1600" b="1" dirty="0">
                <a:latin typeface="Times New Roman" panose="02020603050405020304" pitchFamily="18" charset="0"/>
                <a:ea typeface="宋体" panose="02010600030101010101" pitchFamily="2" charset="-122"/>
                <a:cs typeface="Times New Roman" panose="02020603050405020304" pitchFamily="18" charset="0"/>
              </a:rPr>
              <a:t>and mitigation.</a:t>
            </a:r>
          </a:p>
          <a:p>
            <a:pPr marL="628650" lvl="1" indent="-171450" defTabSz="914400">
              <a:buClrTx/>
              <a:buSzTx/>
              <a:buFont typeface="Arial" panose="020B0604020202020204" pitchFamily="34" charset="0"/>
              <a:buChar char="•"/>
            </a:pPr>
            <a:r>
              <a:rPr kumimoji="0" lang="en-US" altLang="zh-CN" sz="16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Note: zero-energy pilots alternative to be considered as well</a:t>
            </a:r>
            <a:r>
              <a:rPr kumimoji="0" lang="en-US" altLang="zh-CN" sz="1600" b="1" i="0" u="none" strike="noStrike" cap="none" normalizeH="0" baseline="0" dirty="0">
                <a:ln>
                  <a:noFill/>
                </a:ln>
                <a:solidFill>
                  <a:schemeClr val="tx1"/>
                </a:solidFill>
                <a:effectLst/>
              </a:rPr>
              <a:t> </a:t>
            </a:r>
          </a:p>
          <a:p>
            <a:pPr defTabSz="914400">
              <a:buClrTx/>
              <a:buSzTx/>
            </a:pPr>
            <a:r>
              <a:rPr lang="en-GB" altLang="zh-CN" sz="1400" dirty="0">
                <a:effectLst/>
                <a:latin typeface="Times New Roman" panose="02020603050405020304" pitchFamily="18" charset="0"/>
                <a:ea typeface="宋体" panose="02010600030101010101" pitchFamily="2" charset="-122"/>
                <a:cs typeface="Times New Roman" panose="02020603050405020304" pitchFamily="18" charset="0"/>
              </a:rPr>
              <a:t>   [Motion #35, [1] and [87]]</a:t>
            </a:r>
            <a:endParaRPr lang="zh-CN" altLang="zh-CN" sz="14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 name="矩形 9">
            <a:extLst>
              <a:ext uri="{FF2B5EF4-FFF2-40B4-BE49-F238E27FC236}">
                <a16:creationId xmlns:a16="http://schemas.microsoft.com/office/drawing/2014/main" id="{9112CAD5-1800-C20E-876C-0258FC1E3408}"/>
              </a:ext>
            </a:extLst>
          </p:cNvPr>
          <p:cNvSpPr/>
          <p:nvPr/>
        </p:nvSpPr>
        <p:spPr bwMode="auto">
          <a:xfrm>
            <a:off x="1055440" y="4698176"/>
            <a:ext cx="10729192" cy="168954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3">
            <a:extLst>
              <a:ext uri="{FF2B5EF4-FFF2-40B4-BE49-F238E27FC236}">
                <a16:creationId xmlns:a16="http://schemas.microsoft.com/office/drawing/2014/main" id="{B9864560-B68C-860B-9FE1-F222A60BCE78}"/>
              </a:ext>
            </a:extLst>
          </p:cNvPr>
          <p:cNvSpPr>
            <a:spLocks noChangeArrowheads="1"/>
          </p:cNvSpPr>
          <p:nvPr/>
        </p:nvSpPr>
        <p:spPr bwMode="auto">
          <a:xfrm>
            <a:off x="1127448" y="4653136"/>
            <a:ext cx="10657184"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457200" algn="l"/>
              </a:tabLst>
              <a:defRPr>
                <a:solidFill>
                  <a:schemeClr val="tx1"/>
                </a:solidFill>
                <a:latin typeface="Arial" panose="020B0604020202020204" pitchFamily="34" charset="0"/>
              </a:defRPr>
            </a:lvl1pPr>
            <a:lvl2pPr marL="457200">
              <a:tabLst>
                <a:tab pos="457200" algn="l"/>
              </a:tabLst>
              <a:defRPr>
                <a:solidFill>
                  <a:schemeClr val="tx1"/>
                </a:solidFill>
                <a:latin typeface="Arial" panose="020B0604020202020204" pitchFamily="34" charset="0"/>
              </a:defRPr>
            </a:lvl2pPr>
            <a:lvl3pPr marL="914400">
              <a:tabLst>
                <a:tab pos="457200" algn="l"/>
              </a:tabLst>
              <a:defRPr>
                <a:solidFill>
                  <a:schemeClr val="tx1"/>
                </a:solidFill>
                <a:latin typeface="Arial" panose="020B0604020202020204" pitchFamily="34" charset="0"/>
              </a:defRPr>
            </a:lvl3pPr>
            <a:lvl4pPr marL="1371600">
              <a:tabLst>
                <a:tab pos="457200" algn="l"/>
              </a:tabLst>
              <a:defRPr>
                <a:solidFill>
                  <a:schemeClr val="tx1"/>
                </a:solidFill>
                <a:latin typeface="Arial" panose="020B0604020202020204" pitchFamily="34" charset="0"/>
              </a:defRPr>
            </a:lvl4pPr>
            <a:lvl5pPr marL="1828800">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algn="just" defTabSz="914400">
              <a:buClrTx/>
              <a:buSzTx/>
              <a:buFont typeface="Arial" panose="020B0604020202020204" pitchFamily="34" charset="0"/>
              <a:buChar char="•"/>
            </a:pPr>
            <a:r>
              <a:rPr lang="en-US" altLang="zh-CN" sz="16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1600" b="1" dirty="0">
                <a:latin typeface="Times New Roman" panose="02020603050405020304" pitchFamily="18" charset="0"/>
                <a:ea typeface="宋体" panose="02010600030101010101" pitchFamily="2" charset="-122"/>
                <a:cs typeface="Times New Roman" panose="02020603050405020304" pitchFamily="18" charset="0"/>
              </a:rPr>
              <a:t>The Interference Mitigation feature is only defined with LDPC.</a:t>
            </a:r>
          </a:p>
          <a:p>
            <a:pPr algn="just" defTabSz="914400">
              <a:buClrTx/>
              <a:buSzTx/>
            </a:pPr>
            <a:r>
              <a:rPr lang="en-US" altLang="zh-CN" sz="1400" dirty="0">
                <a:effectLst/>
                <a:latin typeface="Times New Roman" panose="02020603050405020304" pitchFamily="18" charset="0"/>
                <a:ea typeface="宋体" panose="02010600030101010101" pitchFamily="2" charset="-122"/>
                <a:cs typeface="Times New Roman" panose="02020603050405020304" pitchFamily="18" charset="0"/>
              </a:rPr>
              <a:t>   </a:t>
            </a:r>
            <a:r>
              <a:rPr lang="en-GB" altLang="zh-CN" sz="1400" dirty="0">
                <a:effectLst/>
                <a:latin typeface="Times New Roman" panose="02020603050405020304" pitchFamily="18" charset="0"/>
                <a:ea typeface="宋体" panose="02010600030101010101" pitchFamily="2" charset="-122"/>
              </a:rPr>
              <a:t>[Motion #245, [264] and [279]]</a:t>
            </a:r>
            <a:endParaRPr lang="zh-CN" altLang="zh-CN" sz="1400" dirty="0">
              <a:effectLst/>
              <a:latin typeface="Times New Roman" panose="02020603050405020304" pitchFamily="18" charset="0"/>
              <a:ea typeface="宋体" panose="02010600030101010101" pitchFamily="2" charset="-122"/>
            </a:endParaRPr>
          </a:p>
          <a:p>
            <a:pPr algn="just" defTabSz="914400">
              <a:buClrTx/>
              <a:buSzTx/>
              <a:buFont typeface="Arial" panose="020B0604020202020204" pitchFamily="34" charset="0"/>
              <a:buChar char="•"/>
            </a:pPr>
            <a:r>
              <a:rPr lang="en-GB" altLang="zh-CN" sz="1600" dirty="0">
                <a:latin typeface="Times New Roman" panose="02020603050405020304" pitchFamily="18" charset="0"/>
                <a:ea typeface="宋体" panose="02010600030101010101" pitchFamily="2" charset="-122"/>
                <a:cs typeface="Times New Roman" panose="02020603050405020304" pitchFamily="18" charset="0"/>
              </a:rPr>
              <a:t> </a:t>
            </a:r>
            <a:r>
              <a:rPr lang="en-GB" altLang="zh-CN" sz="1600" b="1" dirty="0">
                <a:latin typeface="Times New Roman" panose="02020603050405020304" pitchFamily="18" charset="0"/>
                <a:ea typeface="宋体" panose="02010600030101010101" pitchFamily="2" charset="-122"/>
                <a:cs typeface="Times New Roman" panose="02020603050405020304" pitchFamily="18" charset="0"/>
              </a:rPr>
              <a:t>For each bandwidth, there is a fixed number of IM pilots (value TBD).</a:t>
            </a:r>
            <a:endParaRPr lang="en-US" altLang="zh-CN" sz="1600" b="1" dirty="0">
              <a:latin typeface="Times New Roman" panose="02020603050405020304" pitchFamily="18" charset="0"/>
              <a:ea typeface="宋体" panose="02010600030101010101" pitchFamily="2" charset="-122"/>
              <a:cs typeface="Times New Roman" panose="02020603050405020304" pitchFamily="18" charset="0"/>
            </a:endParaRPr>
          </a:p>
          <a:p>
            <a:pPr algn="just" defTabSz="914400">
              <a:buClrTx/>
              <a:buSzTx/>
            </a:pPr>
            <a:r>
              <a:rPr lang="en-US" altLang="zh-CN" sz="1600" dirty="0">
                <a:latin typeface="Times New Roman" panose="02020603050405020304" pitchFamily="18" charset="0"/>
                <a:ea typeface="宋体" panose="02010600030101010101" pitchFamily="2" charset="-122"/>
                <a:cs typeface="Times New Roman" panose="02020603050405020304" pitchFamily="18" charset="0"/>
              </a:rPr>
              <a:t>   </a:t>
            </a:r>
            <a:r>
              <a:rPr lang="en-GB" altLang="zh-CN" sz="1400" dirty="0">
                <a:latin typeface="Times New Roman" panose="02020603050405020304" pitchFamily="18" charset="0"/>
                <a:ea typeface="宋体" panose="02010600030101010101" pitchFamily="2" charset="-122"/>
                <a:cs typeface="Times New Roman" panose="02020603050405020304" pitchFamily="18" charset="0"/>
              </a:rPr>
              <a:t>[Motion #246, [264] and [279]]</a:t>
            </a:r>
            <a:endParaRPr lang="zh-CN" altLang="zh-CN" sz="1400" dirty="0">
              <a:latin typeface="Times New Roman" panose="02020603050405020304" pitchFamily="18" charset="0"/>
              <a:ea typeface="宋体" panose="02010600030101010101" pitchFamily="2" charset="-122"/>
              <a:cs typeface="Times New Roman" panose="02020603050405020304" pitchFamily="18" charset="0"/>
            </a:endParaRPr>
          </a:p>
          <a:p>
            <a:pPr lvl="0" algn="just" defTabSz="914400">
              <a:buClrTx/>
              <a:buSzTx/>
              <a:buFont typeface="Arial" panose="020B0604020202020204" pitchFamily="34" charset="0"/>
              <a:buChar char="•"/>
            </a:pPr>
            <a:r>
              <a:rPr lang="en-GB" altLang="zh-CN" sz="1600" dirty="0">
                <a:latin typeface="Times New Roman" panose="02020603050405020304" pitchFamily="18" charset="0"/>
                <a:ea typeface="宋体" panose="02010600030101010101" pitchFamily="2" charset="-122"/>
                <a:cs typeface="Times New Roman" panose="02020603050405020304" pitchFamily="18" charset="0"/>
              </a:rPr>
              <a:t> </a:t>
            </a:r>
            <a:r>
              <a:rPr lang="en-GB" altLang="zh-CN" sz="1600" b="1" dirty="0">
                <a:latin typeface="Times New Roman" panose="02020603050405020304" pitchFamily="18" charset="0"/>
                <a:ea typeface="宋体" panose="02010600030101010101" pitchFamily="2" charset="-122"/>
                <a:cs typeface="Times New Roman" panose="02020603050405020304" pitchFamily="18" charset="0"/>
              </a:rPr>
              <a:t>Within any transmission that uses IM pilots, they are used in every data OFDM symbol and in the same corresponding subcarriers positions, for a given BW.</a:t>
            </a:r>
            <a:endParaRPr lang="en-US" altLang="zh-CN" sz="1600" b="1" dirty="0">
              <a:latin typeface="Times New Roman" panose="02020603050405020304" pitchFamily="18" charset="0"/>
              <a:ea typeface="宋体" panose="02010600030101010101" pitchFamily="2" charset="-122"/>
              <a:cs typeface="Times New Roman" panose="02020603050405020304" pitchFamily="18" charset="0"/>
            </a:endParaRPr>
          </a:p>
          <a:p>
            <a:pPr lvl="0" algn="just" defTabSz="914400">
              <a:buClrTx/>
              <a:buSzTx/>
            </a:pPr>
            <a:r>
              <a:rPr lang="en-US" altLang="zh-CN" sz="1400" dirty="0">
                <a:latin typeface="Times New Roman" panose="02020603050405020304" pitchFamily="18" charset="0"/>
                <a:ea typeface="宋体" panose="02010600030101010101" pitchFamily="2" charset="-122"/>
                <a:cs typeface="Times New Roman" panose="02020603050405020304" pitchFamily="18" charset="0"/>
              </a:rPr>
              <a:t>   </a:t>
            </a:r>
            <a:r>
              <a:rPr lang="en-GB" altLang="zh-CN" sz="1400" dirty="0">
                <a:latin typeface="Times New Roman" panose="02020603050405020304" pitchFamily="18" charset="0"/>
                <a:ea typeface="宋体" panose="02010600030101010101" pitchFamily="2" charset="-122"/>
                <a:cs typeface="Times New Roman" panose="02020603050405020304" pitchFamily="18" charset="0"/>
              </a:rPr>
              <a:t>[Motion #247, [264] and [279]]</a:t>
            </a:r>
            <a:endParaRPr lang="zh-CN" altLang="zh-CN" sz="1400" dirty="0">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AB1A0372-482E-30CD-42BB-EA5C5995DBD2}"/>
              </a:ext>
            </a:extLst>
          </p:cNvPr>
          <p:cNvPicPr>
            <a:picLocks noChangeAspect="1"/>
          </p:cNvPicPr>
          <p:nvPr/>
        </p:nvPicPr>
        <p:blipFill>
          <a:blip r:embed="rId3"/>
          <a:stretch>
            <a:fillRect/>
          </a:stretch>
        </p:blipFill>
        <p:spPr>
          <a:xfrm>
            <a:off x="2495600" y="1218347"/>
            <a:ext cx="7056784" cy="3938845"/>
          </a:xfrm>
          <a:prstGeom prst="rect">
            <a:avLst/>
          </a:prstGeom>
        </p:spPr>
      </p:pic>
      <p:sp>
        <p:nvSpPr>
          <p:cNvPr id="2" name="Title 1"/>
          <p:cNvSpPr>
            <a:spLocks noGrp="1"/>
          </p:cNvSpPr>
          <p:nvPr>
            <p:ph type="title"/>
          </p:nvPr>
        </p:nvSpPr>
        <p:spPr>
          <a:xfrm>
            <a:off x="839416" y="548680"/>
            <a:ext cx="10729192"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Current PDT PHY Interference Mitigation [11],[12] - Recap</a:t>
            </a:r>
          </a:p>
        </p:txBody>
      </p:sp>
      <p:sp>
        <p:nvSpPr>
          <p:cNvPr id="3" name="文本框 2"/>
          <p:cNvSpPr txBox="1"/>
          <p:nvPr/>
        </p:nvSpPr>
        <p:spPr>
          <a:xfrm>
            <a:off x="1631504" y="5240380"/>
            <a:ext cx="9073008" cy="1077218"/>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No progress on IM pilots design so far including in March meeting. </a:t>
            </a:r>
          </a:p>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PPDU BW (RU size), number of IM pilots and IM pilots indices are still TBD.</a:t>
            </a:r>
          </a:p>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In this contribution, some further thoughts on design of IM </a:t>
            </a:r>
            <a:r>
              <a:rPr lang="en-GB" altLang="zh-CN" sz="1800" dirty="0">
                <a:solidFill>
                  <a:schemeClr val="tx1"/>
                </a:solidFill>
                <a:latin typeface="Times New Roman" panose="02020603050405020304" pitchFamily="18" charset="0"/>
                <a:cs typeface="Times New Roman" panose="02020603050405020304" pitchFamily="18" charset="0"/>
              </a:rPr>
              <a:t>pilots </a:t>
            </a:r>
            <a:r>
              <a:rPr lang="en-US" altLang="zh-CN" sz="1800" dirty="0">
                <a:solidFill>
                  <a:schemeClr val="tx1"/>
                </a:solidFill>
                <a:latin typeface="Times New Roman" panose="02020603050405020304" pitchFamily="18" charset="0"/>
                <a:cs typeface="Times New Roman" panose="02020603050405020304" pitchFamily="18" charset="0"/>
              </a:rPr>
              <a:t>are provided for discussion.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May 2025</a:t>
            </a:r>
            <a:endParaRPr lang="en-GB" altLang="zh-CN" dirty="0"/>
          </a:p>
        </p:txBody>
      </p:sp>
    </p:spTree>
    <p:extLst>
      <p:ext uri="{BB962C8B-B14F-4D97-AF65-F5344CB8AC3E}">
        <p14:creationId xmlns:p14="http://schemas.microsoft.com/office/powerpoint/2010/main" val="1281490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68" y="836712"/>
            <a:ext cx="11603214"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br>
              <a:rPr lang="en-US" altLang="zh-CN" dirty="0"/>
            </a:br>
            <a:r>
              <a:rPr lang="en-US" altLang="zh-CN" dirty="0"/>
              <a:t>Discussion on design of interference mitigation </a:t>
            </a:r>
            <a:r>
              <a:rPr lang="en-GB" altLang="zh-CN" dirty="0"/>
              <a:t>pilots</a:t>
            </a:r>
            <a:br>
              <a:rPr lang="en-US" altLang="zh-CN" dirty="0"/>
            </a:br>
            <a:r>
              <a:rPr lang="en-US" altLang="zh-CN"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May 2025</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119337" y="1916832"/>
            <a:ext cx="5112568" cy="3190617"/>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For PPDU BW, it is proposed that IM pilots can be used in at least one of 20MHz, 40MHz, 80MHz, 160MHz and 320MHz PPDU.</a:t>
            </a:r>
          </a:p>
          <a:p>
            <a:pPr marL="285750" indent="-285750"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It is proposed that IM pilots can be used in RUs for DL and/or UL transmissions including in at least one of 26-tone RU, 52-tone RU, 106-tone RU, 242-tone RU, 484-tone RU, 996-tone RU, or any valid combinations (e.g., </a:t>
            </a:r>
            <a:r>
              <a:rPr lang="fr-FR" altLang="zh-CN" sz="1800" dirty="0">
                <a:solidFill>
                  <a:schemeClr val="tx1"/>
                </a:solidFill>
                <a:latin typeface="Times New Roman" panose="02020603050405020304" pitchFamily="18" charset="0"/>
                <a:cs typeface="Times New Roman" panose="02020603050405020304" pitchFamily="18" charset="0"/>
              </a:rPr>
              <a:t>multiple RU ( </a:t>
            </a:r>
            <a:br>
              <a:rPr lang="fr-FR" altLang="zh-CN" sz="1800" dirty="0"/>
            </a:br>
            <a:r>
              <a:rPr lang="en-US" altLang="zh-CN" sz="1800" dirty="0">
                <a:solidFill>
                  <a:schemeClr val="tx1"/>
                </a:solidFill>
                <a:latin typeface="Times New Roman" panose="02020603050405020304" pitchFamily="18" charset="0"/>
                <a:cs typeface="Times New Roman" panose="02020603050405020304" pitchFamily="18" charset="0"/>
              </a:rPr>
              <a:t>MRU)). </a:t>
            </a:r>
          </a:p>
          <a:p>
            <a:pPr marL="285750" indent="-285750"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It is proposed that IM pilots can be used in both non-OFDMA and OFDMA transmissions.</a:t>
            </a:r>
          </a:p>
        </p:txBody>
      </p:sp>
      <p:graphicFrame>
        <p:nvGraphicFramePr>
          <p:cNvPr id="3" name="表格 2">
            <a:extLst>
              <a:ext uri="{FF2B5EF4-FFF2-40B4-BE49-F238E27FC236}">
                <a16:creationId xmlns:a16="http://schemas.microsoft.com/office/drawing/2014/main" id="{45A5EE8B-021E-FF4D-AD5C-1532471BF689}"/>
              </a:ext>
            </a:extLst>
          </p:cNvPr>
          <p:cNvGraphicFramePr>
            <a:graphicFrameLocks noGrp="1"/>
          </p:cNvGraphicFramePr>
          <p:nvPr>
            <p:extLst>
              <p:ext uri="{D42A27DB-BD31-4B8C-83A1-F6EECF244321}">
                <p14:modId xmlns:p14="http://schemas.microsoft.com/office/powerpoint/2010/main" val="3577647869"/>
              </p:ext>
            </p:extLst>
          </p:nvPr>
        </p:nvGraphicFramePr>
        <p:xfrm>
          <a:off x="5735960" y="3167608"/>
          <a:ext cx="6252863" cy="2133600"/>
        </p:xfrm>
        <a:graphic>
          <a:graphicData uri="http://schemas.openxmlformats.org/drawingml/2006/table">
            <a:tbl>
              <a:tblPr firstRow="1" bandRow="1">
                <a:tableStyleId>{5C22544A-7EE6-4342-B048-85BDC9FD1C3A}</a:tableStyleId>
              </a:tblPr>
              <a:tblGrid>
                <a:gridCol w="1488777">
                  <a:extLst>
                    <a:ext uri="{9D8B030D-6E8A-4147-A177-3AD203B41FA5}">
                      <a16:colId xmlns:a16="http://schemas.microsoft.com/office/drawing/2014/main" val="3296307518"/>
                    </a:ext>
                  </a:extLst>
                </a:gridCol>
                <a:gridCol w="900530">
                  <a:extLst>
                    <a:ext uri="{9D8B030D-6E8A-4147-A177-3AD203B41FA5}">
                      <a16:colId xmlns:a16="http://schemas.microsoft.com/office/drawing/2014/main" val="1738284573"/>
                    </a:ext>
                  </a:extLst>
                </a:gridCol>
                <a:gridCol w="1016725">
                  <a:extLst>
                    <a:ext uri="{9D8B030D-6E8A-4147-A177-3AD203B41FA5}">
                      <a16:colId xmlns:a16="http://schemas.microsoft.com/office/drawing/2014/main" val="935001191"/>
                    </a:ext>
                  </a:extLst>
                </a:gridCol>
                <a:gridCol w="965890">
                  <a:extLst>
                    <a:ext uri="{9D8B030D-6E8A-4147-A177-3AD203B41FA5}">
                      <a16:colId xmlns:a16="http://schemas.microsoft.com/office/drawing/2014/main" val="2649675929"/>
                    </a:ext>
                  </a:extLst>
                </a:gridCol>
                <a:gridCol w="864216">
                  <a:extLst>
                    <a:ext uri="{9D8B030D-6E8A-4147-A177-3AD203B41FA5}">
                      <a16:colId xmlns:a16="http://schemas.microsoft.com/office/drawing/2014/main" val="2963739505"/>
                    </a:ext>
                  </a:extLst>
                </a:gridCol>
                <a:gridCol w="1016725">
                  <a:extLst>
                    <a:ext uri="{9D8B030D-6E8A-4147-A177-3AD203B41FA5}">
                      <a16:colId xmlns:a16="http://schemas.microsoft.com/office/drawing/2014/main" val="505311294"/>
                    </a:ext>
                  </a:extLst>
                </a:gridCol>
              </a:tblGrid>
              <a:tr h="184020">
                <a:tc>
                  <a:txBody>
                    <a:bodyPr/>
                    <a:lstStyle/>
                    <a:p>
                      <a:endParaRPr lang="zh-CN" altLang="en-US" sz="1400" dirty="0"/>
                    </a:p>
                  </a:txBody>
                  <a:tcPr/>
                </a:tc>
                <a:tc>
                  <a:txBody>
                    <a:bodyPr/>
                    <a:lstStyle/>
                    <a:p>
                      <a:pPr algn="ctr"/>
                      <a:r>
                        <a:rPr lang="en-US" altLang="zh-CN" sz="1400" dirty="0"/>
                        <a:t>20MHz</a:t>
                      </a:r>
                      <a:endParaRPr lang="zh-CN" altLang="en-US" sz="1400" dirty="0"/>
                    </a:p>
                  </a:txBody>
                  <a:tcPr/>
                </a:tc>
                <a:tc>
                  <a:txBody>
                    <a:bodyPr/>
                    <a:lstStyle/>
                    <a:p>
                      <a:pPr algn="ctr"/>
                      <a:r>
                        <a:rPr lang="en-US" altLang="zh-CN" sz="1400" dirty="0"/>
                        <a:t>40MHz</a:t>
                      </a:r>
                      <a:endParaRPr lang="zh-CN" altLang="en-US" sz="1400" dirty="0"/>
                    </a:p>
                  </a:txBody>
                  <a:tcPr/>
                </a:tc>
                <a:tc>
                  <a:txBody>
                    <a:bodyPr/>
                    <a:lstStyle/>
                    <a:p>
                      <a:pPr algn="ctr"/>
                      <a:r>
                        <a:rPr lang="en-US" altLang="zh-CN" sz="1400" dirty="0"/>
                        <a:t>80MHz</a:t>
                      </a:r>
                      <a:endParaRPr lang="zh-CN" altLang="en-US" sz="1400" dirty="0"/>
                    </a:p>
                  </a:txBody>
                  <a:tcPr/>
                </a:tc>
                <a:tc>
                  <a:txBody>
                    <a:bodyPr/>
                    <a:lstStyle/>
                    <a:p>
                      <a:pPr algn="ctr"/>
                      <a:r>
                        <a:rPr lang="en-US" altLang="zh-CN" sz="1400" dirty="0"/>
                        <a:t>160MHz</a:t>
                      </a:r>
                      <a:endParaRPr lang="zh-CN" altLang="en-US" sz="1400" dirty="0"/>
                    </a:p>
                  </a:txBody>
                  <a:tcPr/>
                </a:tc>
                <a:tc>
                  <a:txBody>
                    <a:bodyPr/>
                    <a:lstStyle/>
                    <a:p>
                      <a:pPr algn="ctr"/>
                      <a:r>
                        <a:rPr lang="en-US" altLang="zh-CN" sz="1400" dirty="0"/>
                        <a:t>320MHz</a:t>
                      </a:r>
                      <a:endParaRPr lang="zh-CN" altLang="en-US" sz="1400" dirty="0"/>
                    </a:p>
                  </a:txBody>
                  <a:tcPr/>
                </a:tc>
                <a:extLst>
                  <a:ext uri="{0D108BD9-81ED-4DB2-BD59-A6C34878D82A}">
                    <a16:rowId xmlns:a16="http://schemas.microsoft.com/office/drawing/2014/main" val="2016416044"/>
                  </a:ext>
                </a:extLst>
              </a:tr>
              <a:tr h="184020">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26-tone RU</a:t>
                      </a:r>
                      <a:endParaRPr lang="zh-CN" altLang="en-US" sz="1400" dirty="0"/>
                    </a:p>
                  </a:txBody>
                  <a:tcPr/>
                </a:tc>
                <a:tc>
                  <a:txBody>
                    <a:bodyPr/>
                    <a:lstStyle/>
                    <a:p>
                      <a:pPr algn="ctr"/>
                      <a:r>
                        <a:rPr lang="en-US" altLang="zh-CN" sz="1400" b="1" dirty="0">
                          <a:solidFill>
                            <a:srgbClr val="0070C0"/>
                          </a:solidFill>
                        </a:rPr>
                        <a:t>2</a:t>
                      </a:r>
                      <a:endParaRPr lang="zh-CN" altLang="en-US" sz="1400" b="1" dirty="0">
                        <a:solidFill>
                          <a:srgbClr val="0070C0"/>
                        </a:solidFill>
                      </a:endParaRPr>
                    </a:p>
                  </a:txBody>
                  <a:tcPr/>
                </a:tc>
                <a:tc>
                  <a:txBody>
                    <a:bodyPr/>
                    <a:lstStyle/>
                    <a:p>
                      <a:pPr algn="ctr"/>
                      <a:r>
                        <a:rPr lang="en-US" altLang="zh-CN" sz="1400" b="1" dirty="0">
                          <a:solidFill>
                            <a:srgbClr val="0070C0"/>
                          </a:solidFill>
                        </a:rPr>
                        <a:t>2</a:t>
                      </a:r>
                      <a:endParaRPr lang="zh-CN" altLang="en-US" sz="1400" b="1" dirty="0">
                        <a:solidFill>
                          <a:srgbClr val="0070C0"/>
                        </a:solidFill>
                      </a:endParaRPr>
                    </a:p>
                  </a:txBody>
                  <a:tcPr/>
                </a:tc>
                <a:tc>
                  <a:txBody>
                    <a:bodyPr/>
                    <a:lstStyle/>
                    <a:p>
                      <a:pPr algn="ctr"/>
                      <a:r>
                        <a:rPr lang="en-US" altLang="zh-CN" sz="1400" b="1" dirty="0">
                          <a:solidFill>
                            <a:srgbClr val="0070C0"/>
                          </a:solidFill>
                        </a:rPr>
                        <a:t>2</a:t>
                      </a:r>
                      <a:endParaRPr lang="zh-CN" altLang="en-US" sz="1400" b="1" dirty="0">
                        <a:solidFill>
                          <a:srgbClr val="0070C0"/>
                        </a:solidFill>
                      </a:endParaRPr>
                    </a:p>
                  </a:txBody>
                  <a:tcPr/>
                </a:tc>
                <a:tc>
                  <a:txBody>
                    <a:bodyPr/>
                    <a:lstStyle/>
                    <a:p>
                      <a:pPr algn="ctr"/>
                      <a:r>
                        <a:rPr lang="en-US" altLang="zh-CN" sz="1400" b="1" dirty="0">
                          <a:solidFill>
                            <a:srgbClr val="0070C0"/>
                          </a:solidFill>
                        </a:rPr>
                        <a:t>2</a:t>
                      </a:r>
                      <a:endParaRPr lang="zh-CN" altLang="en-US" sz="1400" b="1" dirty="0">
                        <a:solidFill>
                          <a:srgbClr val="0070C0"/>
                        </a:solidFill>
                      </a:endParaRPr>
                    </a:p>
                  </a:txBody>
                  <a:tcPr/>
                </a:tc>
                <a:tc>
                  <a:txBody>
                    <a:bodyPr/>
                    <a:lstStyle/>
                    <a:p>
                      <a:pPr algn="ctr"/>
                      <a:r>
                        <a:rPr lang="en-US" altLang="zh-CN" sz="1400" b="1" dirty="0">
                          <a:solidFill>
                            <a:srgbClr val="0070C0"/>
                          </a:solidFill>
                        </a:rPr>
                        <a:t>2</a:t>
                      </a:r>
                      <a:endParaRPr lang="zh-CN" altLang="en-US" sz="1400" b="1" dirty="0">
                        <a:solidFill>
                          <a:srgbClr val="0070C0"/>
                        </a:solidFill>
                      </a:endParaRPr>
                    </a:p>
                  </a:txBody>
                  <a:tcPr/>
                </a:tc>
                <a:extLst>
                  <a:ext uri="{0D108BD9-81ED-4DB2-BD59-A6C34878D82A}">
                    <a16:rowId xmlns:a16="http://schemas.microsoft.com/office/drawing/2014/main" val="338473317"/>
                  </a:ext>
                </a:extLst>
              </a:tr>
              <a:tr h="184020">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52-tone RU</a:t>
                      </a:r>
                      <a:endParaRPr lang="zh-CN" altLang="en-US" sz="1400" dirty="0"/>
                    </a:p>
                  </a:txBody>
                  <a:tcPr/>
                </a:tc>
                <a:tc>
                  <a:txBody>
                    <a:bodyPr/>
                    <a:lstStyle/>
                    <a:p>
                      <a:pPr algn="ctr"/>
                      <a:r>
                        <a:rPr lang="en-US" altLang="zh-CN" sz="1400" b="1" dirty="0">
                          <a:solidFill>
                            <a:srgbClr val="0070C0"/>
                          </a:solidFill>
                        </a:rPr>
                        <a:t>4</a:t>
                      </a:r>
                      <a:endParaRPr lang="zh-CN" altLang="en-US" sz="14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rgbClr val="0070C0"/>
                          </a:solidFill>
                        </a:rPr>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rgbClr val="0070C0"/>
                          </a:solidFill>
                        </a:rPr>
                        <a:t>4</a:t>
                      </a:r>
                      <a:endParaRPr lang="zh-CN" altLang="en-US" sz="14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rgbClr val="0070C0"/>
                          </a:solidFill>
                        </a:rPr>
                        <a:t>4</a:t>
                      </a:r>
                      <a:endParaRPr lang="zh-CN" altLang="en-US" sz="1400" b="1" dirty="0">
                        <a:solidFill>
                          <a:srgbClr val="0070C0"/>
                        </a:solidFill>
                      </a:endParaRPr>
                    </a:p>
                  </a:txBody>
                  <a:tcPr/>
                </a:tc>
                <a:tc>
                  <a:txBody>
                    <a:bodyPr/>
                    <a:lstStyle/>
                    <a:p>
                      <a:pPr algn="ctr"/>
                      <a:r>
                        <a:rPr lang="en-US" altLang="zh-CN" sz="1400" b="1" dirty="0">
                          <a:solidFill>
                            <a:srgbClr val="0070C0"/>
                          </a:solidFill>
                        </a:rPr>
                        <a:t>4</a:t>
                      </a:r>
                      <a:endParaRPr lang="zh-CN" altLang="en-US" sz="1400" b="1" dirty="0">
                        <a:solidFill>
                          <a:srgbClr val="0070C0"/>
                        </a:solidFill>
                      </a:endParaRPr>
                    </a:p>
                  </a:txBody>
                  <a:tcPr/>
                </a:tc>
                <a:extLst>
                  <a:ext uri="{0D108BD9-81ED-4DB2-BD59-A6C34878D82A}">
                    <a16:rowId xmlns:a16="http://schemas.microsoft.com/office/drawing/2014/main" val="690632674"/>
                  </a:ext>
                </a:extLst>
              </a:tr>
              <a:tr h="184020">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106-tone RU</a:t>
                      </a:r>
                      <a:endParaRPr lang="zh-CN" altLang="en-US" sz="1400" dirty="0"/>
                    </a:p>
                  </a:txBody>
                  <a:tcPr/>
                </a:tc>
                <a:tc>
                  <a:txBody>
                    <a:bodyPr/>
                    <a:lstStyle/>
                    <a:p>
                      <a:pPr algn="ctr"/>
                      <a:r>
                        <a:rPr lang="en-US" altLang="zh-CN" sz="1400" b="1" dirty="0">
                          <a:solidFill>
                            <a:srgbClr val="0070C0"/>
                          </a:solidFill>
                        </a:rPr>
                        <a:t>4</a:t>
                      </a:r>
                      <a:endParaRPr lang="zh-CN" altLang="en-US" sz="14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rgbClr val="0070C0"/>
                          </a:solidFill>
                        </a:rPr>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rgbClr val="0070C0"/>
                          </a:solidFill>
                        </a:rPr>
                        <a:t>4</a:t>
                      </a:r>
                      <a:endParaRPr lang="zh-CN" altLang="en-US" sz="14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rgbClr val="0070C0"/>
                          </a:solidFill>
                        </a:rPr>
                        <a:t>4</a:t>
                      </a:r>
                      <a:endParaRPr lang="zh-CN" altLang="en-US" sz="1400" b="1" dirty="0">
                        <a:solidFill>
                          <a:srgbClr val="0070C0"/>
                        </a:solidFill>
                      </a:endParaRPr>
                    </a:p>
                  </a:txBody>
                  <a:tcPr/>
                </a:tc>
                <a:tc>
                  <a:txBody>
                    <a:bodyPr/>
                    <a:lstStyle/>
                    <a:p>
                      <a:pPr algn="ctr"/>
                      <a:r>
                        <a:rPr lang="en-US" altLang="zh-CN" sz="1400" b="1" dirty="0">
                          <a:solidFill>
                            <a:srgbClr val="0070C0"/>
                          </a:solidFill>
                        </a:rPr>
                        <a:t>4</a:t>
                      </a:r>
                      <a:endParaRPr lang="zh-CN" altLang="en-US" sz="1400" b="1" dirty="0">
                        <a:solidFill>
                          <a:srgbClr val="0070C0"/>
                        </a:solidFill>
                      </a:endParaRPr>
                    </a:p>
                  </a:txBody>
                  <a:tcPr/>
                </a:tc>
                <a:extLst>
                  <a:ext uri="{0D108BD9-81ED-4DB2-BD59-A6C34878D82A}">
                    <a16:rowId xmlns:a16="http://schemas.microsoft.com/office/drawing/2014/main" val="4080374304"/>
                  </a:ext>
                </a:extLst>
              </a:tr>
              <a:tr h="1840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242-tone RU</a:t>
                      </a:r>
                      <a:endParaRPr lang="zh-CN" altLang="en-US" sz="1400" dirty="0"/>
                    </a:p>
                  </a:txBody>
                  <a:tcPr/>
                </a:tc>
                <a:tc>
                  <a:txBody>
                    <a:bodyPr/>
                    <a:lstStyle/>
                    <a:p>
                      <a:pPr algn="ctr"/>
                      <a:r>
                        <a:rPr lang="en-US" altLang="zh-CN" sz="1400" b="1" dirty="0">
                          <a:solidFill>
                            <a:srgbClr val="0070C0"/>
                          </a:solidFill>
                        </a:rPr>
                        <a:t>8</a:t>
                      </a:r>
                      <a:endParaRPr lang="zh-CN" altLang="en-US" sz="1400" b="1" dirty="0">
                        <a:solidFill>
                          <a:srgbClr val="0070C0"/>
                        </a:solidFill>
                      </a:endParaRPr>
                    </a:p>
                  </a:txBody>
                  <a:tcPr/>
                </a:tc>
                <a:tc>
                  <a:txBody>
                    <a:bodyPr/>
                    <a:lstStyle/>
                    <a:p>
                      <a:pPr algn="ctr"/>
                      <a:r>
                        <a:rPr lang="en-US" altLang="zh-CN" sz="1400" b="1" dirty="0">
                          <a:solidFill>
                            <a:srgbClr val="0070C0"/>
                          </a:solidFill>
                        </a:rPr>
                        <a:t>8</a:t>
                      </a:r>
                      <a:endParaRPr lang="zh-CN" altLang="en-US" sz="1400" b="1" dirty="0">
                        <a:solidFill>
                          <a:srgbClr val="0070C0"/>
                        </a:solidFill>
                      </a:endParaRPr>
                    </a:p>
                  </a:txBody>
                  <a:tcPr/>
                </a:tc>
                <a:tc>
                  <a:txBody>
                    <a:bodyPr/>
                    <a:lstStyle/>
                    <a:p>
                      <a:pPr algn="ctr"/>
                      <a:r>
                        <a:rPr lang="en-US" altLang="zh-CN" sz="1400" b="1" dirty="0">
                          <a:solidFill>
                            <a:srgbClr val="0070C0"/>
                          </a:solidFill>
                        </a:rPr>
                        <a:t>8</a:t>
                      </a:r>
                      <a:endParaRPr lang="zh-CN" altLang="en-US" sz="1400" b="1" dirty="0">
                        <a:solidFill>
                          <a:srgbClr val="0070C0"/>
                        </a:solidFill>
                      </a:endParaRPr>
                    </a:p>
                  </a:txBody>
                  <a:tcPr/>
                </a:tc>
                <a:tc>
                  <a:txBody>
                    <a:bodyPr/>
                    <a:lstStyle/>
                    <a:p>
                      <a:pPr algn="ctr"/>
                      <a:r>
                        <a:rPr lang="en-US" altLang="zh-CN" sz="1400" b="1" dirty="0">
                          <a:solidFill>
                            <a:srgbClr val="0070C0"/>
                          </a:solidFill>
                        </a:rPr>
                        <a:t>8</a:t>
                      </a:r>
                      <a:endParaRPr lang="zh-CN" altLang="en-US" sz="1400" b="1" dirty="0">
                        <a:solidFill>
                          <a:srgbClr val="0070C0"/>
                        </a:solidFill>
                      </a:endParaRPr>
                    </a:p>
                  </a:txBody>
                  <a:tcPr/>
                </a:tc>
                <a:tc>
                  <a:txBody>
                    <a:bodyPr/>
                    <a:lstStyle/>
                    <a:p>
                      <a:pPr algn="ctr"/>
                      <a:r>
                        <a:rPr lang="en-US" altLang="zh-CN" sz="1400" b="1" dirty="0">
                          <a:solidFill>
                            <a:srgbClr val="0070C0"/>
                          </a:solidFill>
                        </a:rPr>
                        <a:t>8</a:t>
                      </a:r>
                      <a:endParaRPr lang="zh-CN" altLang="en-US" sz="1400" b="1" dirty="0">
                        <a:solidFill>
                          <a:srgbClr val="0070C0"/>
                        </a:solidFill>
                      </a:endParaRPr>
                    </a:p>
                  </a:txBody>
                  <a:tcPr/>
                </a:tc>
                <a:extLst>
                  <a:ext uri="{0D108BD9-81ED-4DB2-BD59-A6C34878D82A}">
                    <a16:rowId xmlns:a16="http://schemas.microsoft.com/office/drawing/2014/main" val="3965288371"/>
                  </a:ext>
                </a:extLst>
              </a:tr>
              <a:tr h="1840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484-tone RU</a:t>
                      </a:r>
                      <a:endParaRPr lang="zh-CN" altLang="en-US" sz="1400" dirty="0"/>
                    </a:p>
                  </a:txBody>
                  <a:tcPr/>
                </a:tc>
                <a:tc>
                  <a:txBody>
                    <a:bodyPr/>
                    <a:lstStyle/>
                    <a:p>
                      <a:pPr algn="ctr"/>
                      <a:r>
                        <a:rPr lang="en-US" altLang="zh-CN" sz="1400" dirty="0"/>
                        <a:t>N/A</a:t>
                      </a:r>
                      <a:endParaRPr lang="zh-CN" altLang="en-US" sz="1400" dirty="0"/>
                    </a:p>
                  </a:txBody>
                  <a:tcPr/>
                </a:tc>
                <a:tc>
                  <a:txBody>
                    <a:bodyPr/>
                    <a:lstStyle/>
                    <a:p>
                      <a:pPr algn="ctr"/>
                      <a:r>
                        <a:rPr lang="en-US" altLang="zh-CN" sz="1400" b="1" dirty="0">
                          <a:solidFill>
                            <a:srgbClr val="0070C0"/>
                          </a:solidFill>
                        </a:rPr>
                        <a:t>16</a:t>
                      </a:r>
                      <a:endParaRPr lang="zh-CN" altLang="en-US" sz="14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rgbClr val="0070C0"/>
                          </a:solidFill>
                        </a:rPr>
                        <a:t>16</a:t>
                      </a:r>
                      <a:endParaRPr lang="zh-CN" altLang="en-US" sz="14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rgbClr val="0070C0"/>
                          </a:solidFill>
                        </a:rPr>
                        <a:t>16</a:t>
                      </a:r>
                      <a:endParaRPr lang="zh-CN" altLang="en-US" sz="1400" b="1" dirty="0">
                        <a:solidFill>
                          <a:srgbClr val="0070C0"/>
                        </a:solidFill>
                      </a:endParaRPr>
                    </a:p>
                  </a:txBody>
                  <a:tcPr/>
                </a:tc>
                <a:tc>
                  <a:txBody>
                    <a:bodyPr/>
                    <a:lstStyle/>
                    <a:p>
                      <a:pPr algn="ctr"/>
                      <a:r>
                        <a:rPr lang="en-US" altLang="zh-CN" sz="1400" b="1" dirty="0">
                          <a:solidFill>
                            <a:srgbClr val="0070C0"/>
                          </a:solidFill>
                        </a:rPr>
                        <a:t>16</a:t>
                      </a:r>
                      <a:endParaRPr lang="zh-CN" altLang="en-US" sz="1400" b="1" dirty="0">
                        <a:solidFill>
                          <a:srgbClr val="0070C0"/>
                        </a:solidFill>
                      </a:endParaRPr>
                    </a:p>
                  </a:txBody>
                  <a:tcPr/>
                </a:tc>
                <a:extLst>
                  <a:ext uri="{0D108BD9-81ED-4DB2-BD59-A6C34878D82A}">
                    <a16:rowId xmlns:a16="http://schemas.microsoft.com/office/drawing/2014/main" val="186999240"/>
                  </a:ext>
                </a:extLst>
              </a:tr>
              <a:tr h="1840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996-tone RU</a:t>
                      </a:r>
                      <a:endParaRPr lang="zh-CN"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N/A</a:t>
                      </a:r>
                      <a:endParaRPr lang="zh-CN"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N/A</a:t>
                      </a:r>
                      <a:endParaRPr lang="zh-CN"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rgbClr val="0070C0"/>
                          </a:solidFill>
                        </a:rPr>
                        <a:t>16</a:t>
                      </a:r>
                      <a:endParaRPr lang="zh-CN" altLang="en-US" sz="14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rgbClr val="0070C0"/>
                          </a:solidFill>
                        </a:rPr>
                        <a:t>16</a:t>
                      </a:r>
                      <a:endParaRPr lang="zh-CN" altLang="en-US" sz="14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rgbClr val="0070C0"/>
                          </a:solidFill>
                        </a:rPr>
                        <a:t>16</a:t>
                      </a:r>
                      <a:endParaRPr lang="zh-CN" altLang="en-US" sz="1400" b="1" dirty="0">
                        <a:solidFill>
                          <a:srgbClr val="0070C0"/>
                        </a:solidFill>
                      </a:endParaRPr>
                    </a:p>
                  </a:txBody>
                  <a:tcPr/>
                </a:tc>
                <a:extLst>
                  <a:ext uri="{0D108BD9-81ED-4DB2-BD59-A6C34878D82A}">
                    <a16:rowId xmlns:a16="http://schemas.microsoft.com/office/drawing/2014/main" val="1674386118"/>
                  </a:ext>
                </a:extLst>
              </a:tr>
            </a:tbl>
          </a:graphicData>
        </a:graphic>
      </p:graphicFrame>
      <p:sp>
        <p:nvSpPr>
          <p:cNvPr id="9" name="文本框 8">
            <a:extLst>
              <a:ext uri="{FF2B5EF4-FFF2-40B4-BE49-F238E27FC236}">
                <a16:creationId xmlns:a16="http://schemas.microsoft.com/office/drawing/2014/main" id="{087342A0-D6E6-6884-E68E-B0E3AF0B6414}"/>
              </a:ext>
            </a:extLst>
          </p:cNvPr>
          <p:cNvSpPr txBox="1"/>
          <p:nvPr/>
        </p:nvSpPr>
        <p:spPr>
          <a:xfrm>
            <a:off x="6560535" y="2850931"/>
            <a:ext cx="4541243" cy="338554"/>
          </a:xfrm>
          <a:prstGeom prst="rect">
            <a:avLst/>
          </a:prstGeom>
          <a:noFill/>
        </p:spPr>
        <p:txBody>
          <a:bodyPr wrap="square">
            <a:spAutoFit/>
          </a:bodyPr>
          <a:lstStyle/>
          <a:p>
            <a:pPr algn="ctr"/>
            <a:r>
              <a:rPr lang="en-US" altLang="zh-CN" sz="1600" dirty="0">
                <a:solidFill>
                  <a:schemeClr val="tx1"/>
                </a:solidFill>
                <a:latin typeface="Times New Roman" panose="02020603050405020304" pitchFamily="18" charset="0"/>
                <a:cs typeface="Times New Roman" panose="02020603050405020304" pitchFamily="18" charset="0"/>
              </a:rPr>
              <a:t>Current pilot subcarriers presented in Data field </a:t>
            </a:r>
            <a:endParaRPr lang="zh-CN" altLang="en-US" sz="1600" dirty="0">
              <a:solidFill>
                <a:schemeClr val="tx1"/>
              </a:solidFill>
              <a:latin typeface="Times New Roman" panose="02020603050405020304" pitchFamily="18" charset="0"/>
              <a:cs typeface="Times New Roman" panose="02020603050405020304" pitchFamily="18" charset="0"/>
            </a:endParaRPr>
          </a:p>
        </p:txBody>
      </p:sp>
      <p:sp>
        <p:nvSpPr>
          <p:cNvPr id="11" name="文本框 10">
            <a:extLst>
              <a:ext uri="{FF2B5EF4-FFF2-40B4-BE49-F238E27FC236}">
                <a16:creationId xmlns:a16="http://schemas.microsoft.com/office/drawing/2014/main" id="{4B68FEDE-0EC4-8531-30F7-0E9783E27FE4}"/>
              </a:ext>
            </a:extLst>
          </p:cNvPr>
          <p:cNvSpPr txBox="1"/>
          <p:nvPr/>
        </p:nvSpPr>
        <p:spPr>
          <a:xfrm>
            <a:off x="5466197" y="1916832"/>
            <a:ext cx="6606467" cy="923330"/>
          </a:xfrm>
          <a:prstGeom prst="rect">
            <a:avLst/>
          </a:prstGeom>
          <a:noFill/>
        </p:spPr>
        <p:txBody>
          <a:bodyPr wrap="square">
            <a:spAutoFit/>
          </a:bodyPr>
          <a:lstStyle/>
          <a:p>
            <a:pPr marL="285750" indent="-285750"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Current pilot subcarriers presented in Data field are used for phase information and parameter tracking. The number of pilot subcarriers in current regular RUs (RRUs) are listed below:</a:t>
            </a:r>
          </a:p>
        </p:txBody>
      </p:sp>
    </p:spTree>
    <p:extLst>
      <p:ext uri="{BB962C8B-B14F-4D97-AF65-F5344CB8AC3E}">
        <p14:creationId xmlns:p14="http://schemas.microsoft.com/office/powerpoint/2010/main" val="24447957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00" y="510994"/>
            <a:ext cx="10726455"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Discussion on design of interference mitigation </a:t>
            </a:r>
            <a:r>
              <a:rPr lang="en-GB" altLang="zh-CN" dirty="0"/>
              <a:t>pilots </a:t>
            </a: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May 2025</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345665" y="1124744"/>
            <a:ext cx="11582983" cy="948978"/>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IM pilots are </a:t>
            </a:r>
            <a:r>
              <a:rPr kumimoji="0" lang="en-US" altLang="zh-CN" sz="18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additional pilots, located within the data portion of the PPDU, which are used for interference estimation</a:t>
            </a:r>
            <a:r>
              <a:rPr lang="en-US" altLang="zh-CN" sz="1800" dirty="0">
                <a:solidFill>
                  <a:schemeClr val="tx1"/>
                </a:solidFill>
                <a:latin typeface="Times New Roman" panose="02020603050405020304" pitchFamily="18" charset="0"/>
                <a:cs typeface="Times New Roman" panose="02020603050405020304" pitchFamily="18" charset="0"/>
              </a:rPr>
              <a:t>. </a:t>
            </a:r>
          </a:p>
          <a:p>
            <a:pPr marL="285750" indent="-285750"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On possible solution for the number of IM pilot (</a:t>
            </a:r>
            <a:r>
              <a:rPr lang="en-US" altLang="zh-CN" sz="1800" dirty="0">
                <a:solidFill>
                  <a:srgbClr val="FF0000"/>
                </a:solidFill>
                <a:latin typeface="Times New Roman" panose="02020603050405020304" pitchFamily="18" charset="0"/>
                <a:cs typeface="Times New Roman" panose="02020603050405020304" pitchFamily="18" charset="0"/>
              </a:rPr>
              <a:t>only</a:t>
            </a:r>
            <a:r>
              <a:rPr lang="en-US" altLang="zh-CN"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rgbClr val="FF0000"/>
                </a:solidFill>
                <a:latin typeface="Times New Roman" panose="02020603050405020304" pitchFamily="18" charset="0"/>
                <a:cs typeface="Times New Roman" panose="02020603050405020304" pitchFamily="18" charset="0"/>
              </a:rPr>
              <a:t>additional pilot</a:t>
            </a:r>
            <a:r>
              <a:rPr lang="en-US" altLang="zh-CN" sz="1800" dirty="0">
                <a:solidFill>
                  <a:schemeClr val="tx1"/>
                </a:solidFill>
                <a:latin typeface="Times New Roman" panose="02020603050405020304" pitchFamily="18" charset="0"/>
                <a:cs typeface="Times New Roman" panose="02020603050405020304" pitchFamily="18" charset="0"/>
              </a:rPr>
              <a:t>) subcarriers in RRUs is shown below:</a:t>
            </a:r>
          </a:p>
        </p:txBody>
      </p:sp>
      <p:graphicFrame>
        <p:nvGraphicFramePr>
          <p:cNvPr id="3" name="表格 2">
            <a:extLst>
              <a:ext uri="{FF2B5EF4-FFF2-40B4-BE49-F238E27FC236}">
                <a16:creationId xmlns:a16="http://schemas.microsoft.com/office/drawing/2014/main" id="{45A5EE8B-021E-FF4D-AD5C-1532471BF689}"/>
              </a:ext>
            </a:extLst>
          </p:cNvPr>
          <p:cNvGraphicFramePr>
            <a:graphicFrameLocks noGrp="1"/>
          </p:cNvGraphicFramePr>
          <p:nvPr>
            <p:extLst>
              <p:ext uri="{D42A27DB-BD31-4B8C-83A1-F6EECF244321}">
                <p14:modId xmlns:p14="http://schemas.microsoft.com/office/powerpoint/2010/main" val="2202019167"/>
              </p:ext>
            </p:extLst>
          </p:nvPr>
        </p:nvGraphicFramePr>
        <p:xfrm>
          <a:off x="335360" y="2060848"/>
          <a:ext cx="11702698" cy="3413760"/>
        </p:xfrm>
        <a:graphic>
          <a:graphicData uri="http://schemas.openxmlformats.org/drawingml/2006/table">
            <a:tbl>
              <a:tblPr firstRow="1" bandRow="1">
                <a:tableStyleId>{5C22544A-7EE6-4342-B048-85BDC9FD1C3A}</a:tableStyleId>
              </a:tblPr>
              <a:tblGrid>
                <a:gridCol w="1259486">
                  <a:extLst>
                    <a:ext uri="{9D8B030D-6E8A-4147-A177-3AD203B41FA5}">
                      <a16:colId xmlns:a16="http://schemas.microsoft.com/office/drawing/2014/main" val="3296307518"/>
                    </a:ext>
                  </a:extLst>
                </a:gridCol>
                <a:gridCol w="1692842">
                  <a:extLst>
                    <a:ext uri="{9D8B030D-6E8A-4147-A177-3AD203B41FA5}">
                      <a16:colId xmlns:a16="http://schemas.microsoft.com/office/drawing/2014/main" val="1738284573"/>
                    </a:ext>
                  </a:extLst>
                </a:gridCol>
                <a:gridCol w="1790561">
                  <a:extLst>
                    <a:ext uri="{9D8B030D-6E8A-4147-A177-3AD203B41FA5}">
                      <a16:colId xmlns:a16="http://schemas.microsoft.com/office/drawing/2014/main" val="935001191"/>
                    </a:ext>
                  </a:extLst>
                </a:gridCol>
                <a:gridCol w="1907389">
                  <a:extLst>
                    <a:ext uri="{9D8B030D-6E8A-4147-A177-3AD203B41FA5}">
                      <a16:colId xmlns:a16="http://schemas.microsoft.com/office/drawing/2014/main" val="2649675929"/>
                    </a:ext>
                  </a:extLst>
                </a:gridCol>
                <a:gridCol w="1836745">
                  <a:extLst>
                    <a:ext uri="{9D8B030D-6E8A-4147-A177-3AD203B41FA5}">
                      <a16:colId xmlns:a16="http://schemas.microsoft.com/office/drawing/2014/main" val="2963739505"/>
                    </a:ext>
                  </a:extLst>
                </a:gridCol>
                <a:gridCol w="1836745">
                  <a:extLst>
                    <a:ext uri="{9D8B030D-6E8A-4147-A177-3AD203B41FA5}">
                      <a16:colId xmlns:a16="http://schemas.microsoft.com/office/drawing/2014/main" val="505311294"/>
                    </a:ext>
                  </a:extLst>
                </a:gridCol>
                <a:gridCol w="1378930">
                  <a:extLst>
                    <a:ext uri="{9D8B030D-6E8A-4147-A177-3AD203B41FA5}">
                      <a16:colId xmlns:a16="http://schemas.microsoft.com/office/drawing/2014/main" val="438293922"/>
                    </a:ext>
                  </a:extLst>
                </a:gridCol>
              </a:tblGrid>
              <a:tr h="0">
                <a:tc>
                  <a:txBody>
                    <a:bodyPr/>
                    <a:lstStyle/>
                    <a:p>
                      <a:endParaRPr lang="zh-CN" altLang="en-US" sz="1400" dirty="0"/>
                    </a:p>
                  </a:txBody>
                  <a:tcPr/>
                </a:tc>
                <a:tc>
                  <a:txBody>
                    <a:bodyPr/>
                    <a:lstStyle/>
                    <a:p>
                      <a:pPr algn="ctr"/>
                      <a:r>
                        <a:rPr lang="en-US" altLang="zh-CN" sz="1400" dirty="0"/>
                        <a:t>20MHz</a:t>
                      </a:r>
                      <a:endParaRPr lang="zh-CN" altLang="en-US" sz="1400" dirty="0"/>
                    </a:p>
                  </a:txBody>
                  <a:tcPr/>
                </a:tc>
                <a:tc>
                  <a:txBody>
                    <a:bodyPr/>
                    <a:lstStyle/>
                    <a:p>
                      <a:pPr algn="ctr"/>
                      <a:r>
                        <a:rPr lang="en-US" altLang="zh-CN" sz="1400" dirty="0"/>
                        <a:t>40MHz</a:t>
                      </a:r>
                      <a:endParaRPr lang="zh-CN" altLang="en-US" sz="1400" dirty="0"/>
                    </a:p>
                  </a:txBody>
                  <a:tcPr/>
                </a:tc>
                <a:tc>
                  <a:txBody>
                    <a:bodyPr/>
                    <a:lstStyle/>
                    <a:p>
                      <a:pPr algn="ctr"/>
                      <a:r>
                        <a:rPr lang="en-US" altLang="zh-CN" sz="1400" dirty="0"/>
                        <a:t>80MHz</a:t>
                      </a:r>
                      <a:endParaRPr lang="zh-CN" altLang="en-US" sz="1400" dirty="0"/>
                    </a:p>
                  </a:txBody>
                  <a:tcPr/>
                </a:tc>
                <a:tc>
                  <a:txBody>
                    <a:bodyPr/>
                    <a:lstStyle/>
                    <a:p>
                      <a:pPr algn="ctr"/>
                      <a:r>
                        <a:rPr lang="en-US" altLang="zh-CN" sz="1400" dirty="0"/>
                        <a:t>160MHz</a:t>
                      </a:r>
                      <a:endParaRPr lang="zh-CN" altLang="en-US" sz="1400" dirty="0"/>
                    </a:p>
                  </a:txBody>
                  <a:tcPr/>
                </a:tc>
                <a:tc>
                  <a:txBody>
                    <a:bodyPr/>
                    <a:lstStyle/>
                    <a:p>
                      <a:pPr algn="ctr"/>
                      <a:r>
                        <a:rPr lang="en-US" altLang="zh-CN" sz="1400" dirty="0"/>
                        <a:t>320MHz</a:t>
                      </a:r>
                      <a:endParaRPr lang="zh-CN" altLang="en-US" sz="1400" dirty="0"/>
                    </a:p>
                  </a:txBody>
                  <a:tcPr/>
                </a:tc>
                <a:tc>
                  <a:txBody>
                    <a:bodyPr/>
                    <a:lstStyle/>
                    <a:p>
                      <a:pPr algn="ctr"/>
                      <a:r>
                        <a:rPr lang="en-US" altLang="zh-CN" sz="1400" dirty="0"/>
                        <a:t>Ratio</a:t>
                      </a:r>
                      <a:endParaRPr lang="zh-CN" altLang="en-US" sz="1400" dirty="0"/>
                    </a:p>
                  </a:txBody>
                  <a:tcPr/>
                </a:tc>
                <a:extLst>
                  <a:ext uri="{0D108BD9-81ED-4DB2-BD59-A6C34878D82A}">
                    <a16:rowId xmlns:a16="http://schemas.microsoft.com/office/drawing/2014/main" val="2016416044"/>
                  </a:ext>
                </a:extLst>
              </a:tr>
              <a:tr h="0">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26-tone RU</a:t>
                      </a:r>
                      <a:endParaRPr lang="zh-CN" altLang="en-US" sz="1400" dirty="0"/>
                    </a:p>
                  </a:txBody>
                  <a:tcPr/>
                </a:tc>
                <a:tc>
                  <a:txBody>
                    <a:bodyPr/>
                    <a:lstStyle/>
                    <a:p>
                      <a:pPr algn="ctr"/>
                      <a:r>
                        <a:rPr lang="en-US" altLang="zh-CN" sz="1400" b="1" dirty="0">
                          <a:solidFill>
                            <a:srgbClr val="FF0000"/>
                          </a:solidFill>
                        </a:rPr>
                        <a:t>2 </a:t>
                      </a:r>
                    </a:p>
                    <a:p>
                      <a:pPr algn="ctr"/>
                      <a:r>
                        <a:rPr lang="en-US" altLang="zh-CN" sz="1400" b="1" dirty="0">
                          <a:solidFill>
                            <a:srgbClr val="FF0000"/>
                          </a:solidFill>
                        </a:rPr>
                        <a:t>(additional pilot)</a:t>
                      </a:r>
                      <a:endParaRPr lang="zh-CN" altLang="en-US" sz="1400" b="1" dirty="0">
                        <a:solidFill>
                          <a:srgbClr val="FF0000"/>
                        </a:solidFill>
                      </a:endParaRPr>
                    </a:p>
                  </a:txBody>
                  <a:tcPr/>
                </a:tc>
                <a:tc>
                  <a:txBody>
                    <a:bodyPr/>
                    <a:lstStyle/>
                    <a:p>
                      <a:pPr algn="ctr"/>
                      <a:r>
                        <a:rPr lang="en-US" altLang="zh-CN" sz="1400" b="1" dirty="0">
                          <a:solidFill>
                            <a:srgbClr val="FF0000"/>
                          </a:solidFill>
                        </a:rPr>
                        <a:t>2 </a:t>
                      </a:r>
                    </a:p>
                    <a:p>
                      <a:pPr algn="ctr"/>
                      <a:r>
                        <a:rPr lang="en-US" altLang="zh-CN" sz="1400" b="1" dirty="0">
                          <a:solidFill>
                            <a:srgbClr val="FF0000"/>
                          </a:solidFill>
                        </a:rPr>
                        <a:t>(additional pilot)</a:t>
                      </a:r>
                      <a:endParaRPr lang="zh-CN" altLang="en-US" sz="1400" b="1" dirty="0">
                        <a:solidFill>
                          <a:srgbClr val="FF0000"/>
                        </a:solidFill>
                      </a:endParaRPr>
                    </a:p>
                  </a:txBody>
                  <a:tcPr/>
                </a:tc>
                <a:tc>
                  <a:txBody>
                    <a:bodyPr/>
                    <a:lstStyle/>
                    <a:p>
                      <a:pPr algn="ctr"/>
                      <a:r>
                        <a:rPr lang="en-US" altLang="zh-CN" sz="1400" b="1" dirty="0">
                          <a:solidFill>
                            <a:srgbClr val="FF0000"/>
                          </a:solidFill>
                        </a:rPr>
                        <a:t>2 </a:t>
                      </a:r>
                    </a:p>
                    <a:p>
                      <a:pPr algn="ctr"/>
                      <a:r>
                        <a:rPr lang="en-US" altLang="zh-CN" sz="1400" b="1" dirty="0">
                          <a:solidFill>
                            <a:srgbClr val="FF0000"/>
                          </a:solidFill>
                        </a:rPr>
                        <a:t>(additional pilot)</a:t>
                      </a:r>
                      <a:endParaRPr lang="zh-CN" altLang="en-US" sz="1400" b="1" dirty="0">
                        <a:solidFill>
                          <a:srgbClr val="FF0000"/>
                        </a:solidFill>
                      </a:endParaRPr>
                    </a:p>
                  </a:txBody>
                  <a:tcPr/>
                </a:tc>
                <a:tc>
                  <a:txBody>
                    <a:bodyPr/>
                    <a:lstStyle/>
                    <a:p>
                      <a:pPr algn="ctr"/>
                      <a:r>
                        <a:rPr lang="en-US" altLang="zh-CN" sz="1400" b="1" dirty="0">
                          <a:solidFill>
                            <a:srgbClr val="FF0000"/>
                          </a:solidFill>
                        </a:rPr>
                        <a:t>2 </a:t>
                      </a:r>
                    </a:p>
                    <a:p>
                      <a:pPr algn="ctr"/>
                      <a:r>
                        <a:rPr lang="en-US" altLang="zh-CN" sz="1400" b="1" dirty="0">
                          <a:solidFill>
                            <a:srgbClr val="FF0000"/>
                          </a:solidFill>
                        </a:rPr>
                        <a:t>(additional pilot)</a:t>
                      </a:r>
                      <a:endParaRPr lang="zh-CN" altLang="en-US" sz="1400" b="1" dirty="0">
                        <a:solidFill>
                          <a:srgbClr val="FF0000"/>
                        </a:solidFill>
                      </a:endParaRPr>
                    </a:p>
                  </a:txBody>
                  <a:tcPr/>
                </a:tc>
                <a:tc>
                  <a:txBody>
                    <a:bodyPr/>
                    <a:lstStyle/>
                    <a:p>
                      <a:pPr algn="ctr"/>
                      <a:r>
                        <a:rPr lang="en-US" altLang="zh-CN" sz="1400" b="1" dirty="0">
                          <a:solidFill>
                            <a:srgbClr val="FF0000"/>
                          </a:solidFill>
                        </a:rPr>
                        <a:t>2 </a:t>
                      </a:r>
                    </a:p>
                    <a:p>
                      <a:pPr algn="ctr"/>
                      <a:r>
                        <a:rPr lang="en-US" altLang="zh-CN" sz="1400" b="1" dirty="0">
                          <a:solidFill>
                            <a:srgbClr val="FF0000"/>
                          </a:solidFill>
                        </a:rPr>
                        <a:t>(additional pilot)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n-lt"/>
                          <a:ea typeface="+mn-ea"/>
                          <a:cs typeface="+mn-cs"/>
                        </a:rPr>
                        <a:t>7.69%</a:t>
                      </a:r>
                      <a:endParaRPr kumimoji="0" lang="zh-CN" altLang="en-US" sz="14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338473317"/>
                  </a:ext>
                </a:extLst>
              </a:tr>
              <a:tr h="0">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52-tone RU</a:t>
                      </a:r>
                      <a:endParaRPr lang="zh-CN" altLang="en-US" sz="1400" dirty="0"/>
                    </a:p>
                  </a:txBody>
                  <a:tcPr/>
                </a:tc>
                <a:tc>
                  <a:txBody>
                    <a:bodyPr/>
                    <a:lstStyle/>
                    <a:p>
                      <a:pPr marL="0" algn="ctr" defTabSz="914400" rtl="0" eaLnBrk="1" latinLnBrk="0" hangingPunct="1"/>
                      <a:r>
                        <a:rPr lang="en-US" altLang="zh-CN" sz="1400" b="1" kern="1200" dirty="0">
                          <a:solidFill>
                            <a:srgbClr val="FF0000"/>
                          </a:solidFill>
                          <a:latin typeface="+mn-lt"/>
                          <a:ea typeface="+mn-ea"/>
                          <a:cs typeface="+mn-cs"/>
                        </a:rPr>
                        <a:t>4 </a:t>
                      </a:r>
                    </a:p>
                    <a:p>
                      <a:pPr marL="0" algn="ctr" defTabSz="914400" rtl="0" eaLnBrk="1" latinLnBrk="0" hangingPunct="1"/>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400" b="1" kern="1200" dirty="0">
                          <a:solidFill>
                            <a:srgbClr val="FF0000"/>
                          </a:solidFill>
                          <a:latin typeface="+mn-lt"/>
                          <a:ea typeface="+mn-ea"/>
                          <a:cs typeface="+mn-cs"/>
                        </a:rPr>
                        <a:t>4 </a:t>
                      </a:r>
                    </a:p>
                    <a:p>
                      <a:pPr marL="0" algn="ctr" defTabSz="914400" rtl="0" eaLnBrk="1" latinLnBrk="0" hangingPunct="1"/>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400" b="1" kern="1200" dirty="0">
                          <a:solidFill>
                            <a:srgbClr val="FF0000"/>
                          </a:solidFill>
                          <a:latin typeface="+mn-lt"/>
                          <a:ea typeface="+mn-ea"/>
                          <a:cs typeface="+mn-cs"/>
                        </a:rPr>
                        <a:t>4 </a:t>
                      </a:r>
                    </a:p>
                    <a:p>
                      <a:pPr marL="0" algn="ctr" defTabSz="914400" rtl="0" eaLnBrk="1" latinLnBrk="0" hangingPunct="1"/>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400" b="1" kern="1200" dirty="0">
                          <a:solidFill>
                            <a:srgbClr val="FF0000"/>
                          </a:solidFill>
                          <a:latin typeface="+mn-lt"/>
                          <a:ea typeface="+mn-ea"/>
                          <a:cs typeface="+mn-cs"/>
                        </a:rPr>
                        <a:t>4 </a:t>
                      </a:r>
                    </a:p>
                    <a:p>
                      <a:pPr marL="0" algn="ctr" defTabSz="914400" rtl="0" eaLnBrk="1" latinLnBrk="0" hangingPunct="1"/>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400" b="1" kern="1200" dirty="0">
                          <a:solidFill>
                            <a:srgbClr val="FF0000"/>
                          </a:solidFill>
                          <a:latin typeface="+mn-lt"/>
                          <a:ea typeface="+mn-ea"/>
                          <a:cs typeface="+mn-cs"/>
                        </a:rPr>
                        <a:t>4 </a:t>
                      </a:r>
                    </a:p>
                    <a:p>
                      <a:pPr marL="0" algn="ctr" defTabSz="914400" rtl="0" eaLnBrk="1" latinLnBrk="0" hangingPunct="1"/>
                      <a:r>
                        <a:rPr lang="en-US" altLang="zh-CN" sz="1400" b="1" kern="1200" dirty="0">
                          <a:solidFill>
                            <a:srgbClr val="FF0000"/>
                          </a:solidFill>
                          <a:latin typeface="+mn-lt"/>
                          <a:ea typeface="+mn-ea"/>
                          <a:cs typeface="+mn-cs"/>
                        </a:rPr>
                        <a:t>(additional pilot)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n-lt"/>
                          <a:ea typeface="+mn-ea"/>
                          <a:cs typeface="+mn-cs"/>
                        </a:rPr>
                        <a:t>7.69%</a:t>
                      </a:r>
                      <a:endParaRPr kumimoji="0" lang="zh-CN" altLang="en-US" sz="14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690632674"/>
                  </a:ext>
                </a:extLst>
              </a:tr>
              <a:tr h="0">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106-tone RU</a:t>
                      </a:r>
                      <a:endParaRPr lang="zh-CN"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8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8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8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8</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 (additional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8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n-lt"/>
                          <a:ea typeface="+mn-ea"/>
                          <a:cs typeface="+mn-cs"/>
                        </a:rPr>
                        <a:t>7.55%</a:t>
                      </a:r>
                      <a:endParaRPr kumimoji="0" lang="zh-CN" altLang="en-US" sz="14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400" dirty="0"/>
                    </a:p>
                  </a:txBody>
                  <a:tcPr/>
                </a:tc>
                <a:extLst>
                  <a:ext uri="{0D108BD9-81ED-4DB2-BD59-A6C34878D82A}">
                    <a16:rowId xmlns:a16="http://schemas.microsoft.com/office/drawing/2014/main" val="40803743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242-tone RU</a:t>
                      </a:r>
                      <a:endParaRPr lang="zh-CN"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16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16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16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16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16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n-lt"/>
                          <a:ea typeface="+mn-ea"/>
                          <a:cs typeface="+mn-cs"/>
                        </a:rPr>
                        <a:t>6.61%</a:t>
                      </a:r>
                      <a:endParaRPr kumimoji="0" lang="zh-CN" altLang="en-US" sz="14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400" dirty="0"/>
                    </a:p>
                  </a:txBody>
                  <a:tcPr/>
                </a:tc>
                <a:extLst>
                  <a:ext uri="{0D108BD9-81ED-4DB2-BD59-A6C34878D82A}">
                    <a16:rowId xmlns:a16="http://schemas.microsoft.com/office/drawing/2014/main" val="396528837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484-tone RU</a:t>
                      </a:r>
                      <a:endParaRPr lang="zh-CN" altLang="en-US" sz="1400" dirty="0"/>
                    </a:p>
                  </a:txBody>
                  <a:tcPr/>
                </a:tc>
                <a:tc>
                  <a:txBody>
                    <a:bodyPr/>
                    <a:lstStyle/>
                    <a:p>
                      <a:pPr algn="ctr"/>
                      <a:r>
                        <a:rPr lang="en-US" altLang="zh-CN" sz="1400" dirty="0"/>
                        <a:t>N/A</a:t>
                      </a:r>
                      <a:endParaRPr lang="zh-CN"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32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32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32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32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n-lt"/>
                          <a:ea typeface="+mn-ea"/>
                          <a:cs typeface="+mn-cs"/>
                        </a:rPr>
                        <a:t>6.61%</a:t>
                      </a:r>
                      <a:endParaRPr kumimoji="0" lang="zh-CN" altLang="en-US" sz="14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400" dirty="0"/>
                    </a:p>
                  </a:txBody>
                  <a:tcPr/>
                </a:tc>
                <a:extLst>
                  <a:ext uri="{0D108BD9-81ED-4DB2-BD59-A6C34878D82A}">
                    <a16:rowId xmlns:a16="http://schemas.microsoft.com/office/drawing/2014/main" val="18699924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996-tone RU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N/A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N/A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64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64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 (additional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64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n-lt"/>
                          <a:ea typeface="+mn-ea"/>
                          <a:cs typeface="+mn-cs"/>
                        </a:rPr>
                        <a:t> (additional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n-lt"/>
                          <a:ea typeface="+mn-ea"/>
                          <a:cs typeface="+mn-cs"/>
                        </a:rPr>
                        <a:t>6.43%</a:t>
                      </a:r>
                    </a:p>
                  </a:txBody>
                  <a:tcPr/>
                </a:tc>
                <a:extLst>
                  <a:ext uri="{0D108BD9-81ED-4DB2-BD59-A6C34878D82A}">
                    <a16:rowId xmlns:a16="http://schemas.microsoft.com/office/drawing/2014/main" val="1674386118"/>
                  </a:ext>
                </a:extLst>
              </a:tr>
            </a:tbl>
          </a:graphicData>
        </a:graphic>
      </p:graphicFrame>
      <p:sp>
        <p:nvSpPr>
          <p:cNvPr id="9" name="文本框 8">
            <a:extLst>
              <a:ext uri="{FF2B5EF4-FFF2-40B4-BE49-F238E27FC236}">
                <a16:creationId xmlns:a16="http://schemas.microsoft.com/office/drawing/2014/main" id="{D2D64645-4532-CA10-A5B1-455199BFEEC8}"/>
              </a:ext>
            </a:extLst>
          </p:cNvPr>
          <p:cNvSpPr txBox="1"/>
          <p:nvPr/>
        </p:nvSpPr>
        <p:spPr>
          <a:xfrm>
            <a:off x="417673" y="5689024"/>
            <a:ext cx="11510975" cy="764312"/>
          </a:xfrm>
          <a:prstGeom prst="rect">
            <a:avLst/>
          </a:prstGeom>
          <a:noFill/>
        </p:spPr>
        <p:txBody>
          <a:bodyPr wrap="square">
            <a:spAutoFit/>
          </a:bodyPr>
          <a:lstStyle/>
          <a:p>
            <a:r>
              <a:rPr lang="en-US" altLang="zh-CN" sz="1400" dirty="0">
                <a:solidFill>
                  <a:schemeClr val="tx1"/>
                </a:solidFill>
                <a:latin typeface="Times New Roman" panose="02020603050405020304" pitchFamily="18" charset="0"/>
                <a:cs typeface="Times New Roman" panose="02020603050405020304" pitchFamily="18" charset="0"/>
              </a:rPr>
              <a:t>Note: </a:t>
            </a:r>
          </a:p>
          <a:p>
            <a:pPr marL="285750" indent="-285750">
              <a:spcAft>
                <a:spcPts val="200"/>
              </a:spcAft>
              <a:buFont typeface="Arial" panose="020B0604020202020204" pitchFamily="34" charset="0"/>
              <a:buChar char="•"/>
            </a:pPr>
            <a:r>
              <a:rPr lang="en-US" altLang="zh-CN" sz="1400" dirty="0">
                <a:solidFill>
                  <a:schemeClr val="tx1"/>
                </a:solidFill>
                <a:latin typeface="Times New Roman" panose="02020603050405020304" pitchFamily="18" charset="0"/>
                <a:cs typeface="Times New Roman" panose="02020603050405020304" pitchFamily="18" charset="0"/>
              </a:rPr>
              <a:t>The design is based on the number of IM pilot (</a:t>
            </a:r>
            <a:r>
              <a:rPr lang="en-US" altLang="zh-CN" sz="1400" dirty="0">
                <a:solidFill>
                  <a:srgbClr val="FF0000"/>
                </a:solidFill>
                <a:latin typeface="Times New Roman" panose="02020603050405020304" pitchFamily="18" charset="0"/>
                <a:cs typeface="Times New Roman" panose="02020603050405020304" pitchFamily="18" charset="0"/>
              </a:rPr>
              <a:t>only</a:t>
            </a:r>
            <a:r>
              <a:rPr lang="en-US" altLang="zh-CN" sz="1400" dirty="0">
                <a:solidFill>
                  <a:schemeClr val="tx1"/>
                </a:solidFill>
                <a:latin typeface="Times New Roman" panose="02020603050405020304" pitchFamily="18" charset="0"/>
                <a:cs typeface="Times New Roman" panose="02020603050405020304" pitchFamily="18" charset="0"/>
              </a:rPr>
              <a:t> </a:t>
            </a:r>
            <a:r>
              <a:rPr lang="en-US" altLang="zh-CN" sz="1400" dirty="0">
                <a:solidFill>
                  <a:srgbClr val="FF0000"/>
                </a:solidFill>
                <a:latin typeface="Times New Roman" panose="02020603050405020304" pitchFamily="18" charset="0"/>
                <a:cs typeface="Times New Roman" panose="02020603050405020304" pitchFamily="18" charset="0"/>
              </a:rPr>
              <a:t>additional pilot</a:t>
            </a:r>
            <a:r>
              <a:rPr lang="en-US" altLang="zh-CN" sz="1400" dirty="0">
                <a:solidFill>
                  <a:schemeClr val="tx1"/>
                </a:solidFill>
                <a:latin typeface="Times New Roman" panose="02020603050405020304" pitchFamily="18" charset="0"/>
                <a:cs typeface="Times New Roman" panose="02020603050405020304" pitchFamily="18" charset="0"/>
              </a:rPr>
              <a:t>) subcarriers in 26-tone RU equals to 2 and then doubles its value for larger tone sizes. </a:t>
            </a:r>
          </a:p>
          <a:p>
            <a:pPr marL="285750" indent="-285750">
              <a:buFont typeface="Arial" panose="020B0604020202020204" pitchFamily="34" charset="0"/>
              <a:buChar char="•"/>
            </a:pPr>
            <a:r>
              <a:rPr lang="en-US" altLang="zh-CN" sz="1400" dirty="0">
                <a:solidFill>
                  <a:schemeClr val="tx1"/>
                </a:solidFill>
                <a:latin typeface="Times New Roman" panose="02020603050405020304" pitchFamily="18" charset="0"/>
                <a:cs typeface="Times New Roman" panose="02020603050405020304" pitchFamily="18" charset="0"/>
              </a:rPr>
              <a:t>&lt; 8% of the resources for IM pilots may not be enough.</a:t>
            </a:r>
            <a:endParaRPr lang="zh-CN" altLang="en-US" sz="1400" dirty="0"/>
          </a:p>
        </p:txBody>
      </p:sp>
      <p:sp>
        <p:nvSpPr>
          <p:cNvPr id="10" name="文本框 9">
            <a:extLst>
              <a:ext uri="{FF2B5EF4-FFF2-40B4-BE49-F238E27FC236}">
                <a16:creationId xmlns:a16="http://schemas.microsoft.com/office/drawing/2014/main" id="{59BF3138-B448-CB02-50F6-CFD40857964A}"/>
              </a:ext>
            </a:extLst>
          </p:cNvPr>
          <p:cNvSpPr txBox="1"/>
          <p:nvPr/>
        </p:nvSpPr>
        <p:spPr>
          <a:xfrm>
            <a:off x="4943872" y="5415607"/>
            <a:ext cx="2207840" cy="461665"/>
          </a:xfrm>
          <a:prstGeom prst="rect">
            <a:avLst/>
          </a:prstGeom>
          <a:noFill/>
        </p:spPr>
        <p:txBody>
          <a:bodyPr wrap="square">
            <a:spAutoFit/>
          </a:bodyPr>
          <a:lstStyle/>
          <a:p>
            <a:r>
              <a:rPr lang="en-GB" altLang="zh-CN" sz="2400" b="1" i="1" dirty="0"/>
              <a:t>(</a:t>
            </a:r>
            <a:r>
              <a:rPr lang="en-GB" altLang="zh-CN" b="1" i="1" dirty="0">
                <a:solidFill>
                  <a:srgbClr val="0070C0"/>
                </a:solidFill>
              </a:rPr>
              <a:t>N</a:t>
            </a:r>
            <a:r>
              <a:rPr lang="en-GB" altLang="zh-CN" sz="2400" b="1" i="1" dirty="0">
                <a:solidFill>
                  <a:srgbClr val="0070C0"/>
                </a:solidFill>
              </a:rPr>
              <a:t>ot preferred</a:t>
            </a:r>
            <a:r>
              <a:rPr lang="en-GB" altLang="zh-CN" sz="2400" b="1" i="1" dirty="0"/>
              <a:t>)</a:t>
            </a:r>
            <a:endParaRPr lang="zh-CN" altLang="en-US" b="1" i="1" dirty="0"/>
          </a:p>
        </p:txBody>
      </p:sp>
    </p:spTree>
    <p:extLst>
      <p:ext uri="{BB962C8B-B14F-4D97-AF65-F5344CB8AC3E}">
        <p14:creationId xmlns:p14="http://schemas.microsoft.com/office/powerpoint/2010/main" val="30419272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392" y="510994"/>
            <a:ext cx="10852678"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Discussion on design of interference mitigation </a:t>
            </a:r>
            <a:r>
              <a:rPr lang="en-GB" altLang="zh-CN" dirty="0"/>
              <a:t>pilots</a:t>
            </a: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May 2025</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119336" y="1111870"/>
            <a:ext cx="11954347" cy="948978"/>
          </a:xfrm>
          <a:prstGeom prst="rect">
            <a:avLst/>
          </a:prstGeom>
          <a:noFill/>
        </p:spPr>
        <p:txBody>
          <a:bodyPr wrap="square" rtlCol="0">
            <a:spAutoFit/>
          </a:bodyPr>
          <a:lstStyle/>
          <a:p>
            <a:pPr marL="285750" indent="-285750"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IM pilots are </a:t>
            </a:r>
            <a:r>
              <a:rPr kumimoji="0" lang="en-US" altLang="zh-CN" sz="18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additional pilots, located within the data portion of the PPDU, which are used for interference estimation</a:t>
            </a:r>
            <a:r>
              <a:rPr lang="en-US" altLang="zh-CN" sz="1800" dirty="0">
                <a:solidFill>
                  <a:schemeClr val="tx1"/>
                </a:solidFill>
                <a:latin typeface="Times New Roman" panose="02020603050405020304" pitchFamily="18" charset="0"/>
                <a:cs typeface="Times New Roman" panose="02020603050405020304" pitchFamily="18" charset="0"/>
              </a:rPr>
              <a:t>. </a:t>
            </a:r>
          </a:p>
          <a:p>
            <a:pPr marL="285750" indent="-285750"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Another possible solution for the number of IM pilot (</a:t>
            </a:r>
            <a:r>
              <a:rPr lang="en-US" altLang="zh-CN" sz="1800" dirty="0">
                <a:solidFill>
                  <a:srgbClr val="FF0000"/>
                </a:solidFill>
                <a:latin typeface="Times New Roman" panose="02020603050405020304" pitchFamily="18" charset="0"/>
                <a:cs typeface="Times New Roman" panose="02020603050405020304" pitchFamily="18" charset="0"/>
              </a:rPr>
              <a:t>only</a:t>
            </a:r>
            <a:r>
              <a:rPr lang="en-US" altLang="zh-CN"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rgbClr val="FF0000"/>
                </a:solidFill>
                <a:latin typeface="Times New Roman" panose="02020603050405020304" pitchFamily="18" charset="0"/>
                <a:cs typeface="Times New Roman" panose="02020603050405020304" pitchFamily="18" charset="0"/>
              </a:rPr>
              <a:t>additional pilot</a:t>
            </a:r>
            <a:r>
              <a:rPr lang="en-US" altLang="zh-CN" sz="1800" dirty="0">
                <a:solidFill>
                  <a:schemeClr val="tx1"/>
                </a:solidFill>
                <a:latin typeface="Times New Roman" panose="02020603050405020304" pitchFamily="18" charset="0"/>
                <a:cs typeface="Times New Roman" panose="02020603050405020304" pitchFamily="18" charset="0"/>
              </a:rPr>
              <a:t>) subcarriers in RRUs is shown below:</a:t>
            </a:r>
          </a:p>
        </p:txBody>
      </p:sp>
      <p:graphicFrame>
        <p:nvGraphicFramePr>
          <p:cNvPr id="3" name="表格 2">
            <a:extLst>
              <a:ext uri="{FF2B5EF4-FFF2-40B4-BE49-F238E27FC236}">
                <a16:creationId xmlns:a16="http://schemas.microsoft.com/office/drawing/2014/main" id="{45A5EE8B-021E-FF4D-AD5C-1532471BF689}"/>
              </a:ext>
            </a:extLst>
          </p:cNvPr>
          <p:cNvGraphicFramePr>
            <a:graphicFrameLocks noGrp="1"/>
          </p:cNvGraphicFramePr>
          <p:nvPr>
            <p:extLst>
              <p:ext uri="{D42A27DB-BD31-4B8C-83A1-F6EECF244321}">
                <p14:modId xmlns:p14="http://schemas.microsoft.com/office/powerpoint/2010/main" val="2453681110"/>
              </p:ext>
            </p:extLst>
          </p:nvPr>
        </p:nvGraphicFramePr>
        <p:xfrm>
          <a:off x="335360" y="2031464"/>
          <a:ext cx="11702698" cy="3413760"/>
        </p:xfrm>
        <a:graphic>
          <a:graphicData uri="http://schemas.openxmlformats.org/drawingml/2006/table">
            <a:tbl>
              <a:tblPr firstRow="1" bandRow="1">
                <a:tableStyleId>{5C22544A-7EE6-4342-B048-85BDC9FD1C3A}</a:tableStyleId>
              </a:tblPr>
              <a:tblGrid>
                <a:gridCol w="1259486">
                  <a:extLst>
                    <a:ext uri="{9D8B030D-6E8A-4147-A177-3AD203B41FA5}">
                      <a16:colId xmlns:a16="http://schemas.microsoft.com/office/drawing/2014/main" val="3296307518"/>
                    </a:ext>
                  </a:extLst>
                </a:gridCol>
                <a:gridCol w="1692842">
                  <a:extLst>
                    <a:ext uri="{9D8B030D-6E8A-4147-A177-3AD203B41FA5}">
                      <a16:colId xmlns:a16="http://schemas.microsoft.com/office/drawing/2014/main" val="1738284573"/>
                    </a:ext>
                  </a:extLst>
                </a:gridCol>
                <a:gridCol w="1790561">
                  <a:extLst>
                    <a:ext uri="{9D8B030D-6E8A-4147-A177-3AD203B41FA5}">
                      <a16:colId xmlns:a16="http://schemas.microsoft.com/office/drawing/2014/main" val="935001191"/>
                    </a:ext>
                  </a:extLst>
                </a:gridCol>
                <a:gridCol w="1907389">
                  <a:extLst>
                    <a:ext uri="{9D8B030D-6E8A-4147-A177-3AD203B41FA5}">
                      <a16:colId xmlns:a16="http://schemas.microsoft.com/office/drawing/2014/main" val="2649675929"/>
                    </a:ext>
                  </a:extLst>
                </a:gridCol>
                <a:gridCol w="1836745">
                  <a:extLst>
                    <a:ext uri="{9D8B030D-6E8A-4147-A177-3AD203B41FA5}">
                      <a16:colId xmlns:a16="http://schemas.microsoft.com/office/drawing/2014/main" val="2963739505"/>
                    </a:ext>
                  </a:extLst>
                </a:gridCol>
                <a:gridCol w="1836745">
                  <a:extLst>
                    <a:ext uri="{9D8B030D-6E8A-4147-A177-3AD203B41FA5}">
                      <a16:colId xmlns:a16="http://schemas.microsoft.com/office/drawing/2014/main" val="505311294"/>
                    </a:ext>
                  </a:extLst>
                </a:gridCol>
                <a:gridCol w="1378930">
                  <a:extLst>
                    <a:ext uri="{9D8B030D-6E8A-4147-A177-3AD203B41FA5}">
                      <a16:colId xmlns:a16="http://schemas.microsoft.com/office/drawing/2014/main" val="438293922"/>
                    </a:ext>
                  </a:extLst>
                </a:gridCol>
              </a:tblGrid>
              <a:tr h="0">
                <a:tc>
                  <a:txBody>
                    <a:bodyPr/>
                    <a:lstStyle/>
                    <a:p>
                      <a:endParaRPr lang="zh-CN" altLang="en-US" sz="1400" dirty="0"/>
                    </a:p>
                  </a:txBody>
                  <a:tcPr/>
                </a:tc>
                <a:tc>
                  <a:txBody>
                    <a:bodyPr/>
                    <a:lstStyle/>
                    <a:p>
                      <a:pPr algn="ctr"/>
                      <a:r>
                        <a:rPr lang="en-US" altLang="zh-CN" sz="1400" dirty="0"/>
                        <a:t>20MHz</a:t>
                      </a:r>
                      <a:endParaRPr lang="zh-CN" altLang="en-US" sz="1400" dirty="0"/>
                    </a:p>
                  </a:txBody>
                  <a:tcPr/>
                </a:tc>
                <a:tc>
                  <a:txBody>
                    <a:bodyPr/>
                    <a:lstStyle/>
                    <a:p>
                      <a:pPr algn="ctr"/>
                      <a:r>
                        <a:rPr lang="en-US" altLang="zh-CN" sz="1400" dirty="0"/>
                        <a:t>40MHz</a:t>
                      </a:r>
                      <a:endParaRPr lang="zh-CN" altLang="en-US" sz="1400" dirty="0"/>
                    </a:p>
                  </a:txBody>
                  <a:tcPr/>
                </a:tc>
                <a:tc>
                  <a:txBody>
                    <a:bodyPr/>
                    <a:lstStyle/>
                    <a:p>
                      <a:pPr algn="ctr"/>
                      <a:r>
                        <a:rPr lang="en-US" altLang="zh-CN" sz="1400" dirty="0"/>
                        <a:t>80MHz</a:t>
                      </a:r>
                      <a:endParaRPr lang="zh-CN" altLang="en-US" sz="1400" dirty="0"/>
                    </a:p>
                  </a:txBody>
                  <a:tcPr/>
                </a:tc>
                <a:tc>
                  <a:txBody>
                    <a:bodyPr/>
                    <a:lstStyle/>
                    <a:p>
                      <a:pPr algn="ctr"/>
                      <a:r>
                        <a:rPr lang="en-US" altLang="zh-CN" sz="1400" dirty="0"/>
                        <a:t>160MHz</a:t>
                      </a:r>
                      <a:endParaRPr lang="zh-CN" altLang="en-US" sz="1400" dirty="0"/>
                    </a:p>
                  </a:txBody>
                  <a:tcPr/>
                </a:tc>
                <a:tc>
                  <a:txBody>
                    <a:bodyPr/>
                    <a:lstStyle/>
                    <a:p>
                      <a:pPr algn="ctr"/>
                      <a:r>
                        <a:rPr lang="en-US" altLang="zh-CN" sz="1400" dirty="0"/>
                        <a:t>320MHz</a:t>
                      </a:r>
                      <a:endParaRPr lang="zh-CN" altLang="en-US" sz="1400" dirty="0"/>
                    </a:p>
                  </a:txBody>
                  <a:tcPr/>
                </a:tc>
                <a:tc>
                  <a:txBody>
                    <a:bodyPr/>
                    <a:lstStyle/>
                    <a:p>
                      <a:pPr algn="ctr"/>
                      <a:r>
                        <a:rPr lang="en-US" altLang="zh-CN" sz="1400" dirty="0"/>
                        <a:t>Ratio</a:t>
                      </a:r>
                      <a:endParaRPr lang="zh-CN" altLang="en-US" sz="1400" dirty="0"/>
                    </a:p>
                  </a:txBody>
                  <a:tcPr/>
                </a:tc>
                <a:extLst>
                  <a:ext uri="{0D108BD9-81ED-4DB2-BD59-A6C34878D82A}">
                    <a16:rowId xmlns:a16="http://schemas.microsoft.com/office/drawing/2014/main" val="2016416044"/>
                  </a:ext>
                </a:extLst>
              </a:tr>
              <a:tr h="148713">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26-tone RU</a:t>
                      </a:r>
                      <a:endParaRPr lang="zh-CN" altLang="en-US" sz="1400" dirty="0"/>
                    </a:p>
                  </a:txBody>
                  <a:tcPr/>
                </a:tc>
                <a:tc>
                  <a:txBody>
                    <a:bodyPr/>
                    <a:lstStyle/>
                    <a:p>
                      <a:pPr algn="ctr"/>
                      <a:r>
                        <a:rPr lang="en-US" altLang="zh-CN" sz="1400" b="1" dirty="0">
                          <a:solidFill>
                            <a:srgbClr val="FF0000"/>
                          </a:solidFill>
                        </a:rPr>
                        <a:t>3 </a:t>
                      </a:r>
                    </a:p>
                    <a:p>
                      <a:pPr algn="ctr"/>
                      <a:r>
                        <a:rPr lang="en-US" altLang="zh-CN" sz="1400" b="1" dirty="0">
                          <a:solidFill>
                            <a:srgbClr val="FF0000"/>
                          </a:solidFill>
                        </a:rPr>
                        <a:t>(additional pilot)</a:t>
                      </a:r>
                      <a:endParaRPr lang="zh-CN" altLang="en-US" sz="1400" b="1" dirty="0">
                        <a:solidFill>
                          <a:srgbClr val="FF0000"/>
                        </a:solidFill>
                      </a:endParaRPr>
                    </a:p>
                  </a:txBody>
                  <a:tcPr/>
                </a:tc>
                <a:tc>
                  <a:txBody>
                    <a:bodyPr/>
                    <a:lstStyle/>
                    <a:p>
                      <a:pPr algn="ctr"/>
                      <a:r>
                        <a:rPr lang="en-US" altLang="zh-CN" sz="1400" b="1" dirty="0">
                          <a:solidFill>
                            <a:srgbClr val="FF0000"/>
                          </a:solidFill>
                        </a:rPr>
                        <a:t>3 </a:t>
                      </a:r>
                    </a:p>
                    <a:p>
                      <a:pPr algn="ctr"/>
                      <a:r>
                        <a:rPr lang="en-US" altLang="zh-CN" sz="1400" b="1" dirty="0">
                          <a:solidFill>
                            <a:srgbClr val="FF0000"/>
                          </a:solidFill>
                        </a:rPr>
                        <a:t>(additional pilot)</a:t>
                      </a:r>
                      <a:endParaRPr lang="zh-CN" altLang="en-US" sz="1400" b="1" dirty="0">
                        <a:solidFill>
                          <a:srgbClr val="FF0000"/>
                        </a:solidFill>
                      </a:endParaRPr>
                    </a:p>
                  </a:txBody>
                  <a:tcPr/>
                </a:tc>
                <a:tc>
                  <a:txBody>
                    <a:bodyPr/>
                    <a:lstStyle/>
                    <a:p>
                      <a:pPr algn="ctr"/>
                      <a:r>
                        <a:rPr lang="en-US" altLang="zh-CN" sz="1400" b="1" dirty="0">
                          <a:solidFill>
                            <a:srgbClr val="FF0000"/>
                          </a:solidFill>
                        </a:rPr>
                        <a:t>3 </a:t>
                      </a:r>
                    </a:p>
                    <a:p>
                      <a:pPr algn="ctr"/>
                      <a:r>
                        <a:rPr lang="en-US" altLang="zh-CN" sz="1400" b="1" dirty="0">
                          <a:solidFill>
                            <a:srgbClr val="FF0000"/>
                          </a:solidFill>
                        </a:rPr>
                        <a:t>(additional pilot)</a:t>
                      </a:r>
                      <a:endParaRPr lang="zh-CN" altLang="en-US" sz="1400" b="1" dirty="0">
                        <a:solidFill>
                          <a:srgbClr val="FF0000"/>
                        </a:solidFill>
                      </a:endParaRPr>
                    </a:p>
                  </a:txBody>
                  <a:tcPr/>
                </a:tc>
                <a:tc>
                  <a:txBody>
                    <a:bodyPr/>
                    <a:lstStyle/>
                    <a:p>
                      <a:pPr algn="ctr"/>
                      <a:r>
                        <a:rPr lang="en-US" altLang="zh-CN" sz="1400" b="1" dirty="0">
                          <a:solidFill>
                            <a:srgbClr val="FF0000"/>
                          </a:solidFill>
                        </a:rPr>
                        <a:t>3 </a:t>
                      </a:r>
                    </a:p>
                    <a:p>
                      <a:pPr algn="ctr"/>
                      <a:r>
                        <a:rPr lang="en-US" altLang="zh-CN" sz="1400" b="1" dirty="0">
                          <a:solidFill>
                            <a:srgbClr val="FF0000"/>
                          </a:solidFill>
                        </a:rPr>
                        <a:t>(additional pilot)</a:t>
                      </a:r>
                      <a:endParaRPr lang="zh-CN" altLang="en-US" sz="1400" b="1" dirty="0">
                        <a:solidFill>
                          <a:srgbClr val="FF0000"/>
                        </a:solidFill>
                      </a:endParaRPr>
                    </a:p>
                  </a:txBody>
                  <a:tcPr/>
                </a:tc>
                <a:tc>
                  <a:txBody>
                    <a:bodyPr/>
                    <a:lstStyle/>
                    <a:p>
                      <a:pPr algn="ctr"/>
                      <a:r>
                        <a:rPr lang="en-US" altLang="zh-CN" sz="1400" b="1" dirty="0">
                          <a:solidFill>
                            <a:srgbClr val="FF0000"/>
                          </a:solidFill>
                        </a:rPr>
                        <a:t>3 </a:t>
                      </a:r>
                    </a:p>
                    <a:p>
                      <a:pPr algn="ctr"/>
                      <a:r>
                        <a:rPr lang="en-US" altLang="zh-CN" sz="1400" b="1" dirty="0">
                          <a:solidFill>
                            <a:srgbClr val="FF0000"/>
                          </a:solidFill>
                        </a:rPr>
                        <a:t>(additional pilot)</a:t>
                      </a:r>
                      <a:endParaRPr lang="zh-CN" altLang="en-US" sz="1400" b="1"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n-lt"/>
                          <a:ea typeface="+mn-ea"/>
                          <a:cs typeface="+mn-cs"/>
                        </a:rPr>
                        <a:t>11.54%</a:t>
                      </a:r>
                      <a:endParaRPr kumimoji="0" lang="zh-CN" altLang="en-US" sz="14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338473317"/>
                  </a:ext>
                </a:extLst>
              </a:tr>
              <a:tr h="148713">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52-tone RU</a:t>
                      </a:r>
                      <a:endParaRPr lang="zh-CN" altLang="en-US" sz="1400" dirty="0"/>
                    </a:p>
                  </a:txBody>
                  <a:tcPr/>
                </a:tc>
                <a:tc>
                  <a:txBody>
                    <a:bodyPr/>
                    <a:lstStyle/>
                    <a:p>
                      <a:pPr marL="0" algn="ctr" defTabSz="914400" rtl="0" eaLnBrk="1" latinLnBrk="0" hangingPunct="1"/>
                      <a:r>
                        <a:rPr lang="en-US" altLang="zh-CN" sz="1400" b="1" kern="1200" dirty="0">
                          <a:solidFill>
                            <a:srgbClr val="FF0000"/>
                          </a:solidFill>
                          <a:latin typeface="+mn-lt"/>
                          <a:ea typeface="+mn-ea"/>
                          <a:cs typeface="+mn-cs"/>
                        </a:rPr>
                        <a:t>5~6 </a:t>
                      </a:r>
                    </a:p>
                    <a:p>
                      <a:pPr marL="0" algn="ctr" defTabSz="914400" rtl="0" eaLnBrk="1" latinLnBrk="0" hangingPunct="1"/>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400" b="1" kern="1200" dirty="0">
                          <a:solidFill>
                            <a:srgbClr val="FF0000"/>
                          </a:solidFill>
                          <a:latin typeface="+mn-lt"/>
                          <a:ea typeface="+mn-ea"/>
                          <a:cs typeface="+mn-cs"/>
                        </a:rPr>
                        <a:t>5~6 </a:t>
                      </a:r>
                    </a:p>
                    <a:p>
                      <a:pPr marL="0" algn="ctr" defTabSz="914400" rtl="0" eaLnBrk="1" latinLnBrk="0" hangingPunct="1"/>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400" b="1" kern="1200" dirty="0">
                          <a:solidFill>
                            <a:srgbClr val="FF0000"/>
                          </a:solidFill>
                          <a:latin typeface="+mn-lt"/>
                          <a:ea typeface="+mn-ea"/>
                          <a:cs typeface="+mn-cs"/>
                        </a:rPr>
                        <a:t>5~6 </a:t>
                      </a:r>
                    </a:p>
                    <a:p>
                      <a:pPr marL="0" algn="ctr" defTabSz="914400" rtl="0" eaLnBrk="1" latinLnBrk="0" hangingPunct="1"/>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400" b="1" kern="1200" dirty="0">
                          <a:solidFill>
                            <a:srgbClr val="FF0000"/>
                          </a:solidFill>
                          <a:latin typeface="+mn-lt"/>
                          <a:ea typeface="+mn-ea"/>
                          <a:cs typeface="+mn-cs"/>
                        </a:rPr>
                        <a:t>5~6 </a:t>
                      </a:r>
                    </a:p>
                    <a:p>
                      <a:pPr marL="0" algn="ctr" defTabSz="914400" rtl="0" eaLnBrk="1" latinLnBrk="0" hangingPunct="1"/>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400" b="1" kern="1200" dirty="0">
                          <a:solidFill>
                            <a:srgbClr val="FF0000"/>
                          </a:solidFill>
                          <a:latin typeface="+mn-lt"/>
                          <a:ea typeface="+mn-ea"/>
                          <a:cs typeface="+mn-cs"/>
                        </a:rPr>
                        <a:t>5~6 </a:t>
                      </a:r>
                    </a:p>
                    <a:p>
                      <a:pPr marL="0" algn="ctr" defTabSz="914400" rtl="0" eaLnBrk="1" latinLnBrk="0" hangingPunct="1"/>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n-lt"/>
                          <a:ea typeface="+mn-ea"/>
                          <a:cs typeface="+mn-cs"/>
                        </a:rPr>
                        <a:t>9.62% ~ 11.54%</a:t>
                      </a:r>
                      <a:endParaRPr kumimoji="0" lang="zh-CN" altLang="en-US" sz="14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400" dirty="0"/>
                    </a:p>
                  </a:txBody>
                  <a:tcPr/>
                </a:tc>
                <a:extLst>
                  <a:ext uri="{0D108BD9-81ED-4DB2-BD59-A6C34878D82A}">
                    <a16:rowId xmlns:a16="http://schemas.microsoft.com/office/drawing/2014/main" val="690632674"/>
                  </a:ext>
                </a:extLst>
              </a:tr>
              <a:tr h="148713">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106-tone RU</a:t>
                      </a:r>
                      <a:endParaRPr lang="zh-CN" altLang="en-US" sz="1400" dirty="0"/>
                    </a:p>
                  </a:txBody>
                  <a:tcPr/>
                </a:tc>
                <a:tc>
                  <a:txBody>
                    <a:bodyPr/>
                    <a:lstStyle/>
                    <a:p>
                      <a:pPr algn="ctr"/>
                      <a:r>
                        <a:rPr lang="en-US" altLang="zh-CN" sz="1400" b="1" kern="1200" dirty="0">
                          <a:solidFill>
                            <a:srgbClr val="FF0000"/>
                          </a:solidFill>
                          <a:latin typeface="+mn-lt"/>
                          <a:ea typeface="+mn-ea"/>
                          <a:cs typeface="+mn-cs"/>
                        </a:rPr>
                        <a:t>10~12 </a:t>
                      </a:r>
                    </a:p>
                    <a:p>
                      <a:pPr algn="ct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algn="ctr"/>
                      <a:r>
                        <a:rPr lang="en-US" altLang="zh-CN" sz="1400" b="1" kern="1200" dirty="0">
                          <a:solidFill>
                            <a:srgbClr val="FF0000"/>
                          </a:solidFill>
                          <a:latin typeface="+mn-lt"/>
                          <a:ea typeface="+mn-ea"/>
                          <a:cs typeface="+mn-cs"/>
                        </a:rPr>
                        <a:t>10~12 </a:t>
                      </a:r>
                    </a:p>
                    <a:p>
                      <a:pPr algn="ct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algn="ctr"/>
                      <a:r>
                        <a:rPr lang="en-US" altLang="zh-CN" sz="1400" b="1" kern="1200" dirty="0">
                          <a:solidFill>
                            <a:srgbClr val="FF0000"/>
                          </a:solidFill>
                          <a:latin typeface="+mn-lt"/>
                          <a:ea typeface="+mn-ea"/>
                          <a:cs typeface="+mn-cs"/>
                        </a:rPr>
                        <a:t>10~12 </a:t>
                      </a:r>
                    </a:p>
                    <a:p>
                      <a:pPr algn="ct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algn="ctr"/>
                      <a:r>
                        <a:rPr lang="en-US" altLang="zh-CN" sz="1400" b="1" kern="1200" dirty="0">
                          <a:solidFill>
                            <a:srgbClr val="FF0000"/>
                          </a:solidFill>
                          <a:latin typeface="+mn-lt"/>
                          <a:ea typeface="+mn-ea"/>
                          <a:cs typeface="+mn-cs"/>
                        </a:rPr>
                        <a:t>10~12 </a:t>
                      </a:r>
                    </a:p>
                    <a:p>
                      <a:pPr algn="ct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algn="ctr"/>
                      <a:r>
                        <a:rPr lang="en-US" altLang="zh-CN" sz="1400" b="1" kern="1200" dirty="0">
                          <a:solidFill>
                            <a:srgbClr val="FF0000"/>
                          </a:solidFill>
                          <a:latin typeface="+mn-lt"/>
                          <a:ea typeface="+mn-ea"/>
                          <a:cs typeface="+mn-cs"/>
                        </a:rPr>
                        <a:t>10~12 </a:t>
                      </a:r>
                    </a:p>
                    <a:p>
                      <a:pPr algn="ctr"/>
                      <a:r>
                        <a:rPr lang="en-US" altLang="zh-CN" sz="1400" b="1" kern="1200" dirty="0">
                          <a:solidFill>
                            <a:srgbClr val="FF0000"/>
                          </a:solidFill>
                          <a:latin typeface="+mn-lt"/>
                          <a:ea typeface="+mn-ea"/>
                          <a:cs typeface="+mn-cs"/>
                        </a:rPr>
                        <a:t>(additional pilot)</a:t>
                      </a:r>
                      <a:endParaRPr lang="zh-CN" altLang="en-US" sz="14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n-lt"/>
                          <a:ea typeface="+mn-ea"/>
                          <a:cs typeface="+mn-cs"/>
                        </a:rPr>
                        <a:t>9.43% ~ 11.32%</a:t>
                      </a:r>
                      <a:endParaRPr kumimoji="0" lang="zh-CN" altLang="en-US" sz="14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400" dirty="0"/>
                    </a:p>
                  </a:txBody>
                  <a:tcPr/>
                </a:tc>
                <a:extLst>
                  <a:ext uri="{0D108BD9-81ED-4DB2-BD59-A6C34878D82A}">
                    <a16:rowId xmlns:a16="http://schemas.microsoft.com/office/drawing/2014/main" val="4080374304"/>
                  </a:ext>
                </a:extLst>
              </a:tr>
              <a:tr h="1487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242-tone RU</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altLang="zh-CN" sz="1400" b="1" kern="1200" dirty="0">
                          <a:solidFill>
                            <a:srgbClr val="FF0000"/>
                          </a:solidFill>
                          <a:latin typeface="+mn-lt"/>
                          <a:ea typeface="+mn-ea"/>
                          <a:cs typeface="+mn-cs"/>
                        </a:rPr>
                        <a:t>22~29 </a:t>
                      </a:r>
                    </a:p>
                    <a:p>
                      <a:pPr algn="ctr"/>
                      <a:r>
                        <a:rPr lang="en-US" altLang="zh-CN" sz="1400" b="1" kern="1200" dirty="0">
                          <a:solidFill>
                            <a:srgbClr val="FF0000"/>
                          </a:solidFill>
                          <a:latin typeface="+mn-lt"/>
                          <a:ea typeface="+mn-ea"/>
                          <a:cs typeface="+mn-cs"/>
                        </a:rPr>
                        <a:t>(additional pilot)</a:t>
                      </a:r>
                    </a:p>
                  </a:txBody>
                  <a:tcPr/>
                </a:tc>
                <a:tc>
                  <a:txBody>
                    <a:bodyPr/>
                    <a:lstStyle/>
                    <a:p>
                      <a:pPr algn="ctr"/>
                      <a:r>
                        <a:rPr lang="en-US" altLang="zh-CN" sz="1400" b="1" kern="1200" dirty="0">
                          <a:solidFill>
                            <a:srgbClr val="FF0000"/>
                          </a:solidFill>
                          <a:latin typeface="+mn-lt"/>
                          <a:ea typeface="+mn-ea"/>
                          <a:cs typeface="+mn-cs"/>
                        </a:rPr>
                        <a:t>22~29 </a:t>
                      </a:r>
                    </a:p>
                    <a:p>
                      <a:pPr algn="ctr"/>
                      <a:r>
                        <a:rPr lang="en-US" altLang="zh-CN" sz="1400" b="1" kern="1200" dirty="0">
                          <a:solidFill>
                            <a:srgbClr val="FF0000"/>
                          </a:solidFill>
                          <a:latin typeface="+mn-lt"/>
                          <a:ea typeface="+mn-ea"/>
                          <a:cs typeface="+mn-cs"/>
                        </a:rPr>
                        <a:t>(additional pilot)</a:t>
                      </a:r>
                    </a:p>
                  </a:txBody>
                  <a:tcPr/>
                </a:tc>
                <a:tc>
                  <a:txBody>
                    <a:bodyPr/>
                    <a:lstStyle/>
                    <a:p>
                      <a:pPr algn="ctr"/>
                      <a:r>
                        <a:rPr lang="en-US" altLang="zh-CN" sz="1400" b="1" kern="1200" dirty="0">
                          <a:solidFill>
                            <a:srgbClr val="FF0000"/>
                          </a:solidFill>
                          <a:latin typeface="+mn-lt"/>
                          <a:ea typeface="+mn-ea"/>
                          <a:cs typeface="+mn-cs"/>
                        </a:rPr>
                        <a:t>22~29 </a:t>
                      </a:r>
                    </a:p>
                    <a:p>
                      <a:pPr algn="ctr"/>
                      <a:r>
                        <a:rPr lang="en-US" altLang="zh-CN" sz="1400" b="1" kern="1200" dirty="0">
                          <a:solidFill>
                            <a:srgbClr val="FF0000"/>
                          </a:solidFill>
                          <a:latin typeface="+mn-lt"/>
                          <a:ea typeface="+mn-ea"/>
                          <a:cs typeface="+mn-cs"/>
                        </a:rPr>
                        <a:t>(additional pilot)</a:t>
                      </a:r>
                      <a:endParaRPr lang="zh-CN" altLang="en-US" sz="1400" dirty="0"/>
                    </a:p>
                  </a:txBody>
                  <a:tcPr/>
                </a:tc>
                <a:tc>
                  <a:txBody>
                    <a:bodyPr/>
                    <a:lstStyle/>
                    <a:p>
                      <a:pPr algn="ctr"/>
                      <a:r>
                        <a:rPr lang="en-US" altLang="zh-CN" sz="1400" b="1" kern="1200" dirty="0">
                          <a:solidFill>
                            <a:srgbClr val="FF0000"/>
                          </a:solidFill>
                          <a:latin typeface="+mn-lt"/>
                          <a:ea typeface="+mn-ea"/>
                          <a:cs typeface="+mn-cs"/>
                        </a:rPr>
                        <a:t>22~29 </a:t>
                      </a:r>
                    </a:p>
                    <a:p>
                      <a:pPr algn="ctr"/>
                      <a:r>
                        <a:rPr lang="en-US" altLang="zh-CN" sz="1400" b="1" kern="1200" dirty="0">
                          <a:solidFill>
                            <a:srgbClr val="FF0000"/>
                          </a:solidFill>
                          <a:latin typeface="+mn-lt"/>
                          <a:ea typeface="+mn-ea"/>
                          <a:cs typeface="+mn-cs"/>
                        </a:rPr>
                        <a:t>(additional pilot)</a:t>
                      </a:r>
                    </a:p>
                  </a:txBody>
                  <a:tcPr/>
                </a:tc>
                <a:tc>
                  <a:txBody>
                    <a:bodyPr/>
                    <a:lstStyle/>
                    <a:p>
                      <a:pPr algn="ctr"/>
                      <a:r>
                        <a:rPr lang="en-US" altLang="zh-CN" sz="1400" b="1" kern="1200" dirty="0">
                          <a:solidFill>
                            <a:srgbClr val="FF0000"/>
                          </a:solidFill>
                          <a:latin typeface="+mn-lt"/>
                          <a:ea typeface="+mn-ea"/>
                          <a:cs typeface="+mn-cs"/>
                        </a:rPr>
                        <a:t>22~29 </a:t>
                      </a:r>
                    </a:p>
                    <a:p>
                      <a:pPr algn="ctr"/>
                      <a:r>
                        <a:rPr lang="en-US" altLang="zh-CN" sz="1400" b="1" kern="1200" dirty="0">
                          <a:solidFill>
                            <a:srgbClr val="FF0000"/>
                          </a:solidFill>
                          <a:latin typeface="+mn-lt"/>
                          <a:ea typeface="+mn-ea"/>
                          <a:cs typeface="+mn-cs"/>
                        </a:rPr>
                        <a:t>(additional pilot)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n-lt"/>
                          <a:ea typeface="+mn-ea"/>
                          <a:cs typeface="+mn-cs"/>
                        </a:rPr>
                        <a:t>9.09% ~ 11.98%</a:t>
                      </a:r>
                      <a:endParaRPr kumimoji="0" lang="zh-CN" altLang="en-US" sz="1400" b="0" i="0" u="none" strike="noStrike" kern="1200" cap="none" spc="0" normalizeH="0" baseline="0" noProof="0" dirty="0">
                        <a:ln>
                          <a:noFill/>
                        </a:ln>
                        <a:solidFill>
                          <a:srgbClr val="000000"/>
                        </a:solidFill>
                        <a:effectLst/>
                        <a:uLnTx/>
                        <a:uFillTx/>
                        <a:latin typeface="+mn-lt"/>
                        <a:ea typeface="+mn-ea"/>
                        <a:cs typeface="+mn-cs"/>
                      </a:endParaRPr>
                    </a:p>
                    <a:p>
                      <a:pPr algn="ctr"/>
                      <a:endParaRPr lang="en-US" altLang="zh-CN" sz="1400" dirty="0"/>
                    </a:p>
                  </a:txBody>
                  <a:tcPr/>
                </a:tc>
                <a:extLst>
                  <a:ext uri="{0D108BD9-81ED-4DB2-BD59-A6C34878D82A}">
                    <a16:rowId xmlns:a16="http://schemas.microsoft.com/office/drawing/2014/main" val="3965288371"/>
                  </a:ext>
                </a:extLst>
              </a:tr>
              <a:tr h="1487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484-tone RU</a:t>
                      </a:r>
                      <a:endParaRPr lang="zh-CN" altLang="en-US" sz="1400" dirty="0"/>
                    </a:p>
                  </a:txBody>
                  <a:tcPr/>
                </a:tc>
                <a:tc>
                  <a:txBody>
                    <a:bodyPr/>
                    <a:lstStyle/>
                    <a:p>
                      <a:pPr algn="ctr"/>
                      <a:r>
                        <a:rPr lang="en-US" altLang="zh-CN" sz="1400" dirty="0"/>
                        <a:t>N/A</a:t>
                      </a:r>
                      <a:endParaRPr lang="zh-CN" altLang="en-US" sz="1400" dirty="0"/>
                    </a:p>
                  </a:txBody>
                  <a:tcPr/>
                </a:tc>
                <a:tc>
                  <a:txBody>
                    <a:bodyPr/>
                    <a:lstStyle/>
                    <a:p>
                      <a:pPr algn="ctr"/>
                      <a:r>
                        <a:rPr lang="en-US" altLang="zh-CN" sz="1400" b="1" kern="1200" dirty="0">
                          <a:solidFill>
                            <a:srgbClr val="FF0000"/>
                          </a:solidFill>
                          <a:latin typeface="+mn-lt"/>
                          <a:ea typeface="+mn-ea"/>
                          <a:cs typeface="+mn-cs"/>
                        </a:rPr>
                        <a:t>44~58 </a:t>
                      </a:r>
                    </a:p>
                    <a:p>
                      <a:pPr algn="ctr"/>
                      <a:r>
                        <a:rPr lang="en-US" altLang="zh-CN" sz="1400" b="1" kern="1200" dirty="0">
                          <a:solidFill>
                            <a:srgbClr val="FF0000"/>
                          </a:solidFill>
                          <a:latin typeface="+mn-lt"/>
                          <a:ea typeface="+mn-ea"/>
                          <a:cs typeface="+mn-cs"/>
                        </a:rPr>
                        <a:t>(additional pilot)</a:t>
                      </a:r>
                      <a:endParaRPr lang="zh-CN" altLang="en-US" sz="1400" dirty="0"/>
                    </a:p>
                  </a:txBody>
                  <a:tcPr/>
                </a:tc>
                <a:tc>
                  <a:txBody>
                    <a:bodyPr/>
                    <a:lstStyle/>
                    <a:p>
                      <a:pPr algn="ctr"/>
                      <a:r>
                        <a:rPr lang="en-US" altLang="zh-CN" sz="1400" b="1" kern="1200" dirty="0">
                          <a:solidFill>
                            <a:srgbClr val="FF0000"/>
                          </a:solidFill>
                          <a:latin typeface="+mn-lt"/>
                          <a:ea typeface="+mn-ea"/>
                          <a:cs typeface="+mn-cs"/>
                        </a:rPr>
                        <a:t>44~58 </a:t>
                      </a:r>
                    </a:p>
                    <a:p>
                      <a:pPr algn="ctr"/>
                      <a:r>
                        <a:rPr lang="en-US" altLang="zh-CN" sz="1400" b="1" kern="1200" dirty="0">
                          <a:solidFill>
                            <a:srgbClr val="FF0000"/>
                          </a:solidFill>
                          <a:latin typeface="+mn-lt"/>
                          <a:ea typeface="+mn-ea"/>
                          <a:cs typeface="+mn-cs"/>
                        </a:rPr>
                        <a:t>(additional pilot)</a:t>
                      </a:r>
                      <a:endParaRPr lang="zh-CN" altLang="en-US" sz="1400" dirty="0"/>
                    </a:p>
                  </a:txBody>
                  <a:tcPr/>
                </a:tc>
                <a:tc>
                  <a:txBody>
                    <a:bodyPr/>
                    <a:lstStyle/>
                    <a:p>
                      <a:pPr algn="ctr"/>
                      <a:r>
                        <a:rPr lang="en-US" altLang="zh-CN" sz="1400" b="1" kern="1200" dirty="0">
                          <a:solidFill>
                            <a:srgbClr val="FF0000"/>
                          </a:solidFill>
                          <a:latin typeface="+mn-lt"/>
                          <a:ea typeface="+mn-ea"/>
                          <a:cs typeface="+mn-cs"/>
                        </a:rPr>
                        <a:t>44~58 </a:t>
                      </a:r>
                    </a:p>
                    <a:p>
                      <a:pPr algn="ctr"/>
                      <a:r>
                        <a:rPr lang="en-US" altLang="zh-CN" sz="1400" b="1" kern="1200" dirty="0">
                          <a:solidFill>
                            <a:srgbClr val="FF0000"/>
                          </a:solidFill>
                          <a:latin typeface="+mn-lt"/>
                          <a:ea typeface="+mn-ea"/>
                          <a:cs typeface="+mn-cs"/>
                        </a:rPr>
                        <a:t>(additional pilot)</a:t>
                      </a:r>
                      <a:endParaRPr lang="zh-CN" altLang="en-US" sz="1400" dirty="0"/>
                    </a:p>
                  </a:txBody>
                  <a:tcPr/>
                </a:tc>
                <a:tc>
                  <a:txBody>
                    <a:bodyPr/>
                    <a:lstStyle/>
                    <a:p>
                      <a:pPr algn="ctr"/>
                      <a:r>
                        <a:rPr lang="en-US" altLang="zh-CN" sz="1400" b="1" kern="1200" dirty="0">
                          <a:solidFill>
                            <a:srgbClr val="FF0000"/>
                          </a:solidFill>
                          <a:latin typeface="+mn-lt"/>
                          <a:ea typeface="+mn-ea"/>
                          <a:cs typeface="+mn-cs"/>
                        </a:rPr>
                        <a:t>44~58 </a:t>
                      </a:r>
                    </a:p>
                    <a:p>
                      <a:pPr algn="ctr"/>
                      <a:r>
                        <a:rPr lang="en-US" altLang="zh-CN" sz="1400" b="1" kern="1200" dirty="0">
                          <a:solidFill>
                            <a:srgbClr val="FF0000"/>
                          </a:solidFill>
                          <a:latin typeface="+mn-lt"/>
                          <a:ea typeface="+mn-ea"/>
                          <a:cs typeface="+mn-cs"/>
                        </a:rPr>
                        <a:t>(additional pilot)</a:t>
                      </a:r>
                      <a:endParaRPr lang="zh-CN"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n-lt"/>
                          <a:ea typeface="+mn-ea"/>
                          <a:cs typeface="+mn-cs"/>
                        </a:rPr>
                        <a:t>9.09% ~ 11.98%</a:t>
                      </a:r>
                      <a:endParaRPr kumimoji="0" lang="zh-CN" altLang="en-US" sz="14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400" dirty="0"/>
                    </a:p>
                  </a:txBody>
                  <a:tcPr/>
                </a:tc>
                <a:extLst>
                  <a:ext uri="{0D108BD9-81ED-4DB2-BD59-A6C34878D82A}">
                    <a16:rowId xmlns:a16="http://schemas.microsoft.com/office/drawing/2014/main" val="186999240"/>
                  </a:ext>
                </a:extLst>
              </a:tr>
              <a:tr h="1487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996-tone RU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N/A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N/A</a:t>
                      </a:r>
                    </a:p>
                  </a:txBody>
                  <a:tcPr/>
                </a:tc>
                <a:tc>
                  <a:txBody>
                    <a:bodyPr/>
                    <a:lstStyle/>
                    <a:p>
                      <a:pPr algn="ctr"/>
                      <a:r>
                        <a:rPr lang="en-US" altLang="zh-CN" sz="1400" b="1" kern="1200" dirty="0">
                          <a:solidFill>
                            <a:srgbClr val="FF0000"/>
                          </a:solidFill>
                          <a:latin typeface="+mn-lt"/>
                          <a:ea typeface="+mn-ea"/>
                          <a:cs typeface="+mn-cs"/>
                        </a:rPr>
                        <a:t>90~119 </a:t>
                      </a:r>
                    </a:p>
                    <a:p>
                      <a:pPr algn="ctr"/>
                      <a:r>
                        <a:rPr lang="en-US" altLang="zh-CN" sz="1400" b="1" kern="1200" dirty="0">
                          <a:solidFill>
                            <a:srgbClr val="FF0000"/>
                          </a:solidFill>
                          <a:latin typeface="+mn-lt"/>
                          <a:ea typeface="+mn-ea"/>
                          <a:cs typeface="+mn-cs"/>
                        </a:rPr>
                        <a:t>(additional pilot)</a:t>
                      </a:r>
                      <a:endParaRPr lang="zh-CN" altLang="en-US" sz="1400" dirty="0"/>
                    </a:p>
                  </a:txBody>
                  <a:tcPr/>
                </a:tc>
                <a:tc>
                  <a:txBody>
                    <a:bodyPr/>
                    <a:lstStyle/>
                    <a:p>
                      <a:pPr algn="ctr"/>
                      <a:r>
                        <a:rPr lang="en-US" altLang="zh-CN" sz="1400" b="1" kern="1200" dirty="0">
                          <a:solidFill>
                            <a:srgbClr val="FF0000"/>
                          </a:solidFill>
                          <a:latin typeface="+mn-lt"/>
                          <a:ea typeface="+mn-ea"/>
                          <a:cs typeface="+mn-cs"/>
                        </a:rPr>
                        <a:t>90~119 </a:t>
                      </a:r>
                    </a:p>
                    <a:p>
                      <a:pPr algn="ctr"/>
                      <a:r>
                        <a:rPr lang="en-US" altLang="zh-CN" sz="1400" b="1" kern="1200" dirty="0">
                          <a:solidFill>
                            <a:srgbClr val="FF0000"/>
                          </a:solidFill>
                          <a:latin typeface="+mn-lt"/>
                          <a:ea typeface="+mn-ea"/>
                          <a:cs typeface="+mn-cs"/>
                        </a:rPr>
                        <a:t>(additional pilot)</a:t>
                      </a:r>
                    </a:p>
                  </a:txBody>
                  <a:tcPr/>
                </a:tc>
                <a:tc>
                  <a:txBody>
                    <a:bodyPr/>
                    <a:lstStyle/>
                    <a:p>
                      <a:pPr algn="ctr"/>
                      <a:r>
                        <a:rPr lang="en-US" altLang="zh-CN" sz="1400" b="1" kern="1200" dirty="0">
                          <a:solidFill>
                            <a:srgbClr val="FF0000"/>
                          </a:solidFill>
                          <a:latin typeface="+mn-lt"/>
                          <a:ea typeface="+mn-ea"/>
                          <a:cs typeface="+mn-cs"/>
                        </a:rPr>
                        <a:t>90~119 </a:t>
                      </a:r>
                    </a:p>
                    <a:p>
                      <a:pPr algn="ctr"/>
                      <a:r>
                        <a:rPr lang="en-US" altLang="zh-CN" sz="1400" b="1" kern="1200" dirty="0">
                          <a:solidFill>
                            <a:srgbClr val="FF0000"/>
                          </a:solidFill>
                          <a:latin typeface="+mn-lt"/>
                          <a:ea typeface="+mn-ea"/>
                          <a:cs typeface="+mn-cs"/>
                        </a:rPr>
                        <a:t>(additional pilot)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n-lt"/>
                          <a:ea typeface="+mn-ea"/>
                          <a:cs typeface="+mn-cs"/>
                        </a:rPr>
                        <a:t>9.04% ~ 11.95%</a:t>
                      </a:r>
                    </a:p>
                  </a:txBody>
                  <a:tcPr/>
                </a:tc>
                <a:extLst>
                  <a:ext uri="{0D108BD9-81ED-4DB2-BD59-A6C34878D82A}">
                    <a16:rowId xmlns:a16="http://schemas.microsoft.com/office/drawing/2014/main" val="1674386118"/>
                  </a:ext>
                </a:extLst>
              </a:tr>
            </a:tbl>
          </a:graphicData>
        </a:graphic>
      </p:graphicFrame>
      <p:sp>
        <p:nvSpPr>
          <p:cNvPr id="9" name="文本框 8">
            <a:extLst>
              <a:ext uri="{FF2B5EF4-FFF2-40B4-BE49-F238E27FC236}">
                <a16:creationId xmlns:a16="http://schemas.microsoft.com/office/drawing/2014/main" id="{D2D64645-4532-CA10-A5B1-455199BFEEC8}"/>
              </a:ext>
            </a:extLst>
          </p:cNvPr>
          <p:cNvSpPr txBox="1"/>
          <p:nvPr/>
        </p:nvSpPr>
        <p:spPr>
          <a:xfrm>
            <a:off x="448039" y="5545589"/>
            <a:ext cx="11477339" cy="979755"/>
          </a:xfrm>
          <a:prstGeom prst="rect">
            <a:avLst/>
          </a:prstGeom>
          <a:noFill/>
        </p:spPr>
        <p:txBody>
          <a:bodyPr wrap="square">
            <a:spAutoFit/>
          </a:bodyPr>
          <a:lstStyle/>
          <a:p>
            <a:r>
              <a:rPr lang="en-US" altLang="zh-CN" sz="1400" dirty="0">
                <a:solidFill>
                  <a:schemeClr val="tx1"/>
                </a:solidFill>
                <a:latin typeface="Times New Roman" panose="02020603050405020304" pitchFamily="18" charset="0"/>
                <a:cs typeface="Times New Roman" panose="02020603050405020304" pitchFamily="18" charset="0"/>
              </a:rPr>
              <a:t>Note:</a:t>
            </a:r>
          </a:p>
          <a:p>
            <a:pPr marL="285750" indent="-285750">
              <a:spcAft>
                <a:spcPts val="0"/>
              </a:spcAft>
              <a:buFont typeface="Arial" panose="020B0604020202020204" pitchFamily="34" charset="0"/>
              <a:buChar char="•"/>
            </a:pPr>
            <a:r>
              <a:rPr lang="en-US" altLang="zh-CN" sz="1400" dirty="0">
                <a:solidFill>
                  <a:schemeClr val="tx1"/>
                </a:solidFill>
                <a:latin typeface="Times New Roman" panose="02020603050405020304" pitchFamily="18" charset="0"/>
                <a:cs typeface="Times New Roman" panose="02020603050405020304" pitchFamily="18" charset="0"/>
              </a:rPr>
              <a:t>The design is based on the number of IM pilot (</a:t>
            </a:r>
            <a:r>
              <a:rPr lang="en-US" altLang="zh-CN" sz="1400" dirty="0">
                <a:solidFill>
                  <a:srgbClr val="FF0000"/>
                </a:solidFill>
                <a:latin typeface="Times New Roman" panose="02020603050405020304" pitchFamily="18" charset="0"/>
                <a:cs typeface="Times New Roman" panose="02020603050405020304" pitchFamily="18" charset="0"/>
              </a:rPr>
              <a:t>only</a:t>
            </a:r>
            <a:r>
              <a:rPr lang="en-US" altLang="zh-CN" sz="1400" dirty="0">
                <a:solidFill>
                  <a:schemeClr val="tx1"/>
                </a:solidFill>
                <a:latin typeface="Times New Roman" panose="02020603050405020304" pitchFamily="18" charset="0"/>
                <a:cs typeface="Times New Roman" panose="02020603050405020304" pitchFamily="18" charset="0"/>
              </a:rPr>
              <a:t> </a:t>
            </a:r>
            <a:r>
              <a:rPr lang="en-US" altLang="zh-CN" sz="1400" dirty="0">
                <a:solidFill>
                  <a:srgbClr val="FF0000"/>
                </a:solidFill>
                <a:latin typeface="Times New Roman" panose="02020603050405020304" pitchFamily="18" charset="0"/>
                <a:cs typeface="Times New Roman" panose="02020603050405020304" pitchFamily="18" charset="0"/>
              </a:rPr>
              <a:t>additional pilot</a:t>
            </a:r>
            <a:r>
              <a:rPr lang="en-US" altLang="zh-CN" sz="1400" dirty="0">
                <a:solidFill>
                  <a:schemeClr val="tx1"/>
                </a:solidFill>
                <a:latin typeface="Times New Roman" panose="02020603050405020304" pitchFamily="18" charset="0"/>
                <a:cs typeface="Times New Roman" panose="02020603050405020304" pitchFamily="18" charset="0"/>
              </a:rPr>
              <a:t>) subcarriers in 26-tone RU equals to 3 and then doubles its value for larger tone sizes.  </a:t>
            </a:r>
            <a:endParaRPr lang="en-US" altLang="zh-CN" sz="1400" dirty="0"/>
          </a:p>
          <a:p>
            <a:pPr marL="285750" indent="-285750">
              <a:buFont typeface="Arial" panose="020B0604020202020204" pitchFamily="34" charset="0"/>
              <a:buChar char="•"/>
            </a:pPr>
            <a:r>
              <a:rPr lang="en-US" altLang="zh-CN" sz="1400" dirty="0">
                <a:solidFill>
                  <a:schemeClr val="tx1"/>
                </a:solidFill>
                <a:latin typeface="Times New Roman" panose="02020603050405020304" pitchFamily="18" charset="0"/>
                <a:cs typeface="Times New Roman" panose="02020603050405020304" pitchFamily="18" charset="0"/>
              </a:rPr>
              <a:t>About 9% ~ 12% of the resources for IM pilots maybe enough.</a:t>
            </a:r>
          </a:p>
          <a:p>
            <a:pPr marL="285750" indent="-285750">
              <a:buFont typeface="Arial" panose="020B0604020202020204" pitchFamily="34" charset="0"/>
              <a:buChar char="•"/>
            </a:pPr>
            <a:r>
              <a:rPr lang="en-US" altLang="zh-CN" sz="1400" dirty="0">
                <a:solidFill>
                  <a:schemeClr val="tx1"/>
                </a:solidFill>
                <a:latin typeface="Times New Roman" panose="02020603050405020304" pitchFamily="18" charset="0"/>
                <a:cs typeface="Times New Roman" panose="02020603050405020304" pitchFamily="18" charset="0"/>
              </a:rPr>
              <a:t>Need to further decide </a:t>
            </a:r>
            <a:r>
              <a:rPr lang="en-GB" altLang="zh-CN" sz="1400" dirty="0">
                <a:solidFill>
                  <a:schemeClr val="tx1"/>
                </a:solidFill>
                <a:latin typeface="Times New Roman" panose="02020603050405020304" pitchFamily="18" charset="0"/>
                <a:cs typeface="Times New Roman" panose="02020603050405020304" pitchFamily="18" charset="0"/>
              </a:rPr>
              <a:t>a fixed number of IM pilots </a:t>
            </a:r>
            <a:r>
              <a:rPr lang="en-US" altLang="zh-CN" sz="1400" dirty="0">
                <a:solidFill>
                  <a:schemeClr val="tx1"/>
                </a:solidFill>
                <a:latin typeface="Times New Roman" panose="02020603050405020304" pitchFamily="18" charset="0"/>
                <a:cs typeface="Times New Roman" panose="02020603050405020304" pitchFamily="18" charset="0"/>
              </a:rPr>
              <a:t>within the proposed range </a:t>
            </a:r>
            <a:r>
              <a:rPr lang="en-GB" altLang="zh-CN" sz="1400" dirty="0">
                <a:solidFill>
                  <a:schemeClr val="tx1"/>
                </a:solidFill>
                <a:latin typeface="Times New Roman" panose="02020603050405020304" pitchFamily="18" charset="0"/>
                <a:cs typeface="Times New Roman" panose="02020603050405020304" pitchFamily="18" charset="0"/>
              </a:rPr>
              <a:t>for each </a:t>
            </a:r>
            <a:r>
              <a:rPr lang="en-US" altLang="zh-CN" sz="1400" dirty="0">
                <a:solidFill>
                  <a:schemeClr val="tx1"/>
                </a:solidFill>
                <a:latin typeface="Times New Roman" panose="02020603050405020304" pitchFamily="18" charset="0"/>
                <a:cs typeface="Times New Roman" panose="02020603050405020304" pitchFamily="18" charset="0"/>
              </a:rPr>
              <a:t>RU size, respectively.</a:t>
            </a:r>
            <a:endParaRPr lang="zh-CN" altLang="en-US" sz="1400" dirty="0">
              <a:solidFill>
                <a:schemeClr val="tx1"/>
              </a:solidFill>
              <a:latin typeface="Times New Roman" panose="02020603050405020304" pitchFamily="18" charset="0"/>
              <a:cs typeface="Times New Roman" panose="02020603050405020304" pitchFamily="18" charset="0"/>
            </a:endParaRPr>
          </a:p>
        </p:txBody>
      </p:sp>
      <p:sp>
        <p:nvSpPr>
          <p:cNvPr id="10" name="文本框 9">
            <a:extLst>
              <a:ext uri="{FF2B5EF4-FFF2-40B4-BE49-F238E27FC236}">
                <a16:creationId xmlns:a16="http://schemas.microsoft.com/office/drawing/2014/main" id="{F44AA6BF-6A4B-4240-55AD-A85D4F7B6F1C}"/>
              </a:ext>
            </a:extLst>
          </p:cNvPr>
          <p:cNvSpPr txBox="1"/>
          <p:nvPr/>
        </p:nvSpPr>
        <p:spPr>
          <a:xfrm>
            <a:off x="5333793" y="5343599"/>
            <a:ext cx="1482287" cy="461665"/>
          </a:xfrm>
          <a:prstGeom prst="rect">
            <a:avLst/>
          </a:prstGeom>
          <a:noFill/>
        </p:spPr>
        <p:txBody>
          <a:bodyPr wrap="square">
            <a:spAutoFit/>
          </a:bodyPr>
          <a:lstStyle/>
          <a:p>
            <a:r>
              <a:rPr lang="en-GB" altLang="zh-CN" b="1" i="1" dirty="0">
                <a:solidFill>
                  <a:srgbClr val="0070C0"/>
                </a:solidFill>
              </a:rPr>
              <a:t>P</a:t>
            </a:r>
            <a:r>
              <a:rPr lang="en-GB" altLang="zh-CN" sz="2400" b="1" i="1" dirty="0">
                <a:solidFill>
                  <a:srgbClr val="0070C0"/>
                </a:solidFill>
              </a:rPr>
              <a:t>referred</a:t>
            </a:r>
            <a:endParaRPr lang="zh-CN" altLang="en-US" b="1" i="1" dirty="0"/>
          </a:p>
        </p:txBody>
      </p:sp>
    </p:spTree>
    <p:extLst>
      <p:ext uri="{BB962C8B-B14F-4D97-AF65-F5344CB8AC3E}">
        <p14:creationId xmlns:p14="http://schemas.microsoft.com/office/powerpoint/2010/main" val="2129255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36" y="692696"/>
            <a:ext cx="12022599"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br>
              <a:rPr lang="en-US" altLang="zh-CN" dirty="0"/>
            </a:br>
            <a:r>
              <a:rPr lang="en-US" altLang="zh-CN" dirty="0"/>
              <a:t>Discussion on design of interference mitigation </a:t>
            </a:r>
            <a:r>
              <a:rPr lang="en-GB" altLang="zh-CN" dirty="0"/>
              <a:t>pilots </a:t>
            </a:r>
            <a:r>
              <a:rPr lang="en-US" altLang="zh-CN" dirty="0"/>
              <a:t>- an example</a:t>
            </a:r>
            <a:br>
              <a:rPr lang="en-US" altLang="zh-CN" dirty="0"/>
            </a:br>
            <a:r>
              <a:rPr lang="en-US" altLang="zh-CN"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May 2025</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767408" y="1484784"/>
            <a:ext cx="10776520" cy="1264449"/>
          </a:xfrm>
          <a:prstGeom prst="rect">
            <a:avLst/>
          </a:prstGeom>
          <a:noFill/>
        </p:spPr>
        <p:txBody>
          <a:bodyPr wrap="square" rtlCol="0">
            <a:spAutoFit/>
          </a:bodyPr>
          <a:lstStyle/>
          <a:p>
            <a:pPr marL="285750" indent="-285750" algn="just">
              <a:spcBef>
                <a:spcPts val="5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IM pilots are </a:t>
            </a:r>
            <a:r>
              <a:rPr kumimoji="0" lang="en-US" altLang="zh-CN" sz="18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additional pilots, located within the data portion of the PPDU, which are used for interference estimation</a:t>
            </a:r>
            <a:r>
              <a:rPr lang="en-US" altLang="zh-CN" sz="1800" dirty="0">
                <a:solidFill>
                  <a:schemeClr val="tx1"/>
                </a:solidFill>
                <a:latin typeface="Times New Roman" panose="02020603050405020304" pitchFamily="18" charset="0"/>
                <a:cs typeface="Times New Roman" panose="02020603050405020304" pitchFamily="18" charset="0"/>
              </a:rPr>
              <a:t>. </a:t>
            </a:r>
          </a:p>
          <a:p>
            <a:pPr marL="285750" indent="-285750"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One example of a fixed number of IM pilot (</a:t>
            </a:r>
            <a:r>
              <a:rPr lang="en-US" altLang="zh-CN" sz="1800" dirty="0">
                <a:solidFill>
                  <a:srgbClr val="FF0000"/>
                </a:solidFill>
                <a:latin typeface="Times New Roman" panose="02020603050405020304" pitchFamily="18" charset="0"/>
                <a:cs typeface="Times New Roman" panose="02020603050405020304" pitchFamily="18" charset="0"/>
              </a:rPr>
              <a:t>only</a:t>
            </a:r>
            <a:r>
              <a:rPr lang="en-US" altLang="zh-CN"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rgbClr val="FF0000"/>
                </a:solidFill>
                <a:latin typeface="Times New Roman" panose="02020603050405020304" pitchFamily="18" charset="0"/>
                <a:cs typeface="Times New Roman" panose="02020603050405020304" pitchFamily="18" charset="0"/>
              </a:rPr>
              <a:t>additional pilot</a:t>
            </a:r>
            <a:r>
              <a:rPr lang="en-US" altLang="zh-CN" sz="1800" dirty="0">
                <a:solidFill>
                  <a:schemeClr val="tx1"/>
                </a:solidFill>
                <a:latin typeface="Times New Roman" panose="02020603050405020304" pitchFamily="18" charset="0"/>
                <a:cs typeface="Times New Roman" panose="02020603050405020304" pitchFamily="18" charset="0"/>
              </a:rPr>
              <a:t>) subcarriers in RRUs for the preferred solution is shown below:</a:t>
            </a:r>
          </a:p>
        </p:txBody>
      </p:sp>
      <p:graphicFrame>
        <p:nvGraphicFramePr>
          <p:cNvPr id="3" name="表格 2">
            <a:extLst>
              <a:ext uri="{FF2B5EF4-FFF2-40B4-BE49-F238E27FC236}">
                <a16:creationId xmlns:a16="http://schemas.microsoft.com/office/drawing/2014/main" id="{45A5EE8B-021E-FF4D-AD5C-1532471BF689}"/>
              </a:ext>
            </a:extLst>
          </p:cNvPr>
          <p:cNvGraphicFramePr>
            <a:graphicFrameLocks noGrp="1"/>
          </p:cNvGraphicFramePr>
          <p:nvPr>
            <p:extLst>
              <p:ext uri="{D42A27DB-BD31-4B8C-83A1-F6EECF244321}">
                <p14:modId xmlns:p14="http://schemas.microsoft.com/office/powerpoint/2010/main" val="1734847044"/>
              </p:ext>
            </p:extLst>
          </p:nvPr>
        </p:nvGraphicFramePr>
        <p:xfrm>
          <a:off x="2423593" y="2780928"/>
          <a:ext cx="7344815" cy="2645622"/>
        </p:xfrm>
        <a:graphic>
          <a:graphicData uri="http://schemas.openxmlformats.org/drawingml/2006/table">
            <a:tbl>
              <a:tblPr firstRow="1" bandRow="1">
                <a:tableStyleId>{5C22544A-7EE6-4342-B048-85BDC9FD1C3A}</a:tableStyleId>
              </a:tblPr>
              <a:tblGrid>
                <a:gridCol w="1238786">
                  <a:extLst>
                    <a:ext uri="{9D8B030D-6E8A-4147-A177-3AD203B41FA5}">
                      <a16:colId xmlns:a16="http://schemas.microsoft.com/office/drawing/2014/main" val="3296307518"/>
                    </a:ext>
                  </a:extLst>
                </a:gridCol>
                <a:gridCol w="936104">
                  <a:extLst>
                    <a:ext uri="{9D8B030D-6E8A-4147-A177-3AD203B41FA5}">
                      <a16:colId xmlns:a16="http://schemas.microsoft.com/office/drawing/2014/main" val="1738284573"/>
                    </a:ext>
                  </a:extLst>
                </a:gridCol>
                <a:gridCol w="1152128">
                  <a:extLst>
                    <a:ext uri="{9D8B030D-6E8A-4147-A177-3AD203B41FA5}">
                      <a16:colId xmlns:a16="http://schemas.microsoft.com/office/drawing/2014/main" val="935001191"/>
                    </a:ext>
                  </a:extLst>
                </a:gridCol>
                <a:gridCol w="936104">
                  <a:extLst>
                    <a:ext uri="{9D8B030D-6E8A-4147-A177-3AD203B41FA5}">
                      <a16:colId xmlns:a16="http://schemas.microsoft.com/office/drawing/2014/main" val="2649675929"/>
                    </a:ext>
                  </a:extLst>
                </a:gridCol>
                <a:gridCol w="1008112">
                  <a:extLst>
                    <a:ext uri="{9D8B030D-6E8A-4147-A177-3AD203B41FA5}">
                      <a16:colId xmlns:a16="http://schemas.microsoft.com/office/drawing/2014/main" val="2963739505"/>
                    </a:ext>
                  </a:extLst>
                </a:gridCol>
                <a:gridCol w="1080120">
                  <a:extLst>
                    <a:ext uri="{9D8B030D-6E8A-4147-A177-3AD203B41FA5}">
                      <a16:colId xmlns:a16="http://schemas.microsoft.com/office/drawing/2014/main" val="505311294"/>
                    </a:ext>
                  </a:extLst>
                </a:gridCol>
                <a:gridCol w="993461">
                  <a:extLst>
                    <a:ext uri="{9D8B030D-6E8A-4147-A177-3AD203B41FA5}">
                      <a16:colId xmlns:a16="http://schemas.microsoft.com/office/drawing/2014/main" val="438293922"/>
                    </a:ext>
                  </a:extLst>
                </a:gridCol>
              </a:tblGrid>
              <a:tr h="229493">
                <a:tc>
                  <a:txBody>
                    <a:bodyPr/>
                    <a:lstStyle/>
                    <a:p>
                      <a:endParaRPr lang="zh-CN" altLang="en-US" sz="1400" dirty="0">
                        <a:latin typeface="+mj-lt"/>
                      </a:endParaRPr>
                    </a:p>
                  </a:txBody>
                  <a:tcPr/>
                </a:tc>
                <a:tc>
                  <a:txBody>
                    <a:bodyPr/>
                    <a:lstStyle/>
                    <a:p>
                      <a:pPr algn="ctr"/>
                      <a:r>
                        <a:rPr lang="en-US" altLang="zh-CN" sz="1400" dirty="0">
                          <a:latin typeface="+mj-lt"/>
                        </a:rPr>
                        <a:t>20MHz</a:t>
                      </a:r>
                      <a:endParaRPr lang="zh-CN" altLang="en-US" sz="1400" dirty="0">
                        <a:latin typeface="+mj-lt"/>
                      </a:endParaRPr>
                    </a:p>
                  </a:txBody>
                  <a:tcPr/>
                </a:tc>
                <a:tc>
                  <a:txBody>
                    <a:bodyPr/>
                    <a:lstStyle/>
                    <a:p>
                      <a:pPr algn="ctr"/>
                      <a:r>
                        <a:rPr lang="en-US" altLang="zh-CN" sz="1400" dirty="0">
                          <a:latin typeface="+mj-lt"/>
                        </a:rPr>
                        <a:t>40MHz</a:t>
                      </a:r>
                      <a:endParaRPr lang="zh-CN" altLang="en-US" sz="1400" dirty="0">
                        <a:latin typeface="+mj-lt"/>
                      </a:endParaRPr>
                    </a:p>
                  </a:txBody>
                  <a:tcPr/>
                </a:tc>
                <a:tc>
                  <a:txBody>
                    <a:bodyPr/>
                    <a:lstStyle/>
                    <a:p>
                      <a:pPr algn="ctr"/>
                      <a:r>
                        <a:rPr lang="en-US" altLang="zh-CN" sz="1400" dirty="0">
                          <a:latin typeface="+mj-lt"/>
                        </a:rPr>
                        <a:t>80MHz</a:t>
                      </a:r>
                      <a:endParaRPr lang="zh-CN" altLang="en-US" sz="1400" dirty="0">
                        <a:latin typeface="+mj-lt"/>
                      </a:endParaRPr>
                    </a:p>
                  </a:txBody>
                  <a:tcPr/>
                </a:tc>
                <a:tc>
                  <a:txBody>
                    <a:bodyPr/>
                    <a:lstStyle/>
                    <a:p>
                      <a:pPr algn="ctr"/>
                      <a:r>
                        <a:rPr lang="en-US" altLang="zh-CN" sz="1400" dirty="0">
                          <a:latin typeface="+mj-lt"/>
                        </a:rPr>
                        <a:t>160MHz</a:t>
                      </a:r>
                      <a:endParaRPr lang="zh-CN" altLang="en-US" sz="1400" dirty="0">
                        <a:latin typeface="+mj-lt"/>
                      </a:endParaRPr>
                    </a:p>
                  </a:txBody>
                  <a:tcPr/>
                </a:tc>
                <a:tc>
                  <a:txBody>
                    <a:bodyPr/>
                    <a:lstStyle/>
                    <a:p>
                      <a:pPr algn="ctr"/>
                      <a:r>
                        <a:rPr lang="en-US" altLang="zh-CN" sz="1400" dirty="0">
                          <a:latin typeface="+mj-lt"/>
                        </a:rPr>
                        <a:t>320MHz</a:t>
                      </a:r>
                      <a:endParaRPr lang="zh-CN" altLang="en-US" sz="1400" dirty="0">
                        <a:latin typeface="+mj-lt"/>
                      </a:endParaRPr>
                    </a:p>
                  </a:txBody>
                  <a:tcPr/>
                </a:tc>
                <a:tc>
                  <a:txBody>
                    <a:bodyPr/>
                    <a:lstStyle/>
                    <a:p>
                      <a:pPr algn="ctr"/>
                      <a:r>
                        <a:rPr lang="en-US" altLang="zh-CN" sz="1400" dirty="0">
                          <a:latin typeface="+mj-lt"/>
                        </a:rPr>
                        <a:t>Ratio</a:t>
                      </a:r>
                      <a:endParaRPr lang="zh-CN" altLang="en-US" sz="1400" dirty="0">
                        <a:latin typeface="+mj-lt"/>
                      </a:endParaRPr>
                    </a:p>
                  </a:txBody>
                  <a:tcPr/>
                </a:tc>
                <a:extLst>
                  <a:ext uri="{0D108BD9-81ED-4DB2-BD59-A6C34878D82A}">
                    <a16:rowId xmlns:a16="http://schemas.microsoft.com/office/drawing/2014/main" val="2016416044"/>
                  </a:ext>
                </a:extLst>
              </a:tr>
              <a:tr h="390137">
                <a:tc>
                  <a:txBody>
                    <a:bodyPr/>
                    <a:lstStyle/>
                    <a:p>
                      <a:r>
                        <a:rPr lang="en-US" altLang="zh-CN" sz="1400" dirty="0">
                          <a:solidFill>
                            <a:schemeClr val="tx1"/>
                          </a:solidFill>
                          <a:latin typeface="+mj-lt"/>
                          <a:cs typeface="Times New Roman" panose="02020603050405020304" pitchFamily="18" charset="0"/>
                        </a:rPr>
                        <a:t>26-tone RU</a:t>
                      </a:r>
                      <a:endParaRPr lang="zh-CN" altLang="en-US" sz="1400" dirty="0">
                        <a:latin typeface="+mj-lt"/>
                      </a:endParaRPr>
                    </a:p>
                  </a:txBody>
                  <a:tcPr/>
                </a:tc>
                <a:tc>
                  <a:txBody>
                    <a:bodyPr/>
                    <a:lstStyle/>
                    <a:p>
                      <a:pPr algn="ctr"/>
                      <a:r>
                        <a:rPr lang="en-US" altLang="zh-CN" sz="1400" b="1" dirty="0">
                          <a:solidFill>
                            <a:srgbClr val="FF0000"/>
                          </a:solidFill>
                          <a:latin typeface="+mj-lt"/>
                        </a:rPr>
                        <a:t>3</a:t>
                      </a:r>
                      <a:endParaRPr lang="zh-CN" altLang="en-US" sz="1400" b="1" dirty="0">
                        <a:solidFill>
                          <a:srgbClr val="FF0000"/>
                        </a:solidFill>
                        <a:latin typeface="+mj-lt"/>
                      </a:endParaRPr>
                    </a:p>
                  </a:txBody>
                  <a:tcPr/>
                </a:tc>
                <a:tc>
                  <a:txBody>
                    <a:bodyPr/>
                    <a:lstStyle/>
                    <a:p>
                      <a:pPr algn="ctr"/>
                      <a:r>
                        <a:rPr lang="en-US" altLang="zh-CN" sz="1400" b="1" dirty="0">
                          <a:solidFill>
                            <a:srgbClr val="FF0000"/>
                          </a:solidFill>
                          <a:latin typeface="+mj-lt"/>
                        </a:rPr>
                        <a:t>3</a:t>
                      </a:r>
                      <a:endParaRPr lang="zh-CN" altLang="en-US" sz="1400" b="1" dirty="0">
                        <a:solidFill>
                          <a:srgbClr val="FF0000"/>
                        </a:solidFill>
                        <a:latin typeface="+mj-lt"/>
                      </a:endParaRPr>
                    </a:p>
                  </a:txBody>
                  <a:tcPr/>
                </a:tc>
                <a:tc>
                  <a:txBody>
                    <a:bodyPr/>
                    <a:lstStyle/>
                    <a:p>
                      <a:pPr algn="ctr"/>
                      <a:r>
                        <a:rPr lang="en-US" altLang="zh-CN" sz="1400" b="1" dirty="0">
                          <a:solidFill>
                            <a:srgbClr val="FF0000"/>
                          </a:solidFill>
                          <a:latin typeface="+mj-lt"/>
                        </a:rPr>
                        <a:t>3</a:t>
                      </a:r>
                      <a:endParaRPr lang="zh-CN" altLang="en-US" sz="1400" b="1" dirty="0">
                        <a:solidFill>
                          <a:srgbClr val="FF0000"/>
                        </a:solidFill>
                        <a:latin typeface="+mj-lt"/>
                      </a:endParaRPr>
                    </a:p>
                  </a:txBody>
                  <a:tcPr/>
                </a:tc>
                <a:tc>
                  <a:txBody>
                    <a:bodyPr/>
                    <a:lstStyle/>
                    <a:p>
                      <a:pPr algn="ctr"/>
                      <a:r>
                        <a:rPr lang="en-US" altLang="zh-CN" sz="1400" b="1" dirty="0">
                          <a:solidFill>
                            <a:srgbClr val="FF0000"/>
                          </a:solidFill>
                          <a:latin typeface="+mj-lt"/>
                        </a:rPr>
                        <a:t>3</a:t>
                      </a:r>
                      <a:endParaRPr lang="zh-CN" altLang="en-US" sz="1400" b="1" dirty="0">
                        <a:solidFill>
                          <a:srgbClr val="FF0000"/>
                        </a:solidFill>
                        <a:latin typeface="+mj-lt"/>
                      </a:endParaRPr>
                    </a:p>
                  </a:txBody>
                  <a:tcPr/>
                </a:tc>
                <a:tc>
                  <a:txBody>
                    <a:bodyPr/>
                    <a:lstStyle/>
                    <a:p>
                      <a:pPr algn="ctr"/>
                      <a:r>
                        <a:rPr lang="en-US" altLang="zh-CN" sz="1400" b="1" dirty="0">
                          <a:solidFill>
                            <a:srgbClr val="FF0000"/>
                          </a:solidFill>
                          <a:latin typeface="+mj-lt"/>
                        </a:rPr>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j-lt"/>
                          <a:ea typeface="+mn-ea"/>
                          <a:cs typeface="+mn-cs"/>
                        </a:rPr>
                        <a:t>11.54%</a:t>
                      </a:r>
                    </a:p>
                  </a:txBody>
                  <a:tcPr/>
                </a:tc>
                <a:extLst>
                  <a:ext uri="{0D108BD9-81ED-4DB2-BD59-A6C34878D82A}">
                    <a16:rowId xmlns:a16="http://schemas.microsoft.com/office/drawing/2014/main" val="338473317"/>
                  </a:ext>
                </a:extLst>
              </a:tr>
              <a:tr h="390137">
                <a:tc>
                  <a:txBody>
                    <a:bodyPr/>
                    <a:lstStyle/>
                    <a:p>
                      <a:r>
                        <a:rPr lang="en-US" altLang="zh-CN" sz="1400" dirty="0">
                          <a:solidFill>
                            <a:schemeClr val="tx1"/>
                          </a:solidFill>
                          <a:latin typeface="+mj-lt"/>
                          <a:cs typeface="Times New Roman" panose="02020603050405020304" pitchFamily="18" charset="0"/>
                        </a:rPr>
                        <a:t>52-tone RU</a:t>
                      </a:r>
                      <a:endParaRPr lang="zh-CN" altLang="en-US" sz="1400" dirty="0">
                        <a:latin typeface="+mj-lt"/>
                      </a:endParaRPr>
                    </a:p>
                  </a:txBody>
                  <a:tcPr/>
                </a:tc>
                <a:tc>
                  <a:txBody>
                    <a:bodyPr/>
                    <a:lstStyle/>
                    <a:p>
                      <a:pPr marL="0" algn="ctr" defTabSz="914400" rtl="0" eaLnBrk="1" latinLnBrk="0" hangingPunct="1"/>
                      <a:r>
                        <a:rPr lang="en-US" altLang="zh-CN" sz="1400" b="1" kern="1200" dirty="0">
                          <a:solidFill>
                            <a:srgbClr val="FF0000"/>
                          </a:solidFill>
                          <a:latin typeface="+mj-lt"/>
                          <a:ea typeface="+mn-ea"/>
                          <a:cs typeface="+mn-cs"/>
                        </a:rPr>
                        <a:t>6</a:t>
                      </a:r>
                      <a:endParaRPr lang="zh-CN" altLang="en-US" sz="1400" b="1" kern="1200" dirty="0">
                        <a:solidFill>
                          <a:srgbClr val="FF0000"/>
                        </a:solidFill>
                        <a:latin typeface="+mj-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j-lt"/>
                          <a:ea typeface="+mn-ea"/>
                          <a:cs typeface="+mn-cs"/>
                        </a:rPr>
                        <a:t>6</a:t>
                      </a:r>
                      <a:endParaRPr lang="zh-CN" altLang="en-US" sz="1400" b="1" kern="1200" dirty="0">
                        <a:solidFill>
                          <a:srgbClr val="FF0000"/>
                        </a:solidFill>
                        <a:latin typeface="+mj-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j-lt"/>
                          <a:ea typeface="+mn-ea"/>
                          <a:cs typeface="+mn-cs"/>
                        </a:rPr>
                        <a:t>6</a:t>
                      </a:r>
                      <a:endParaRPr lang="zh-CN" altLang="en-US" sz="1400" b="1" kern="1200" dirty="0">
                        <a:solidFill>
                          <a:srgbClr val="FF0000"/>
                        </a:solidFill>
                        <a:latin typeface="+mj-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j-lt"/>
                          <a:ea typeface="+mn-ea"/>
                          <a:cs typeface="+mn-cs"/>
                        </a:rPr>
                        <a:t>6</a:t>
                      </a:r>
                      <a:endParaRPr lang="zh-CN" altLang="en-US" sz="1400" b="1" kern="1200" dirty="0">
                        <a:solidFill>
                          <a:srgbClr val="FF0000"/>
                        </a:solidFill>
                        <a:latin typeface="+mj-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rgbClr val="FF0000"/>
                          </a:solidFill>
                          <a:latin typeface="+mj-lt"/>
                          <a:ea typeface="+mn-ea"/>
                          <a:cs typeface="+mn-cs"/>
                        </a:rPr>
                        <a:t>6</a:t>
                      </a:r>
                      <a:endParaRPr lang="zh-CN" altLang="en-US" sz="1400" b="1" kern="1200" dirty="0">
                        <a:solidFill>
                          <a:srgbClr val="FF0000"/>
                        </a:solidFill>
                        <a:latin typeface="+mj-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j-lt"/>
                          <a:ea typeface="+mn-ea"/>
                          <a:cs typeface="+mn-cs"/>
                        </a:rPr>
                        <a:t>11.54%</a:t>
                      </a:r>
                    </a:p>
                  </a:txBody>
                  <a:tcPr/>
                </a:tc>
                <a:extLst>
                  <a:ext uri="{0D108BD9-81ED-4DB2-BD59-A6C34878D82A}">
                    <a16:rowId xmlns:a16="http://schemas.microsoft.com/office/drawing/2014/main" val="690632674"/>
                  </a:ext>
                </a:extLst>
              </a:tr>
              <a:tr h="390137">
                <a:tc>
                  <a:txBody>
                    <a:bodyPr/>
                    <a:lstStyle/>
                    <a:p>
                      <a:r>
                        <a:rPr lang="en-US" altLang="zh-CN" sz="1400" dirty="0">
                          <a:solidFill>
                            <a:schemeClr val="tx1"/>
                          </a:solidFill>
                          <a:latin typeface="+mj-lt"/>
                          <a:cs typeface="Times New Roman" panose="02020603050405020304" pitchFamily="18" charset="0"/>
                        </a:rPr>
                        <a:t>106-tone RU</a:t>
                      </a:r>
                      <a:endParaRPr lang="zh-CN" altLang="en-US" sz="1400" dirty="0">
                        <a:latin typeface="+mj-lt"/>
                      </a:endParaRPr>
                    </a:p>
                  </a:txBody>
                  <a:tcPr/>
                </a:tc>
                <a:tc>
                  <a:txBody>
                    <a:bodyPr/>
                    <a:lstStyle/>
                    <a:p>
                      <a:pPr algn="ctr"/>
                      <a:r>
                        <a:rPr lang="en-US" altLang="zh-CN" sz="1400" b="1" kern="1200" dirty="0">
                          <a:solidFill>
                            <a:srgbClr val="FF0000"/>
                          </a:solidFill>
                          <a:latin typeface="+mj-lt"/>
                          <a:ea typeface="+mn-ea"/>
                          <a:cs typeface="+mn-cs"/>
                        </a:rPr>
                        <a:t>12</a:t>
                      </a:r>
                      <a:endParaRPr lang="zh-CN" altLang="en-US" sz="1400" b="1" kern="1200" dirty="0">
                        <a:solidFill>
                          <a:srgbClr val="FF0000"/>
                        </a:solidFill>
                        <a:latin typeface="+mj-lt"/>
                        <a:ea typeface="+mn-ea"/>
                        <a:cs typeface="+mn-cs"/>
                      </a:endParaRPr>
                    </a:p>
                  </a:txBody>
                  <a:tcPr/>
                </a:tc>
                <a:tc>
                  <a:txBody>
                    <a:bodyPr/>
                    <a:lstStyle/>
                    <a:p>
                      <a:pPr algn="ctr"/>
                      <a:r>
                        <a:rPr lang="en-US" altLang="zh-CN" sz="1400" b="1" kern="1200" dirty="0">
                          <a:solidFill>
                            <a:srgbClr val="FF0000"/>
                          </a:solidFill>
                          <a:latin typeface="+mj-lt"/>
                          <a:ea typeface="+mn-ea"/>
                          <a:cs typeface="+mn-cs"/>
                        </a:rPr>
                        <a:t>12</a:t>
                      </a:r>
                      <a:endParaRPr lang="zh-CN" altLang="en-US" sz="1400" b="1" kern="1200" dirty="0">
                        <a:solidFill>
                          <a:srgbClr val="FF0000"/>
                        </a:solidFill>
                        <a:latin typeface="+mj-lt"/>
                        <a:ea typeface="+mn-ea"/>
                        <a:cs typeface="+mn-cs"/>
                      </a:endParaRPr>
                    </a:p>
                  </a:txBody>
                  <a:tcPr/>
                </a:tc>
                <a:tc>
                  <a:txBody>
                    <a:bodyPr/>
                    <a:lstStyle/>
                    <a:p>
                      <a:pPr algn="ctr"/>
                      <a:r>
                        <a:rPr lang="en-US" altLang="zh-CN" sz="1400" b="1" kern="1200" dirty="0">
                          <a:solidFill>
                            <a:srgbClr val="FF0000"/>
                          </a:solidFill>
                          <a:latin typeface="+mj-lt"/>
                          <a:ea typeface="+mn-ea"/>
                          <a:cs typeface="+mn-cs"/>
                        </a:rPr>
                        <a:t>12</a:t>
                      </a:r>
                      <a:endParaRPr lang="zh-CN" altLang="en-US" sz="1400" b="1" kern="1200" dirty="0">
                        <a:solidFill>
                          <a:srgbClr val="FF0000"/>
                        </a:solidFill>
                        <a:latin typeface="+mj-lt"/>
                        <a:ea typeface="+mn-ea"/>
                        <a:cs typeface="+mn-cs"/>
                      </a:endParaRPr>
                    </a:p>
                  </a:txBody>
                  <a:tcPr/>
                </a:tc>
                <a:tc>
                  <a:txBody>
                    <a:bodyPr/>
                    <a:lstStyle/>
                    <a:p>
                      <a:pPr algn="ctr"/>
                      <a:r>
                        <a:rPr lang="en-US" altLang="zh-CN" sz="1400" b="1" kern="1200" dirty="0">
                          <a:solidFill>
                            <a:srgbClr val="FF0000"/>
                          </a:solidFill>
                          <a:latin typeface="+mj-lt"/>
                          <a:ea typeface="+mn-ea"/>
                          <a:cs typeface="+mn-cs"/>
                        </a:rPr>
                        <a:t>12</a:t>
                      </a:r>
                      <a:endParaRPr lang="zh-CN" altLang="en-US" sz="1400" b="1" kern="1200" dirty="0">
                        <a:solidFill>
                          <a:srgbClr val="FF0000"/>
                        </a:solidFill>
                        <a:latin typeface="+mj-lt"/>
                        <a:ea typeface="+mn-ea"/>
                        <a:cs typeface="+mn-cs"/>
                      </a:endParaRPr>
                    </a:p>
                  </a:txBody>
                  <a:tcPr/>
                </a:tc>
                <a:tc>
                  <a:txBody>
                    <a:bodyPr/>
                    <a:lstStyle/>
                    <a:p>
                      <a:pPr algn="ctr"/>
                      <a:r>
                        <a:rPr lang="en-US" altLang="zh-CN" sz="1400" b="1" kern="1200" dirty="0">
                          <a:solidFill>
                            <a:srgbClr val="FF0000"/>
                          </a:solidFill>
                          <a:latin typeface="+mj-lt"/>
                          <a:ea typeface="+mn-ea"/>
                          <a:cs typeface="+mn-cs"/>
                        </a:rPr>
                        <a:t>12</a:t>
                      </a:r>
                      <a:endParaRPr lang="zh-CN" altLang="en-US" sz="1400" b="1" kern="1200" dirty="0">
                        <a:solidFill>
                          <a:srgbClr val="FF0000"/>
                        </a:solidFill>
                        <a:latin typeface="+mj-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j-lt"/>
                          <a:ea typeface="+mn-ea"/>
                          <a:cs typeface="+mn-cs"/>
                        </a:rPr>
                        <a:t>11.32%</a:t>
                      </a:r>
                      <a:endParaRPr kumimoji="0" lang="zh-CN" altLang="en-US" sz="1400" b="0" i="0" u="none" strike="noStrike" kern="1200" cap="none" spc="0" normalizeH="0" baseline="0" noProof="0" dirty="0">
                        <a:ln>
                          <a:noFill/>
                        </a:ln>
                        <a:solidFill>
                          <a:srgbClr val="000000"/>
                        </a:solidFill>
                        <a:effectLst/>
                        <a:uLnTx/>
                        <a:uFillTx/>
                        <a:latin typeface="+mj-lt"/>
                        <a:ea typeface="+mn-ea"/>
                        <a:cs typeface="+mn-cs"/>
                      </a:endParaRPr>
                    </a:p>
                  </a:txBody>
                  <a:tcPr/>
                </a:tc>
                <a:extLst>
                  <a:ext uri="{0D108BD9-81ED-4DB2-BD59-A6C34878D82A}">
                    <a16:rowId xmlns:a16="http://schemas.microsoft.com/office/drawing/2014/main" val="4080374304"/>
                  </a:ext>
                </a:extLst>
              </a:tr>
              <a:tr h="3901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mj-lt"/>
                          <a:cs typeface="Times New Roman" panose="02020603050405020304" pitchFamily="18" charset="0"/>
                        </a:rPr>
                        <a:t>242-tone RU</a:t>
                      </a:r>
                      <a:endParaRPr lang="zh-CN" altLang="en-US" sz="1400" dirty="0">
                        <a:latin typeface="+mj-lt"/>
                      </a:endParaRPr>
                    </a:p>
                  </a:txBody>
                  <a:tcPr/>
                </a:tc>
                <a:tc>
                  <a:txBody>
                    <a:bodyPr/>
                    <a:lstStyle/>
                    <a:p>
                      <a:pPr algn="ctr"/>
                      <a:r>
                        <a:rPr lang="en-US" altLang="zh-CN" sz="1400" b="1" kern="1200" dirty="0">
                          <a:solidFill>
                            <a:srgbClr val="FF0000"/>
                          </a:solidFill>
                          <a:latin typeface="+mj-lt"/>
                          <a:ea typeface="+mn-ea"/>
                          <a:cs typeface="+mn-cs"/>
                        </a:rPr>
                        <a:t>28</a:t>
                      </a:r>
                      <a:endParaRPr lang="zh-CN" altLang="en-US" sz="1400" dirty="0">
                        <a:latin typeface="+mj-lt"/>
                      </a:endParaRPr>
                    </a:p>
                  </a:txBody>
                  <a:tcPr/>
                </a:tc>
                <a:tc>
                  <a:txBody>
                    <a:bodyPr/>
                    <a:lstStyle/>
                    <a:p>
                      <a:pPr algn="ctr"/>
                      <a:r>
                        <a:rPr lang="en-US" altLang="zh-CN" sz="1400" b="1" kern="1200" dirty="0">
                          <a:solidFill>
                            <a:srgbClr val="FF0000"/>
                          </a:solidFill>
                          <a:latin typeface="+mj-lt"/>
                          <a:ea typeface="+mn-ea"/>
                          <a:cs typeface="+mn-cs"/>
                        </a:rPr>
                        <a:t>28</a:t>
                      </a:r>
                      <a:endParaRPr lang="zh-CN" altLang="en-US" sz="1400" dirty="0">
                        <a:latin typeface="+mj-lt"/>
                      </a:endParaRPr>
                    </a:p>
                  </a:txBody>
                  <a:tcPr/>
                </a:tc>
                <a:tc>
                  <a:txBody>
                    <a:bodyPr/>
                    <a:lstStyle/>
                    <a:p>
                      <a:pPr algn="ctr"/>
                      <a:r>
                        <a:rPr lang="en-US" altLang="zh-CN" sz="1400" b="1" kern="1200" dirty="0">
                          <a:solidFill>
                            <a:srgbClr val="FF0000"/>
                          </a:solidFill>
                          <a:latin typeface="+mj-lt"/>
                          <a:ea typeface="+mn-ea"/>
                          <a:cs typeface="+mn-cs"/>
                        </a:rPr>
                        <a:t>28</a:t>
                      </a:r>
                    </a:p>
                  </a:txBody>
                  <a:tcPr/>
                </a:tc>
                <a:tc>
                  <a:txBody>
                    <a:bodyPr/>
                    <a:lstStyle/>
                    <a:p>
                      <a:pPr algn="ctr"/>
                      <a:r>
                        <a:rPr lang="en-US" altLang="zh-CN" sz="1400" b="1" kern="1200" dirty="0">
                          <a:solidFill>
                            <a:srgbClr val="FF0000"/>
                          </a:solidFill>
                          <a:latin typeface="+mj-lt"/>
                          <a:ea typeface="+mn-ea"/>
                          <a:cs typeface="+mn-cs"/>
                        </a:rPr>
                        <a:t>28</a:t>
                      </a:r>
                    </a:p>
                  </a:txBody>
                  <a:tcPr/>
                </a:tc>
                <a:tc>
                  <a:txBody>
                    <a:bodyPr/>
                    <a:lstStyle/>
                    <a:p>
                      <a:pPr algn="ctr"/>
                      <a:r>
                        <a:rPr lang="en-US" altLang="zh-CN" sz="1400" b="1" kern="1200" dirty="0">
                          <a:solidFill>
                            <a:srgbClr val="FF0000"/>
                          </a:solidFill>
                          <a:latin typeface="+mj-lt"/>
                          <a:ea typeface="+mn-ea"/>
                          <a:cs typeface="+mn-cs"/>
                        </a:rPr>
                        <a:t>28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j-lt"/>
                          <a:ea typeface="+mn-ea"/>
                          <a:cs typeface="+mn-cs"/>
                        </a:rPr>
                        <a:t>11.57%</a:t>
                      </a:r>
                    </a:p>
                  </a:txBody>
                  <a:tcPr/>
                </a:tc>
                <a:extLst>
                  <a:ext uri="{0D108BD9-81ED-4DB2-BD59-A6C34878D82A}">
                    <a16:rowId xmlns:a16="http://schemas.microsoft.com/office/drawing/2014/main" val="3965288371"/>
                  </a:ext>
                </a:extLst>
              </a:tr>
              <a:tr h="3901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mj-lt"/>
                          <a:cs typeface="Times New Roman" panose="02020603050405020304" pitchFamily="18" charset="0"/>
                        </a:rPr>
                        <a:t>484-tone RU</a:t>
                      </a:r>
                      <a:endParaRPr lang="zh-CN" altLang="en-US" sz="1400" dirty="0">
                        <a:latin typeface="+mj-lt"/>
                      </a:endParaRPr>
                    </a:p>
                  </a:txBody>
                  <a:tcPr/>
                </a:tc>
                <a:tc>
                  <a:txBody>
                    <a:bodyPr/>
                    <a:lstStyle/>
                    <a:p>
                      <a:pPr algn="ctr"/>
                      <a:r>
                        <a:rPr lang="en-US" altLang="zh-CN" sz="1400" dirty="0">
                          <a:latin typeface="+mj-lt"/>
                        </a:rPr>
                        <a:t>N/A</a:t>
                      </a:r>
                      <a:endParaRPr lang="zh-CN" altLang="en-US" sz="1400" dirty="0">
                        <a:latin typeface="+mj-lt"/>
                      </a:endParaRPr>
                    </a:p>
                  </a:txBody>
                  <a:tcPr/>
                </a:tc>
                <a:tc>
                  <a:txBody>
                    <a:bodyPr/>
                    <a:lstStyle/>
                    <a:p>
                      <a:pPr algn="ctr"/>
                      <a:r>
                        <a:rPr lang="en-US" altLang="zh-CN" sz="1400" b="1" kern="1200" dirty="0">
                          <a:solidFill>
                            <a:srgbClr val="FF0000"/>
                          </a:solidFill>
                          <a:latin typeface="+mj-lt"/>
                          <a:ea typeface="+mn-ea"/>
                          <a:cs typeface="+mn-cs"/>
                        </a:rPr>
                        <a:t>56</a:t>
                      </a:r>
                      <a:endParaRPr lang="zh-CN" altLang="en-US" sz="1400" dirty="0">
                        <a:latin typeface="+mj-lt"/>
                      </a:endParaRPr>
                    </a:p>
                  </a:txBody>
                  <a:tcPr/>
                </a:tc>
                <a:tc>
                  <a:txBody>
                    <a:bodyPr/>
                    <a:lstStyle/>
                    <a:p>
                      <a:pPr algn="ctr"/>
                      <a:r>
                        <a:rPr lang="en-US" altLang="zh-CN" sz="1400" b="1" kern="1200" dirty="0">
                          <a:solidFill>
                            <a:srgbClr val="FF0000"/>
                          </a:solidFill>
                          <a:latin typeface="+mj-lt"/>
                          <a:ea typeface="+mn-ea"/>
                          <a:cs typeface="+mn-cs"/>
                        </a:rPr>
                        <a:t>56</a:t>
                      </a:r>
                      <a:endParaRPr lang="zh-CN" altLang="en-US" sz="1400" dirty="0">
                        <a:latin typeface="+mj-lt"/>
                      </a:endParaRPr>
                    </a:p>
                  </a:txBody>
                  <a:tcPr/>
                </a:tc>
                <a:tc>
                  <a:txBody>
                    <a:bodyPr/>
                    <a:lstStyle/>
                    <a:p>
                      <a:pPr algn="ctr"/>
                      <a:r>
                        <a:rPr lang="en-US" altLang="zh-CN" sz="1400" b="1" kern="1200" dirty="0">
                          <a:solidFill>
                            <a:srgbClr val="FF0000"/>
                          </a:solidFill>
                          <a:latin typeface="+mj-lt"/>
                          <a:ea typeface="+mn-ea"/>
                          <a:cs typeface="+mn-cs"/>
                        </a:rPr>
                        <a:t>56</a:t>
                      </a:r>
                      <a:endParaRPr lang="zh-CN" altLang="en-US" sz="1400" dirty="0">
                        <a:latin typeface="+mj-lt"/>
                      </a:endParaRPr>
                    </a:p>
                  </a:txBody>
                  <a:tcPr/>
                </a:tc>
                <a:tc>
                  <a:txBody>
                    <a:bodyPr/>
                    <a:lstStyle/>
                    <a:p>
                      <a:pPr algn="ctr"/>
                      <a:r>
                        <a:rPr lang="en-US" altLang="zh-CN" sz="1400" b="1" kern="1200" dirty="0">
                          <a:solidFill>
                            <a:srgbClr val="FF0000"/>
                          </a:solidFill>
                          <a:latin typeface="+mj-lt"/>
                          <a:ea typeface="+mn-ea"/>
                          <a:cs typeface="+mn-cs"/>
                        </a:rPr>
                        <a:t>56</a:t>
                      </a:r>
                      <a:endParaRPr lang="zh-CN" altLang="en-US" sz="140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j-lt"/>
                          <a:ea typeface="+mn-ea"/>
                          <a:cs typeface="+mn-cs"/>
                        </a:rPr>
                        <a:t>11.57%</a:t>
                      </a:r>
                      <a:endParaRPr kumimoji="0" lang="zh-CN" altLang="en-US" sz="1400" b="0" i="0" u="none" strike="noStrike" kern="1200" cap="none" spc="0" normalizeH="0" baseline="0" noProof="0" dirty="0">
                        <a:ln>
                          <a:noFill/>
                        </a:ln>
                        <a:solidFill>
                          <a:srgbClr val="000000"/>
                        </a:solidFill>
                        <a:effectLst/>
                        <a:uLnTx/>
                        <a:uFillTx/>
                        <a:latin typeface="+mj-lt"/>
                        <a:ea typeface="+mn-ea"/>
                        <a:cs typeface="+mn-cs"/>
                      </a:endParaRPr>
                    </a:p>
                  </a:txBody>
                  <a:tcPr/>
                </a:tc>
                <a:extLst>
                  <a:ext uri="{0D108BD9-81ED-4DB2-BD59-A6C34878D82A}">
                    <a16:rowId xmlns:a16="http://schemas.microsoft.com/office/drawing/2014/main" val="186999240"/>
                  </a:ext>
                </a:extLst>
              </a:tr>
              <a:tr h="3901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mj-lt"/>
                          <a:cs typeface="Times New Roman" panose="02020603050405020304" pitchFamily="18" charset="0"/>
                        </a:rPr>
                        <a:t>996-tone RU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j-lt"/>
                        </a:rPr>
                        <a:t>N/A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j-lt"/>
                        </a:rPr>
                        <a:t>N/A</a:t>
                      </a:r>
                    </a:p>
                  </a:txBody>
                  <a:tcPr/>
                </a:tc>
                <a:tc>
                  <a:txBody>
                    <a:bodyPr/>
                    <a:lstStyle/>
                    <a:p>
                      <a:pPr algn="ctr"/>
                      <a:r>
                        <a:rPr lang="en-US" altLang="zh-CN" sz="1400" b="1" kern="1200" dirty="0">
                          <a:solidFill>
                            <a:srgbClr val="FF0000"/>
                          </a:solidFill>
                          <a:latin typeface="+mj-lt"/>
                          <a:ea typeface="+mn-ea"/>
                          <a:cs typeface="+mn-cs"/>
                        </a:rPr>
                        <a:t>116</a:t>
                      </a:r>
                      <a:endParaRPr lang="zh-CN" altLang="en-US" sz="1400" dirty="0">
                        <a:latin typeface="+mj-lt"/>
                      </a:endParaRPr>
                    </a:p>
                  </a:txBody>
                  <a:tcPr/>
                </a:tc>
                <a:tc>
                  <a:txBody>
                    <a:bodyPr/>
                    <a:lstStyle/>
                    <a:p>
                      <a:pPr algn="ctr"/>
                      <a:r>
                        <a:rPr lang="en-US" altLang="zh-CN" sz="1400" b="1" kern="1200" dirty="0">
                          <a:solidFill>
                            <a:srgbClr val="FF0000"/>
                          </a:solidFill>
                          <a:latin typeface="+mj-lt"/>
                          <a:ea typeface="+mn-ea"/>
                          <a:cs typeface="+mn-cs"/>
                        </a:rPr>
                        <a:t>116</a:t>
                      </a:r>
                    </a:p>
                  </a:txBody>
                  <a:tcPr/>
                </a:tc>
                <a:tc>
                  <a:txBody>
                    <a:bodyPr/>
                    <a:lstStyle/>
                    <a:p>
                      <a:pPr algn="ctr"/>
                      <a:r>
                        <a:rPr lang="en-US" altLang="zh-CN" sz="1400" b="1" kern="1200" dirty="0">
                          <a:solidFill>
                            <a:srgbClr val="FF0000"/>
                          </a:solidFill>
                          <a:latin typeface="+mj-lt"/>
                          <a:ea typeface="+mn-ea"/>
                          <a:cs typeface="+mn-cs"/>
                        </a:rPr>
                        <a:t>116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srgbClr val="000000"/>
                          </a:solidFill>
                          <a:effectLst/>
                          <a:uLnTx/>
                          <a:uFillTx/>
                          <a:latin typeface="+mj-lt"/>
                          <a:ea typeface="+mn-ea"/>
                          <a:cs typeface="+mn-cs"/>
                        </a:rPr>
                        <a:t>11.65%</a:t>
                      </a:r>
                    </a:p>
                  </a:txBody>
                  <a:tcPr/>
                </a:tc>
                <a:extLst>
                  <a:ext uri="{0D108BD9-81ED-4DB2-BD59-A6C34878D82A}">
                    <a16:rowId xmlns:a16="http://schemas.microsoft.com/office/drawing/2014/main" val="1674386118"/>
                  </a:ext>
                </a:extLst>
              </a:tr>
            </a:tbl>
          </a:graphicData>
        </a:graphic>
      </p:graphicFrame>
      <p:sp>
        <p:nvSpPr>
          <p:cNvPr id="8" name="文本框 7">
            <a:extLst>
              <a:ext uri="{FF2B5EF4-FFF2-40B4-BE49-F238E27FC236}">
                <a16:creationId xmlns:a16="http://schemas.microsoft.com/office/drawing/2014/main" id="{0292C7C7-4B1E-FE88-6A38-4E13436E84A5}"/>
              </a:ext>
            </a:extLst>
          </p:cNvPr>
          <p:cNvSpPr txBox="1"/>
          <p:nvPr/>
        </p:nvSpPr>
        <p:spPr>
          <a:xfrm>
            <a:off x="2351584" y="5425479"/>
            <a:ext cx="3672408" cy="307777"/>
          </a:xfrm>
          <a:prstGeom prst="rect">
            <a:avLst/>
          </a:prstGeom>
          <a:noFill/>
        </p:spPr>
        <p:txBody>
          <a:bodyPr wrap="square">
            <a:spAutoFit/>
          </a:bodyPr>
          <a:lstStyle/>
          <a:p>
            <a:r>
              <a:rPr lang="en-US" altLang="zh-CN" sz="1400" dirty="0">
                <a:solidFill>
                  <a:schemeClr val="tx1"/>
                </a:solidFill>
                <a:latin typeface="Times New Roman" panose="02020603050405020304" pitchFamily="18" charset="0"/>
                <a:cs typeface="Times New Roman" panose="02020603050405020304" pitchFamily="18" charset="0"/>
              </a:rPr>
              <a:t>Note: about 11% of the resources for IM pilots.</a:t>
            </a:r>
            <a:endParaRPr lang="zh-CN" altLang="en-US" sz="1400" dirty="0"/>
          </a:p>
        </p:txBody>
      </p:sp>
    </p:spTree>
    <p:extLst>
      <p:ext uri="{BB962C8B-B14F-4D97-AF65-F5344CB8AC3E}">
        <p14:creationId xmlns:p14="http://schemas.microsoft.com/office/powerpoint/2010/main" val="40627658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a:extLst>
              <a:ext uri="{FF2B5EF4-FFF2-40B4-BE49-F238E27FC236}">
                <a16:creationId xmlns:a16="http://schemas.microsoft.com/office/drawing/2014/main" id="{10EAFA23-DDF9-E4C0-2783-FFABF6A6CBE4}"/>
              </a:ext>
            </a:extLst>
          </p:cNvPr>
          <p:cNvPicPr>
            <a:picLocks noChangeAspect="1"/>
          </p:cNvPicPr>
          <p:nvPr/>
        </p:nvPicPr>
        <p:blipFill>
          <a:blip r:embed="rId3"/>
          <a:stretch>
            <a:fillRect/>
          </a:stretch>
        </p:blipFill>
        <p:spPr>
          <a:xfrm>
            <a:off x="5904120" y="1268760"/>
            <a:ext cx="4368344" cy="4985609"/>
          </a:xfrm>
          <a:prstGeom prst="rect">
            <a:avLst/>
          </a:prstGeom>
        </p:spPr>
      </p:pic>
      <p:sp>
        <p:nvSpPr>
          <p:cNvPr id="2" name="Title 1"/>
          <p:cNvSpPr>
            <a:spLocks noGrp="1"/>
          </p:cNvSpPr>
          <p:nvPr>
            <p:ph type="title"/>
          </p:nvPr>
        </p:nvSpPr>
        <p:spPr>
          <a:xfrm>
            <a:off x="277090" y="576378"/>
            <a:ext cx="11737304"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br>
              <a:rPr lang="en-US" altLang="zh-CN" dirty="0"/>
            </a:br>
            <a:r>
              <a:rPr lang="en-US" altLang="zh-CN" dirty="0"/>
              <a:t>Discussion on design of interference mitigation </a:t>
            </a:r>
            <a:r>
              <a:rPr lang="en-GB" altLang="zh-CN" dirty="0"/>
              <a:t>pilots </a:t>
            </a:r>
            <a:r>
              <a:rPr lang="en-US" altLang="zh-CN" dirty="0"/>
              <a:t>- an example</a:t>
            </a:r>
            <a:br>
              <a:rPr lang="en-US" altLang="zh-CN" dirty="0"/>
            </a:br>
            <a:r>
              <a:rPr lang="en-US" altLang="zh-CN"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May 2025</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955750" y="2348880"/>
            <a:ext cx="3844106" cy="2610971"/>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IM pilots are </a:t>
            </a:r>
            <a:r>
              <a:rPr kumimoji="0" lang="en-US" altLang="zh-CN" sz="18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additional pilots, located within the data portion of the PPDU, which are used for interference estimation</a:t>
            </a:r>
            <a:r>
              <a:rPr lang="en-US" altLang="zh-CN" sz="1800" dirty="0">
                <a:solidFill>
                  <a:schemeClr val="tx1"/>
                </a:solidFill>
                <a:latin typeface="Times New Roman" panose="02020603050405020304" pitchFamily="18" charset="0"/>
                <a:cs typeface="Times New Roman" panose="02020603050405020304" pitchFamily="18" charset="0"/>
              </a:rPr>
              <a:t>. </a:t>
            </a:r>
          </a:p>
          <a:p>
            <a:pPr marL="285750" indent="-285750"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One example of a fixed number of IM pilot (</a:t>
            </a:r>
            <a:r>
              <a:rPr lang="en-US" altLang="zh-CN" sz="1800" dirty="0">
                <a:solidFill>
                  <a:srgbClr val="FF0000"/>
                </a:solidFill>
                <a:latin typeface="Times New Roman" panose="02020603050405020304" pitchFamily="18" charset="0"/>
                <a:cs typeface="Times New Roman" panose="02020603050405020304" pitchFamily="18" charset="0"/>
              </a:rPr>
              <a:t>only</a:t>
            </a:r>
            <a:r>
              <a:rPr lang="en-US" altLang="zh-CN"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rgbClr val="FF0000"/>
                </a:solidFill>
                <a:latin typeface="Times New Roman" panose="02020603050405020304" pitchFamily="18" charset="0"/>
                <a:cs typeface="Times New Roman" panose="02020603050405020304" pitchFamily="18" charset="0"/>
              </a:rPr>
              <a:t>additional pilot</a:t>
            </a:r>
            <a:r>
              <a:rPr lang="en-US" altLang="zh-CN" sz="1800" dirty="0">
                <a:solidFill>
                  <a:schemeClr val="tx1"/>
                </a:solidFill>
                <a:latin typeface="Times New Roman" panose="02020603050405020304" pitchFamily="18" charset="0"/>
                <a:cs typeface="Times New Roman" panose="02020603050405020304" pitchFamily="18" charset="0"/>
              </a:rPr>
              <a:t>) subcarriers and IM pilots indices in 26-tone RU for the preferred solution.</a:t>
            </a:r>
          </a:p>
        </p:txBody>
      </p:sp>
      <p:sp>
        <p:nvSpPr>
          <p:cNvPr id="9" name="文本框 8">
            <a:extLst>
              <a:ext uri="{FF2B5EF4-FFF2-40B4-BE49-F238E27FC236}">
                <a16:creationId xmlns:a16="http://schemas.microsoft.com/office/drawing/2014/main" id="{EC091102-C274-D803-61CE-29607D53CD17}"/>
              </a:ext>
            </a:extLst>
          </p:cNvPr>
          <p:cNvSpPr txBox="1"/>
          <p:nvPr/>
        </p:nvSpPr>
        <p:spPr>
          <a:xfrm>
            <a:off x="5447161" y="2926003"/>
            <a:ext cx="2521047" cy="369332"/>
          </a:xfrm>
          <a:prstGeom prst="rect">
            <a:avLst/>
          </a:prstGeom>
          <a:noFill/>
        </p:spPr>
        <p:txBody>
          <a:bodyPr wrap="square">
            <a:spAutoFit/>
          </a:bodyPr>
          <a:lstStyle/>
          <a:p>
            <a:r>
              <a:rPr lang="en-US" altLang="zh-CN" sz="1800" b="1"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IM pilot ratio = 11.54%</a:t>
            </a:r>
            <a:endParaRPr lang="zh-CN" altLang="en-US" sz="1800" b="1"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1" name="图片 10">
            <a:extLst>
              <a:ext uri="{FF2B5EF4-FFF2-40B4-BE49-F238E27FC236}">
                <a16:creationId xmlns:a16="http://schemas.microsoft.com/office/drawing/2014/main" id="{ED3F5600-AD91-E194-C767-D03453557293}"/>
              </a:ext>
            </a:extLst>
          </p:cNvPr>
          <p:cNvPicPr>
            <a:picLocks noChangeAspect="1"/>
          </p:cNvPicPr>
          <p:nvPr/>
        </p:nvPicPr>
        <p:blipFill>
          <a:blip r:embed="rId4"/>
          <a:stretch>
            <a:fillRect/>
          </a:stretch>
        </p:blipFill>
        <p:spPr>
          <a:xfrm>
            <a:off x="5519936" y="3284984"/>
            <a:ext cx="2377646" cy="647756"/>
          </a:xfrm>
          <a:prstGeom prst="rect">
            <a:avLst/>
          </a:prstGeom>
        </p:spPr>
      </p:pic>
    </p:spTree>
    <p:extLst>
      <p:ext uri="{BB962C8B-B14F-4D97-AF65-F5344CB8AC3E}">
        <p14:creationId xmlns:p14="http://schemas.microsoft.com/office/powerpoint/2010/main" val="2661571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64405</TotalTime>
  <Words>2250</Words>
  <Application>Microsoft Office PowerPoint</Application>
  <PresentationFormat>宽屏</PresentationFormat>
  <Paragraphs>434</Paragraphs>
  <Slides>14</Slides>
  <Notes>11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14</vt:i4>
      </vt:variant>
    </vt:vector>
  </HeadingPairs>
  <TitlesOfParts>
    <vt:vector size="18" baseType="lpstr">
      <vt:lpstr>Arial Unicode MS</vt:lpstr>
      <vt:lpstr>Arial</vt:lpstr>
      <vt:lpstr>Times New Roman</vt:lpstr>
      <vt:lpstr>Office 主题</vt:lpstr>
      <vt:lpstr>Discussion on Design of Interference Mitigation Pilots - Follow up</vt:lpstr>
      <vt:lpstr>Abstract</vt:lpstr>
      <vt:lpstr>Introduction</vt:lpstr>
      <vt:lpstr>Current PDT PHY Interference Mitigation [11],[12] - Recap</vt:lpstr>
      <vt:lpstr> Discussion on design of interference mitigation pilots  </vt:lpstr>
      <vt:lpstr>Discussion on design of interference mitigation pilots </vt:lpstr>
      <vt:lpstr>Discussion on design of interference mitigation pilots</vt:lpstr>
      <vt:lpstr> Discussion on design of interference mitigation pilots - an example  </vt:lpstr>
      <vt:lpstr> Discussion on design of interference mitigation pilots - an example  </vt:lpstr>
      <vt:lpstr>Conclusion</vt:lpstr>
      <vt:lpstr>Straw Poll 1</vt:lpstr>
      <vt:lpstr>Straw Poll 2</vt:lpstr>
      <vt:lpstr>Straw Poll 3</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ke zhong</cp:lastModifiedBy>
  <cp:revision>1298</cp:revision>
  <cp:lastPrinted>1601-01-01T00:00:00Z</cp:lastPrinted>
  <dcterms:created xsi:type="dcterms:W3CDTF">2023-10-25T06:39:10Z</dcterms:created>
  <dcterms:modified xsi:type="dcterms:W3CDTF">2025-05-11T12:46:39Z</dcterms:modified>
  <cp:category>Hui Che, Ruijie Networks Co., Ltd</cp:category>
</cp:coreProperties>
</file>