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1"/>
  </p:notesMasterIdLst>
  <p:handoutMasterIdLst>
    <p:handoutMasterId r:id="rId22"/>
  </p:handoutMasterIdLst>
  <p:sldIdLst>
    <p:sldId id="269" r:id="rId2"/>
    <p:sldId id="257" r:id="rId3"/>
    <p:sldId id="612" r:id="rId4"/>
    <p:sldId id="614" r:id="rId5"/>
    <p:sldId id="625" r:id="rId6"/>
    <p:sldId id="679" r:id="rId7"/>
    <p:sldId id="680" r:id="rId8"/>
    <p:sldId id="686" r:id="rId9"/>
    <p:sldId id="681" r:id="rId10"/>
    <p:sldId id="613" r:id="rId11"/>
    <p:sldId id="676" r:id="rId12"/>
    <p:sldId id="682" r:id="rId13"/>
    <p:sldId id="685" r:id="rId14"/>
    <p:sldId id="627" r:id="rId15"/>
    <p:sldId id="648" r:id="rId16"/>
    <p:sldId id="687" r:id="rId17"/>
    <p:sldId id="690" r:id="rId18"/>
    <p:sldId id="691" r:id="rId19"/>
    <p:sldId id="50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 id="5" name="汪柯(Gavin)" initials="汪柯(Gavin)" lastIdx="3" clrIdx="4">
    <p:extLst>
      <p:ext uri="{19B8F6BF-5375-455C-9EA6-DF929625EA0E}">
        <p15:presenceInfo xmlns:p15="http://schemas.microsoft.com/office/powerpoint/2012/main" userId="S::wangke6@oppo.com::7f0acbc1-1e7c-49c7-811a-baba921a11f3" providerId="AD"/>
      </p:ext>
    </p:extLst>
  </p:cmAuthor>
  <p:cmAuthor id="6" name="徐伟杰" initials="徐伟杰" lastIdx="1" clrIdx="5">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3875" autoAdjust="0"/>
  </p:normalViewPr>
  <p:slideViewPr>
    <p:cSldViewPr>
      <p:cViewPr varScale="1">
        <p:scale>
          <a:sx n="67" d="100"/>
          <a:sy n="67" d="100"/>
        </p:scale>
        <p:origin x="139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33390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6037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43355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1314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71664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15</a:t>
            </a:fld>
            <a:endParaRPr lang="zh-CN" altLang="en-US"/>
          </a:p>
        </p:txBody>
      </p:sp>
    </p:spTree>
    <p:extLst>
      <p:ext uri="{BB962C8B-B14F-4D97-AF65-F5344CB8AC3E}">
        <p14:creationId xmlns:p14="http://schemas.microsoft.com/office/powerpoint/2010/main" val="19719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15180143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30903196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18</a:t>
            </a:fld>
            <a:endParaRPr lang="zh-CN" altLang="en-US"/>
          </a:p>
        </p:txBody>
      </p:sp>
    </p:spTree>
    <p:extLst>
      <p:ext uri="{BB962C8B-B14F-4D97-AF65-F5344CB8AC3E}">
        <p14:creationId xmlns:p14="http://schemas.microsoft.com/office/powerpoint/2010/main" val="879039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335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99503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49341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7110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2658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90512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19419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9435590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	Sync field for AMP PPDU</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2025-05-09</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Ke</a:t>
            </a:r>
            <a:r>
              <a:rPr lang="en-US" altLang="zh-CN" dirty="0"/>
              <a:t> Wang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2186245602"/>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err="1">
                          <a:solidFill>
                            <a:schemeClr val="dk1"/>
                          </a:solidFill>
                          <a:latin typeface="Times New Roman" panose="02020603050405020304" pitchFamily="18" charset="0"/>
                          <a:ea typeface="+mn-ea"/>
                          <a:cs typeface="Times New Roman" panose="02020603050405020304" pitchFamily="18" charset="0"/>
                        </a:rPr>
                        <a:t>Ke</a:t>
                      </a:r>
                      <a:r>
                        <a:rPr lang="en-US" altLang="zh-CN" sz="1200" kern="1200" dirty="0">
                          <a:solidFill>
                            <a:schemeClr val="dk1"/>
                          </a:solidFill>
                          <a:latin typeface="Times New Roman" panose="02020603050405020304" pitchFamily="18" charset="0"/>
                          <a:ea typeface="+mn-ea"/>
                          <a:cs typeface="Times New Roman" panose="02020603050405020304" pitchFamily="18" charset="0"/>
                        </a:rPr>
                        <a:t>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wangke6@oppo.com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Jinyu Zhang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Sehngjiang</a:t>
                      </a:r>
                      <a:r>
                        <a:rPr lang="en-GB" sz="1200" b="0" dirty="0">
                          <a:effectLst/>
                          <a:latin typeface="Times New Roman" panose="02020603050405020304" pitchFamily="18" charset="0"/>
                          <a:ea typeface="+mn-ea"/>
                          <a:cs typeface="Times New Roman" panose="02020603050405020304" pitchFamily="18" charset="0"/>
                        </a:rPr>
                        <a:t> Cui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Metrics to evaluate Auto-Correlation</a:t>
            </a:r>
            <a:endParaRPr lang="en-GB" sz="2800" dirty="0"/>
          </a:p>
        </p:txBody>
      </p:sp>
      <mc:AlternateContent xmlns:mc="http://schemas.openxmlformats.org/markup-compatibility/2006" xmlns:a14="http://schemas.microsoft.com/office/drawing/2010/main">
        <mc:Choice Requires="a14">
          <p:sp>
            <p:nvSpPr>
              <p:cNvPr id="4098" name="Rectangle 2"/>
              <p:cNvSpPr>
                <a:spLocks noGrp="1" noChangeArrowheads="1"/>
              </p:cNvSpPr>
              <p:nvPr>
                <p:ph type="body" idx="1"/>
              </p:nvPr>
            </p:nvSpPr>
            <p:spPr>
              <a:xfrm>
                <a:off x="677186" y="1542765"/>
                <a:ext cx="7772400" cy="4114800"/>
              </a:xfrm>
              <a:ln/>
            </p:spPr>
            <p:txBody>
              <a:bodyPr/>
              <a:lstStyle/>
              <a:p>
                <a:r>
                  <a:rPr lang="en-US" altLang="zh-CN" sz="2400" dirty="0"/>
                  <a:t>Assuming: </a:t>
                </a:r>
              </a:p>
              <a:p>
                <a:pPr lvl="1"/>
                <a:r>
                  <a:rPr lang="en-US" altLang="zh-CN" dirty="0"/>
                  <a:t>S1 is the sync for high data rate.</a:t>
                </a:r>
              </a:p>
              <a:p>
                <a:pPr lvl="1"/>
                <a:r>
                  <a:rPr lang="en-US" altLang="zh-CN" dirty="0"/>
                  <a:t>S2 is the sync for low data rate.</a:t>
                </a:r>
              </a:p>
              <a:p>
                <a:pPr lvl="1"/>
                <a:r>
                  <a:rPr lang="en-US" altLang="zh-CN" sz="2000" dirty="0"/>
                  <a:t>Local reference sequence: </a:t>
                </a:r>
                <a14:m>
                  <m:oMath xmlns:m="http://schemas.openxmlformats.org/officeDocument/2006/math">
                    <m:r>
                      <m:rPr>
                        <m:sty m:val="p"/>
                      </m:rPr>
                      <a:rPr lang="en-US" altLang="zh-CN" sz="2000">
                        <a:latin typeface="Cambria Math" panose="02040503050406030204" pitchFamily="18" charset="0"/>
                      </a:rPr>
                      <m:t>R</m:t>
                    </m:r>
                    <m:r>
                      <m:rPr>
                        <m:sty m:val="p"/>
                      </m:rPr>
                      <a:rPr lang="en-US" altLang="zh-CN" sz="2000" b="0" i="0" smtClean="0">
                        <a:latin typeface="Cambria Math" panose="02040503050406030204" pitchFamily="18" charset="0"/>
                      </a:rPr>
                      <m:t>ef</m:t>
                    </m:r>
                    <m:r>
                      <a:rPr lang="en-US" altLang="zh-CN" sz="2000" b="0" i="0" smtClean="0">
                        <a:latin typeface="Cambria Math" panose="02040503050406030204" pitchFamily="18" charset="0"/>
                      </a:rPr>
                      <m:t>=</m:t>
                    </m:r>
                    <m:r>
                      <a:rPr lang="en-US" altLang="zh-CN" sz="2000" b="0" i="1" smtClean="0">
                        <a:latin typeface="Cambria Math" panose="02040503050406030204" pitchFamily="18" charset="0"/>
                      </a:rPr>
                      <m:t>2</m:t>
                    </m:r>
                    <m:r>
                      <a:rPr lang="en-US" altLang="zh-CN" sz="2000" b="0" i="1" smtClean="0">
                        <a:latin typeface="Cambria Math" panose="02040503050406030204" pitchFamily="18" charset="0"/>
                        <a:ea typeface="Cambria Math" panose="02040503050406030204" pitchFamily="18" charset="0"/>
                      </a:rPr>
                      <m:t>×</m:t>
                    </m:r>
                    <m:sSub>
                      <m:sSubPr>
                        <m:ctrlPr>
                          <a:rPr lang="en-US" altLang="zh-CN" sz="2000" b="0" i="1" smtClean="0">
                            <a:latin typeface="Cambria Math" panose="02040503050406030204" pitchFamily="18" charset="0"/>
                            <a:ea typeface="Cambria Math" panose="02040503050406030204" pitchFamily="18" charset="0"/>
                          </a:rPr>
                        </m:ctrlPr>
                      </m:sSubPr>
                      <m:e>
                        <m:r>
                          <a:rPr lang="en-US" altLang="zh-CN" sz="2000" b="0" i="1" smtClean="0">
                            <a:latin typeface="Cambria Math" panose="02040503050406030204" pitchFamily="18" charset="0"/>
                            <a:ea typeface="Cambria Math" panose="02040503050406030204" pitchFamily="18" charset="0"/>
                          </a:rPr>
                          <m:t>𝑆</m:t>
                        </m:r>
                      </m:e>
                      <m:sub>
                        <m:r>
                          <m:rPr>
                            <m:sty m:val="p"/>
                          </m:rPr>
                          <a:rPr lang="en-US" altLang="zh-CN" b="0" i="1">
                            <a:latin typeface="Cambria Math" panose="02040503050406030204" pitchFamily="18" charset="0"/>
                            <a:ea typeface="Cambria Math" panose="02040503050406030204" pitchFamily="18" charset="0"/>
                          </a:rPr>
                          <m:t>local</m:t>
                        </m:r>
                      </m:sub>
                    </m:sSub>
                    <m:r>
                      <a:rPr lang="en-US" altLang="zh-CN" sz="2000" b="0" i="1" smtClean="0">
                        <a:latin typeface="Cambria Math" panose="02040503050406030204" pitchFamily="18" charset="0"/>
                        <a:ea typeface="Cambria Math" panose="02040503050406030204" pitchFamily="18" charset="0"/>
                      </a:rPr>
                      <m:t>−1</m:t>
                    </m:r>
                  </m:oMath>
                </a14:m>
                <a:endParaRPr lang="en-US" altLang="zh-CN" sz="2000" dirty="0"/>
              </a:p>
              <a:p>
                <a:pPr lvl="1"/>
                <a14:m>
                  <m:oMath xmlns:m="http://schemas.openxmlformats.org/officeDocument/2006/math">
                    <m:r>
                      <m:rPr>
                        <m:sty m:val="p"/>
                      </m:rPr>
                      <a:rPr lang="en-US" altLang="zh-CN" sz="1600" b="0" smtClean="0">
                        <a:latin typeface="Cambria Math" panose="02040503050406030204" pitchFamily="18" charset="0"/>
                        <a:cs typeface="Arial" panose="020B0604020202020204" pitchFamily="34" charset="0"/>
                      </a:rPr>
                      <m:t>Correltion</m:t>
                    </m:r>
                    <m:r>
                      <a:rPr lang="en-US" altLang="zh-CN" sz="1600" b="0" i="0" smtClean="0">
                        <a:latin typeface="Cambria Math" panose="02040503050406030204" pitchFamily="18" charset="0"/>
                        <a:cs typeface="Arial" panose="020B0604020202020204" pitchFamily="34" charset="0"/>
                      </a:rPr>
                      <m:t>_</m:t>
                    </m:r>
                    <m:r>
                      <m:rPr>
                        <m:sty m:val="p"/>
                      </m:rPr>
                      <a:rPr lang="en-US" altLang="zh-CN" sz="1600" b="0" i="0" smtClean="0">
                        <a:latin typeface="Cambria Math" panose="02040503050406030204" pitchFamily="18" charset="0"/>
                        <a:cs typeface="Arial" panose="020B0604020202020204" pitchFamily="34" charset="0"/>
                      </a:rPr>
                      <m:t>H</m:t>
                    </m:r>
                    <m:r>
                      <a:rPr lang="en-US" altLang="zh-CN" sz="1600" b="0" smtClean="0">
                        <a:latin typeface="Cambria Math" panose="02040503050406030204" pitchFamily="18" charset="0"/>
                        <a:cs typeface="Arial" panose="020B0604020202020204" pitchFamily="34" charset="0"/>
                      </a:rPr>
                      <m:t>=</m:t>
                    </m:r>
                    <m:r>
                      <m:rPr>
                        <m:sty m:val="p"/>
                      </m:rPr>
                      <a:rPr lang="en-US" altLang="zh-CN" sz="1600" b="0">
                        <a:latin typeface="Cambria Math" panose="02040503050406030204" pitchFamily="18" charset="0"/>
                        <a:cs typeface="Arial" panose="020B0604020202020204" pitchFamily="34" charset="0"/>
                      </a:rPr>
                      <m:t>xcorr</m:t>
                    </m:r>
                    <m:r>
                      <a:rPr lang="en-US" altLang="zh-CN" sz="1600" b="0">
                        <a:latin typeface="Cambria Math" panose="02040503050406030204" pitchFamily="18" charset="0"/>
                        <a:cs typeface="Arial" panose="020B0604020202020204" pitchFamily="34" charset="0"/>
                      </a:rPr>
                      <m:t>(</m:t>
                    </m:r>
                    <m:d>
                      <m:dPr>
                        <m:begChr m:val="["/>
                        <m:endChr m:val="]"/>
                        <m:ctrlPr>
                          <a:rPr lang="en-US" altLang="zh-CN" sz="1600" b="0" i="1">
                            <a:latin typeface="Cambria Math" panose="02040503050406030204" pitchFamily="18" charset="0"/>
                            <a:cs typeface="Arial" panose="020B0604020202020204" pitchFamily="34" charset="0"/>
                          </a:rPr>
                        </m:ctrlPr>
                      </m:dPr>
                      <m:e>
                        <m:r>
                          <m:rPr>
                            <m:nor/>
                          </m:rPr>
                          <a:rPr lang="en-US" altLang="zh-CN" sz="1600" dirty="0"/>
                          <m:t>S</m:t>
                        </m:r>
                        <m:r>
                          <m:rPr>
                            <m:nor/>
                          </m:rPr>
                          <a:rPr lang="en-US" altLang="zh-CN" sz="1600" dirty="0"/>
                          <m:t>1</m:t>
                        </m:r>
                      </m:e>
                    </m:d>
                    <m:r>
                      <a:rPr lang="en-US" altLang="zh-CN" sz="1600" b="0">
                        <a:latin typeface="Cambria Math" panose="02040503050406030204" pitchFamily="18" charset="0"/>
                        <a:cs typeface="Arial" panose="020B0604020202020204" pitchFamily="34" charset="0"/>
                      </a:rPr>
                      <m:t>, </m:t>
                    </m:r>
                    <m:r>
                      <m:rPr>
                        <m:sty m:val="p"/>
                      </m:rPr>
                      <a:rPr lang="en-US" altLang="zh-CN" sz="1600" b="0">
                        <a:latin typeface="Cambria Math" panose="02040503050406030204" pitchFamily="18" charset="0"/>
                        <a:cs typeface="Arial" panose="020B0604020202020204" pitchFamily="34" charset="0"/>
                      </a:rPr>
                      <m:t>Ref</m:t>
                    </m:r>
                    <m:r>
                      <a:rPr lang="en-US" altLang="zh-CN" sz="1600" b="0">
                        <a:latin typeface="Cambria Math" panose="02040503050406030204" pitchFamily="18" charset="0"/>
                        <a:cs typeface="Arial" panose="020B0604020202020204" pitchFamily="34" charset="0"/>
                      </a:rPr>
                      <m:t>)</m:t>
                    </m:r>
                  </m:oMath>
                </a14:m>
                <a:endParaRPr lang="en-US" altLang="zh-CN" sz="1600" dirty="0">
                  <a:latin typeface="Arial" panose="020B0604020202020204" pitchFamily="34" charset="0"/>
                  <a:cs typeface="Arial" panose="020B0604020202020204" pitchFamily="34" charset="0"/>
                </a:endParaRPr>
              </a:p>
              <a:p>
                <a:pPr lvl="1"/>
                <a14:m>
                  <m:oMath xmlns:m="http://schemas.openxmlformats.org/officeDocument/2006/math">
                    <m:r>
                      <m:rPr>
                        <m:sty m:val="p"/>
                      </m:rPr>
                      <a:rPr lang="en-US" altLang="zh-CN" sz="1600" b="0" smtClean="0">
                        <a:latin typeface="Cambria Math" panose="02040503050406030204" pitchFamily="18" charset="0"/>
                        <a:cs typeface="Arial" panose="020B0604020202020204" pitchFamily="34" charset="0"/>
                      </a:rPr>
                      <m:t>Correltion</m:t>
                    </m:r>
                    <m:r>
                      <a:rPr lang="en-US" altLang="zh-CN" sz="1600" b="0" i="0" smtClean="0">
                        <a:latin typeface="Cambria Math" panose="02040503050406030204" pitchFamily="18" charset="0"/>
                        <a:cs typeface="Arial" panose="020B0604020202020204" pitchFamily="34" charset="0"/>
                      </a:rPr>
                      <m:t>_</m:t>
                    </m:r>
                    <m:r>
                      <m:rPr>
                        <m:sty m:val="p"/>
                      </m:rPr>
                      <a:rPr lang="en-US" altLang="zh-CN" sz="1600" b="0" i="0" smtClean="0">
                        <a:latin typeface="Cambria Math" panose="02040503050406030204" pitchFamily="18" charset="0"/>
                        <a:cs typeface="Arial" panose="020B0604020202020204" pitchFamily="34" charset="0"/>
                      </a:rPr>
                      <m:t>L</m:t>
                    </m:r>
                    <m:r>
                      <a:rPr lang="en-US" altLang="zh-CN" sz="1600" b="0" smtClean="0">
                        <a:latin typeface="Cambria Math" panose="02040503050406030204" pitchFamily="18" charset="0"/>
                        <a:cs typeface="Arial" panose="020B0604020202020204" pitchFamily="34" charset="0"/>
                      </a:rPr>
                      <m:t>=</m:t>
                    </m:r>
                    <m:r>
                      <m:rPr>
                        <m:sty m:val="p"/>
                      </m:rPr>
                      <a:rPr lang="en-US" altLang="zh-CN" sz="1600" b="0">
                        <a:latin typeface="Cambria Math" panose="02040503050406030204" pitchFamily="18" charset="0"/>
                        <a:cs typeface="Arial" panose="020B0604020202020204" pitchFamily="34" charset="0"/>
                      </a:rPr>
                      <m:t>xcorr</m:t>
                    </m:r>
                    <m:r>
                      <a:rPr lang="en-US" altLang="zh-CN" sz="1600" b="0">
                        <a:latin typeface="Cambria Math" panose="02040503050406030204" pitchFamily="18" charset="0"/>
                        <a:cs typeface="Arial" panose="020B0604020202020204" pitchFamily="34" charset="0"/>
                      </a:rPr>
                      <m:t>([</m:t>
                    </m:r>
                    <m:r>
                      <m:rPr>
                        <m:nor/>
                      </m:rPr>
                      <a:rPr lang="en-US" altLang="zh-CN" sz="1600" dirty="0"/>
                      <m:t>S</m:t>
                    </m:r>
                    <m:r>
                      <m:rPr>
                        <m:nor/>
                      </m:rPr>
                      <a:rPr lang="en-US" altLang="zh-CN" sz="1600" dirty="0"/>
                      <m:t>2</m:t>
                    </m:r>
                    <m:r>
                      <a:rPr lang="en-US" altLang="zh-CN" sz="1600" b="0" i="0" smtClean="0">
                        <a:latin typeface="Cambria Math" panose="02040503050406030204" pitchFamily="18" charset="0"/>
                        <a:cs typeface="Arial" panose="020B0604020202020204" pitchFamily="34" charset="0"/>
                      </a:rPr>
                      <m:t>], </m:t>
                    </m:r>
                    <m:r>
                      <m:rPr>
                        <m:sty m:val="p"/>
                      </m:rPr>
                      <a:rPr lang="en-US" altLang="zh-CN" sz="1600" b="0">
                        <a:latin typeface="Cambria Math" panose="02040503050406030204" pitchFamily="18" charset="0"/>
                        <a:cs typeface="Arial" panose="020B0604020202020204" pitchFamily="34" charset="0"/>
                      </a:rPr>
                      <m:t>Ref</m:t>
                    </m:r>
                    <m:r>
                      <a:rPr lang="en-US" altLang="zh-CN" sz="1600" b="0">
                        <a:latin typeface="Cambria Math" panose="02040503050406030204" pitchFamily="18" charset="0"/>
                        <a:cs typeface="Arial" panose="020B0604020202020204" pitchFamily="34" charset="0"/>
                      </a:rPr>
                      <m:t>)</m:t>
                    </m:r>
                  </m:oMath>
                </a14:m>
                <a:endParaRPr lang="en-US" altLang="zh-CN" sz="1600" dirty="0">
                  <a:latin typeface="Arial" panose="020B0604020202020204" pitchFamily="34" charset="0"/>
                  <a:cs typeface="Arial" panose="020B0604020202020204" pitchFamily="34" charset="0"/>
                </a:endParaRPr>
              </a:p>
              <a:p>
                <a:r>
                  <a:rPr lang="en-US" altLang="zh-CN" sz="2000" dirty="0">
                    <a:latin typeface="Arial" panose="020B0604020202020204" pitchFamily="34" charset="0"/>
                    <a:cs typeface="Arial" panose="020B0604020202020204" pitchFamily="34" charset="0"/>
                  </a:rPr>
                  <a:t>The following metrics can be defined to evaluate auto-correlation</a:t>
                </a:r>
              </a:p>
              <a:p>
                <a:pPr lvl="1"/>
                <a14:m>
                  <m:oMath xmlns:m="http://schemas.openxmlformats.org/officeDocument/2006/math">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𝐻</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𝑀𝑎𝑥</m:t>
                        </m:r>
                        <m:r>
                          <a:rPr lang="zh-CN" altLang="en-US" i="1" smtClean="0">
                            <a:latin typeface="Cambria Math" panose="02040503050406030204" pitchFamily="18" charset="0"/>
                          </a:rPr>
                          <m:t>（</m:t>
                        </m:r>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r>
                          <a:rPr lang="zh-CN" altLang="en-US" i="1">
                            <a:latin typeface="Cambria Math" panose="02040503050406030204" pitchFamily="18" charset="0"/>
                          </a:rPr>
                          <m:t>）</m:t>
                        </m:r>
                      </m:num>
                      <m:den>
                        <m:r>
                          <a:rPr lang="en-US" altLang="zh-CN" b="0" i="1" smtClean="0">
                            <a:latin typeface="Cambria Math" panose="02040503050406030204" pitchFamily="18" charset="0"/>
                          </a:rPr>
                          <m:t>2</m:t>
                        </m:r>
                        <m:r>
                          <m:rPr>
                            <m:sty m:val="p"/>
                          </m:rPr>
                          <a:rPr lang="en-US" altLang="zh-CN" i="1">
                            <a:latin typeface="Cambria Math" panose="02040503050406030204" pitchFamily="18" charset="0"/>
                          </a:rPr>
                          <m:t>nd</m:t>
                        </m:r>
                        <m:r>
                          <a:rPr lang="en-US" altLang="zh-CN" b="0" i="1" smtClean="0">
                            <a:latin typeface="Cambria Math" panose="02040503050406030204" pitchFamily="18" charset="0"/>
                          </a:rPr>
                          <m:t>𝐿𝑎𝑟𝑔𝑒𝑠𝑡</m:t>
                        </m:r>
                        <m:d>
                          <m:dPr>
                            <m:begChr m:val="|"/>
                            <m:endChr m:val="|"/>
                            <m:ctrlPr>
                              <a:rPr lang="en-US" altLang="zh-CN" b="0" i="1" smtClean="0">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e>
                        </m:d>
                      </m:den>
                    </m:f>
                  </m:oMath>
                </a14:m>
                <a:endParaRPr lang="en-US" altLang="zh-CN" dirty="0"/>
              </a:p>
              <a:p>
                <a:pPr lvl="1"/>
                <a14:m>
                  <m:oMath xmlns:m="http://schemas.openxmlformats.org/officeDocument/2006/math">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𝐿</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𝑀𝑎𝑥</m:t>
                        </m:r>
                        <m:r>
                          <a:rPr lang="zh-CN" altLang="en-US" i="1" smtClean="0">
                            <a:latin typeface="Cambria Math" panose="02040503050406030204" pitchFamily="18" charset="0"/>
                          </a:rPr>
                          <m:t>（</m:t>
                        </m:r>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a:rPr lang="en-US" altLang="zh-CN" b="0" i="1" smtClean="0">
                            <a:latin typeface="Cambria Math" panose="02040503050406030204" pitchFamily="18" charset="0"/>
                            <a:cs typeface="Arial" panose="020B0604020202020204" pitchFamily="34" charset="0"/>
                          </a:rPr>
                          <m:t>𝐿</m:t>
                        </m:r>
                        <m:r>
                          <a:rPr lang="zh-CN" altLang="en-US" i="1">
                            <a:latin typeface="Cambria Math" panose="02040503050406030204" pitchFamily="18" charset="0"/>
                          </a:rPr>
                          <m:t>）</m:t>
                        </m:r>
                      </m:num>
                      <m:den>
                        <m:r>
                          <a:rPr lang="en-US" altLang="zh-CN" b="0" i="1" smtClean="0">
                            <a:latin typeface="Cambria Math" panose="02040503050406030204" pitchFamily="18" charset="0"/>
                          </a:rPr>
                          <m:t>2</m:t>
                        </m:r>
                        <m:r>
                          <m:rPr>
                            <m:sty m:val="p"/>
                          </m:rPr>
                          <a:rPr lang="en-US" altLang="zh-CN" i="1">
                            <a:latin typeface="Cambria Math" panose="02040503050406030204" pitchFamily="18" charset="0"/>
                          </a:rPr>
                          <m:t>nd</m:t>
                        </m:r>
                        <m:r>
                          <a:rPr lang="en-US" altLang="zh-CN" b="0" i="1" smtClean="0">
                            <a:latin typeface="Cambria Math" panose="02040503050406030204" pitchFamily="18" charset="0"/>
                          </a:rPr>
                          <m:t>𝐿𝑎𝑟𝑔𝑒𝑠𝑡</m:t>
                        </m:r>
                        <m:d>
                          <m:dPr>
                            <m:begChr m:val="|"/>
                            <m:endChr m:val="|"/>
                            <m:ctrlPr>
                              <a:rPr lang="en-US" altLang="zh-CN" b="0" i="1" smtClean="0">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a:rPr lang="en-US" altLang="zh-CN" b="0" i="1" smtClean="0">
                                <a:latin typeface="Cambria Math" panose="02040503050406030204" pitchFamily="18" charset="0"/>
                                <a:cs typeface="Arial" panose="020B0604020202020204" pitchFamily="34" charset="0"/>
                              </a:rPr>
                              <m:t>𝐿</m:t>
                            </m:r>
                          </m:e>
                        </m:d>
                      </m:den>
                    </m:f>
                  </m:oMath>
                </a14:m>
                <a:endParaRPr lang="en-US" altLang="zh-CN" dirty="0"/>
              </a:p>
              <a:p>
                <a:pPr lvl="1"/>
                <a14:m>
                  <m:oMath xmlns:m="http://schemas.openxmlformats.org/officeDocument/2006/math">
                    <m:r>
                      <a:rPr lang="en-US" altLang="zh-CN" b="0" i="1" smtClean="0">
                        <a:latin typeface="Cambria Math" panose="02040503050406030204" pitchFamily="18" charset="0"/>
                      </a:rPr>
                      <m:t>𝐴𝐶</m:t>
                    </m:r>
                    <m:r>
                      <a:rPr lang="en-US" altLang="zh-CN" b="0" i="1" smtClean="0">
                        <a:latin typeface="Cambria Math" panose="02040503050406030204" pitchFamily="18" charset="0"/>
                      </a:rPr>
                      <m:t>=</m:t>
                    </m:r>
                    <m:r>
                      <a:rPr lang="en-US" altLang="zh-CN" b="0" i="1" smtClean="0">
                        <a:latin typeface="Cambria Math" panose="02040503050406030204" pitchFamily="18" charset="0"/>
                      </a:rPr>
                      <m:t>𝑎𝑏𝑠</m:t>
                    </m:r>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𝐻</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𝑎𝑏𝑠</m:t>
                    </m:r>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𝐿</m:t>
                        </m:r>
                      </m:sub>
                    </m:sSub>
                    <m:r>
                      <a:rPr lang="en-US" altLang="zh-CN" b="0" i="1" smtClean="0">
                        <a:latin typeface="Cambria Math" panose="02040503050406030204" pitchFamily="18" charset="0"/>
                      </a:rPr>
                      <m:t>)</m:t>
                    </m:r>
                  </m:oMath>
                </a14:m>
                <a:endParaRPr lang="en-US" altLang="zh-CN" b="0" dirty="0"/>
              </a:p>
            </p:txBody>
          </p:sp>
        </mc:Choice>
        <mc:Fallback xmlns="">
          <p:sp>
            <p:nvSpPr>
              <p:cNvPr id="4098" name="Rectangle 2"/>
              <p:cNvSpPr>
                <a:spLocks noGrp="1" noRot="1" noChangeAspect="1" noMove="1" noResize="1" noEditPoints="1" noAdjustHandles="1" noChangeArrowheads="1" noChangeShapeType="1" noTextEdit="1"/>
              </p:cNvSpPr>
              <p:nvPr>
                <p:ph type="body" idx="1"/>
              </p:nvPr>
            </p:nvSpPr>
            <p:spPr>
              <a:xfrm>
                <a:off x="677186" y="1542765"/>
                <a:ext cx="7772400" cy="4114800"/>
              </a:xfrm>
              <a:blipFill>
                <a:blip r:embed="rId3"/>
                <a:stretch>
                  <a:fillRect l="-1020" t="-1185" b="-11556"/>
                </a:stretch>
              </a:blipFill>
              <a:ln/>
            </p:spPr>
            <p:txBody>
              <a:bodyPr/>
              <a:lstStyle/>
              <a:p>
                <a:r>
                  <a:rPr lang="zh-CN" altLang="en-US">
                    <a:noFill/>
                  </a:rPr>
                  <a:t> </a:t>
                </a:r>
              </a:p>
            </p:txBody>
          </p:sp>
        </mc:Fallback>
      </mc:AlternateContent>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Tree>
    <p:extLst>
      <p:ext uri="{BB962C8B-B14F-4D97-AF65-F5344CB8AC3E}">
        <p14:creationId xmlns:p14="http://schemas.microsoft.com/office/powerpoint/2010/main" val="14452045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Metrics to evaluate Cross-Correlation </a:t>
            </a:r>
            <a:endParaRPr lang="en-GB" sz="2800" dirty="0"/>
          </a:p>
        </p:txBody>
      </p:sp>
      <mc:AlternateContent xmlns:mc="http://schemas.openxmlformats.org/markup-compatibility/2006" xmlns:a14="http://schemas.microsoft.com/office/drawing/2010/main">
        <mc:Choice Requires="a14">
          <p:sp>
            <p:nvSpPr>
              <p:cNvPr id="4098" name="Rectangle 2"/>
              <p:cNvSpPr>
                <a:spLocks noGrp="1" noChangeArrowheads="1"/>
              </p:cNvSpPr>
              <p:nvPr>
                <p:ph type="body" idx="1"/>
              </p:nvPr>
            </p:nvSpPr>
            <p:spPr>
              <a:xfrm>
                <a:off x="685800" y="1517172"/>
                <a:ext cx="7772400" cy="4114800"/>
              </a:xfrm>
              <a:ln/>
            </p:spPr>
            <p:txBody>
              <a:bodyPr/>
              <a:lstStyle/>
              <a:p>
                <a:r>
                  <a:rPr lang="en-US" altLang="zh-CN" b="0" dirty="0"/>
                  <a:t>It shall maintain low cross-correlation between sync and other field of UL/DL PPDU</a:t>
                </a:r>
              </a:p>
              <a:p>
                <a:pPr marL="342900" lvl="1" indent="-342900">
                  <a:buChar char="•"/>
                </a:pPr>
                <a:r>
                  <a:rPr lang="en-US" altLang="zh-CN" sz="2400" dirty="0">
                    <a:ea typeface="+mn-ea"/>
                    <a:cs typeface="+mn-cs"/>
                  </a:rPr>
                  <a:t>Assuming:</a:t>
                </a:r>
              </a:p>
              <a:p>
                <a:pPr lvl="1"/>
                <a:r>
                  <a:rPr lang="en-US" altLang="zh-CN" dirty="0">
                    <a:latin typeface="Cambria Math" panose="02040503050406030204" pitchFamily="18" charset="0"/>
                    <a:cs typeface="Arial" panose="020B0604020202020204" pitchFamily="34" charset="0"/>
                  </a:rPr>
                  <a:t>C_</a:t>
                </a:r>
                <a14:m>
                  <m:oMath xmlns:m="http://schemas.openxmlformats.org/officeDocument/2006/math">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m:t>
                    </m:r>
                    <m:r>
                      <m:rPr>
                        <m:sty m:val="p"/>
                      </m:rPr>
                      <a:rPr lang="en-US" altLang="zh-CN">
                        <a:latin typeface="Cambria Math" panose="02040503050406030204" pitchFamily="18" charset="0"/>
                        <a:cs typeface="Arial" panose="020B0604020202020204" pitchFamily="34" charset="0"/>
                      </a:rPr>
                      <m:t>xcorr</m:t>
                    </m:r>
                    <m:d>
                      <m:dPr>
                        <m:ctrlPr>
                          <a:rPr lang="en-US" altLang="zh-CN" i="1">
                            <a:latin typeface="Cambria Math" panose="02040503050406030204" pitchFamily="18" charset="0"/>
                            <a:cs typeface="Arial" panose="020B0604020202020204" pitchFamily="34" charset="0"/>
                          </a:rPr>
                        </m:ctrlPr>
                      </m:dPr>
                      <m:e>
                        <m:d>
                          <m:dPr>
                            <m:begChr m:val="["/>
                            <m:endChr m:val="]"/>
                            <m:ctrlPr>
                              <a:rPr lang="en-US" altLang="zh-CN" i="1">
                                <a:latin typeface="Cambria Math" panose="02040503050406030204" pitchFamily="18" charset="0"/>
                                <a:cs typeface="Arial" panose="020B0604020202020204" pitchFamily="34" charset="0"/>
                              </a:rPr>
                            </m:ctrlPr>
                          </m:dPr>
                          <m:e>
                            <m:r>
                              <a:rPr lang="en-US" altLang="zh-CN">
                                <a:latin typeface="Cambria Math" panose="02040503050406030204" pitchFamily="18" charset="0"/>
                                <a:cs typeface="Arial" panose="020B0604020202020204" pitchFamily="34" charset="0"/>
                              </a:rPr>
                              <m:t>𝑜𝑡h𝑒𝑟</m:t>
                            </m:r>
                            <m:r>
                              <a:rPr lang="en-US" altLang="zh-CN">
                                <a:latin typeface="Cambria Math" panose="02040503050406030204" pitchFamily="18" charset="0"/>
                                <a:cs typeface="Arial" panose="020B0604020202020204" pitchFamily="34" charset="0"/>
                              </a:rPr>
                              <m:t> </m:t>
                            </m:r>
                            <m:r>
                              <a:rPr lang="en-US" altLang="zh-CN">
                                <a:latin typeface="Cambria Math" panose="02040503050406030204" pitchFamily="18" charset="0"/>
                                <a:cs typeface="Arial" panose="020B0604020202020204" pitchFamily="34" charset="0"/>
                              </a:rPr>
                              <m:t>𝑃𝑃𝐷𝑈</m:t>
                            </m:r>
                            <m:r>
                              <a:rPr lang="en-US" altLang="zh-CN">
                                <a:latin typeface="Cambria Math" panose="02040503050406030204" pitchFamily="18" charset="0"/>
                                <a:cs typeface="Arial" panose="020B0604020202020204" pitchFamily="34" charset="0"/>
                              </a:rPr>
                              <m:t> </m:t>
                            </m:r>
                            <m:r>
                              <a:rPr lang="en-US" altLang="zh-CN">
                                <a:latin typeface="Cambria Math" panose="02040503050406030204" pitchFamily="18" charset="0"/>
                                <a:cs typeface="Arial" panose="020B0604020202020204" pitchFamily="34" charset="0"/>
                              </a:rPr>
                              <m:t>𝑝𝑜𝑟𝑡𝑖𝑜𝑛𝑠</m:t>
                            </m:r>
                          </m:e>
                        </m:d>
                        <m:r>
                          <a:rPr lang="en-US" altLang="zh-CN">
                            <a:latin typeface="Cambria Math" panose="02040503050406030204" pitchFamily="18" charset="0"/>
                            <a:cs typeface="Arial" panose="020B0604020202020204" pitchFamily="34" charset="0"/>
                          </a:rPr>
                          <m:t>, </m:t>
                        </m:r>
                        <m:r>
                          <m:rPr>
                            <m:sty m:val="p"/>
                          </m:rPr>
                          <a:rPr lang="en-US" altLang="zh-CN">
                            <a:latin typeface="Cambria Math" panose="02040503050406030204" pitchFamily="18" charset="0"/>
                            <a:cs typeface="Arial" panose="020B0604020202020204" pitchFamily="34" charset="0"/>
                          </a:rPr>
                          <m:t>Ref</m:t>
                        </m:r>
                      </m:e>
                    </m:d>
                  </m:oMath>
                </a14:m>
                <a:endParaRPr lang="en-US" altLang="zh-CN" dirty="0">
                  <a:latin typeface="Cambria Math" panose="02040503050406030204" pitchFamily="18" charset="0"/>
                  <a:cs typeface="Arial" panose="020B0604020202020204" pitchFamily="34" charset="0"/>
                </a:endParaRPr>
              </a:p>
              <a:p>
                <a:pPr lvl="1"/>
                <a14:m>
                  <m:oMath xmlns:m="http://schemas.openxmlformats.org/officeDocument/2006/math">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r>
                      <a:rPr lang="en-US" altLang="zh-CN">
                        <a:latin typeface="Cambria Math" panose="02040503050406030204" pitchFamily="18" charset="0"/>
                        <a:cs typeface="Arial" panose="020B0604020202020204" pitchFamily="34" charset="0"/>
                      </a:rPr>
                      <m:t>=</m:t>
                    </m:r>
                    <m:r>
                      <m:rPr>
                        <m:sty m:val="p"/>
                      </m:rPr>
                      <a:rPr lang="en-US" altLang="zh-CN">
                        <a:latin typeface="Cambria Math" panose="02040503050406030204" pitchFamily="18" charset="0"/>
                        <a:cs typeface="Arial" panose="020B0604020202020204" pitchFamily="34" charset="0"/>
                      </a:rPr>
                      <m:t>xcorr</m:t>
                    </m:r>
                    <m:r>
                      <a:rPr lang="en-US" altLang="zh-CN">
                        <a:latin typeface="Cambria Math" panose="02040503050406030204" pitchFamily="18" charset="0"/>
                        <a:cs typeface="Arial" panose="020B0604020202020204" pitchFamily="34" charset="0"/>
                      </a:rPr>
                      <m:t>(</m:t>
                    </m:r>
                    <m:d>
                      <m:dPr>
                        <m:begChr m:val="["/>
                        <m:endChr m:val="]"/>
                        <m:ctrlPr>
                          <a:rPr lang="en-US" altLang="zh-CN" i="1">
                            <a:latin typeface="Cambria Math" panose="02040503050406030204" pitchFamily="18" charset="0"/>
                            <a:cs typeface="Arial" panose="020B0604020202020204" pitchFamily="34" charset="0"/>
                          </a:rPr>
                        </m:ctrlPr>
                      </m:dPr>
                      <m:e>
                        <m:r>
                          <m:rPr>
                            <m:nor/>
                          </m:rPr>
                          <a:rPr lang="en-US" altLang="zh-CN" dirty="0">
                            <a:latin typeface="Cambria Math" panose="02040503050406030204" pitchFamily="18" charset="0"/>
                            <a:cs typeface="Arial" panose="020B0604020202020204" pitchFamily="34" charset="0"/>
                          </a:rPr>
                          <m:t>S</m:t>
                        </m:r>
                        <m:r>
                          <m:rPr>
                            <m:nor/>
                          </m:rPr>
                          <a:rPr lang="en-US" altLang="zh-CN" dirty="0">
                            <a:latin typeface="Cambria Math" panose="02040503050406030204" pitchFamily="18" charset="0"/>
                            <a:cs typeface="Arial" panose="020B0604020202020204" pitchFamily="34" charset="0"/>
                          </a:rPr>
                          <m:t>1</m:t>
                        </m:r>
                      </m:e>
                    </m:d>
                    <m:r>
                      <a:rPr lang="en-US" altLang="zh-CN">
                        <a:latin typeface="Cambria Math" panose="02040503050406030204" pitchFamily="18" charset="0"/>
                        <a:cs typeface="Arial" panose="020B0604020202020204" pitchFamily="34" charset="0"/>
                      </a:rPr>
                      <m:t>, </m:t>
                    </m:r>
                    <m:r>
                      <m:rPr>
                        <m:sty m:val="p"/>
                      </m:rPr>
                      <a:rPr lang="en-US" altLang="zh-CN">
                        <a:latin typeface="Cambria Math" panose="02040503050406030204" pitchFamily="18" charset="0"/>
                        <a:cs typeface="Arial" panose="020B0604020202020204" pitchFamily="34" charset="0"/>
                      </a:rPr>
                      <m:t>Ref</m:t>
                    </m:r>
                    <m:r>
                      <a:rPr lang="en-US" altLang="zh-CN">
                        <a:latin typeface="Cambria Math" panose="02040503050406030204" pitchFamily="18" charset="0"/>
                        <a:cs typeface="Arial" panose="020B0604020202020204" pitchFamily="34" charset="0"/>
                      </a:rPr>
                      <m:t>)</m:t>
                    </m:r>
                  </m:oMath>
                </a14:m>
                <a:endParaRPr lang="en-US" altLang="zh-CN" dirty="0">
                  <a:latin typeface="Cambria Math" panose="02040503050406030204" pitchFamily="18" charset="0"/>
                  <a:cs typeface="Arial" panose="020B0604020202020204" pitchFamily="34" charset="0"/>
                </a:endParaRPr>
              </a:p>
              <a:p>
                <a:pPr lvl="1"/>
                <a14:m>
                  <m:oMath xmlns:m="http://schemas.openxmlformats.org/officeDocument/2006/math">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L</m:t>
                    </m:r>
                    <m:r>
                      <a:rPr lang="en-US" altLang="zh-CN">
                        <a:latin typeface="Cambria Math" panose="02040503050406030204" pitchFamily="18" charset="0"/>
                        <a:cs typeface="Arial" panose="020B0604020202020204" pitchFamily="34" charset="0"/>
                      </a:rPr>
                      <m:t>=</m:t>
                    </m:r>
                    <m:r>
                      <m:rPr>
                        <m:sty m:val="p"/>
                      </m:rPr>
                      <a:rPr lang="en-US" altLang="zh-CN">
                        <a:latin typeface="Cambria Math" panose="02040503050406030204" pitchFamily="18" charset="0"/>
                        <a:cs typeface="Arial" panose="020B0604020202020204" pitchFamily="34" charset="0"/>
                      </a:rPr>
                      <m:t>xcorr</m:t>
                    </m:r>
                    <m:r>
                      <a:rPr lang="en-US" altLang="zh-CN">
                        <a:latin typeface="Cambria Math" panose="02040503050406030204" pitchFamily="18" charset="0"/>
                        <a:cs typeface="Arial" panose="020B0604020202020204" pitchFamily="34" charset="0"/>
                      </a:rPr>
                      <m:t>([</m:t>
                    </m:r>
                    <m:r>
                      <m:rPr>
                        <m:nor/>
                      </m:rPr>
                      <a:rPr lang="en-US" altLang="zh-CN" dirty="0">
                        <a:latin typeface="Cambria Math" panose="02040503050406030204" pitchFamily="18" charset="0"/>
                        <a:cs typeface="Arial" panose="020B0604020202020204" pitchFamily="34" charset="0"/>
                      </a:rPr>
                      <m:t>S</m:t>
                    </m:r>
                    <m:r>
                      <m:rPr>
                        <m:nor/>
                      </m:rPr>
                      <a:rPr lang="en-US" altLang="zh-CN" dirty="0">
                        <a:latin typeface="Cambria Math" panose="02040503050406030204" pitchFamily="18" charset="0"/>
                        <a:cs typeface="Arial" panose="020B0604020202020204" pitchFamily="34" charset="0"/>
                      </a:rPr>
                      <m:t>2</m:t>
                    </m:r>
                    <m:r>
                      <a:rPr lang="en-US" altLang="zh-CN">
                        <a:latin typeface="Cambria Math" panose="02040503050406030204" pitchFamily="18" charset="0"/>
                        <a:cs typeface="Arial" panose="020B0604020202020204" pitchFamily="34" charset="0"/>
                      </a:rPr>
                      <m:t>], </m:t>
                    </m:r>
                    <m:r>
                      <m:rPr>
                        <m:sty m:val="p"/>
                      </m:rPr>
                      <a:rPr lang="en-US" altLang="zh-CN">
                        <a:latin typeface="Cambria Math" panose="02040503050406030204" pitchFamily="18" charset="0"/>
                        <a:cs typeface="Arial" panose="020B0604020202020204" pitchFamily="34" charset="0"/>
                      </a:rPr>
                      <m:t>Ref</m:t>
                    </m:r>
                    <m:r>
                      <a:rPr lang="en-US" altLang="zh-CN">
                        <a:latin typeface="Cambria Math" panose="02040503050406030204" pitchFamily="18" charset="0"/>
                        <a:cs typeface="Arial" panose="020B0604020202020204" pitchFamily="34" charset="0"/>
                      </a:rPr>
                      <m:t>)</m:t>
                    </m:r>
                  </m:oMath>
                </a14:m>
                <a:endParaRPr lang="en-US" altLang="zh-CN" dirty="0">
                  <a:latin typeface="Cambria Math" panose="02040503050406030204" pitchFamily="18" charset="0"/>
                  <a:cs typeface="Arial" panose="020B0604020202020204" pitchFamily="34" charset="0"/>
                </a:endParaRPr>
              </a:p>
              <a:p>
                <a:pPr marL="342900" lvl="1" indent="-342900">
                  <a:buChar char="•"/>
                </a:pPr>
                <a:endParaRPr lang="en-US" altLang="zh-CN" sz="2400" dirty="0">
                  <a:ea typeface="+mn-ea"/>
                  <a:cs typeface="+mn-cs"/>
                </a:endParaRPr>
              </a:p>
              <a:p>
                <a:pPr marL="342900" lvl="1" indent="-342900">
                  <a:buChar char="•"/>
                </a:pPr>
                <a:r>
                  <a:rPr lang="en-US" altLang="zh-CN" sz="2400" dirty="0">
                    <a:ea typeface="+mn-ea"/>
                    <a:cs typeface="+mn-cs"/>
                  </a:rPr>
                  <a:t>The following metrics can be used to evaluate cross-correlation between sync field and other PPDU portion. </a:t>
                </a:r>
              </a:p>
              <a:p>
                <a:pPr lvl="1"/>
                <a:r>
                  <a:rPr lang="en-US" altLang="zh-CN" sz="2000" b="0" dirty="0"/>
                  <a:t>CC_H</a:t>
                </a:r>
                <a14:m>
                  <m:oMath xmlns:m="http://schemas.openxmlformats.org/officeDocument/2006/math">
                    <m:r>
                      <a:rPr lang="en-US" altLang="zh-CN" sz="2000" b="0" i="1" smtClean="0">
                        <a:latin typeface="Cambria Math" panose="02040503050406030204" pitchFamily="18" charset="0"/>
                      </a:rPr>
                      <m:t>=</m:t>
                    </m:r>
                    <m:f>
                      <m:fPr>
                        <m:ctrlPr>
                          <a:rPr lang="en-US" altLang="zh-CN" sz="2000" b="0" i="1" smtClean="0">
                            <a:latin typeface="Cambria Math" panose="02040503050406030204" pitchFamily="18" charset="0"/>
                          </a:rPr>
                        </m:ctrlPr>
                      </m:fPr>
                      <m:num>
                        <m:r>
                          <a:rPr lang="en-US" altLang="zh-CN" sz="2000" b="0" i="1" smtClean="0">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e>
                        </m:d>
                      </m:num>
                      <m:den>
                        <m:r>
                          <a:rPr lang="en-US" altLang="zh-CN" sz="1800" i="1">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nor/>
                              </m:rPr>
                              <a:rPr lang="en-US" altLang="zh-CN" dirty="0">
                                <a:cs typeface="Arial" panose="020B0604020202020204" pitchFamily="34" charset="0"/>
                              </a:rPr>
                              <m:t>C</m:t>
                            </m:r>
                            <m:r>
                              <m:rPr>
                                <m:nor/>
                              </m:rPr>
                              <a:rPr lang="en-US" altLang="zh-CN" dirty="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Correltion</m:t>
                            </m:r>
                          </m:e>
                        </m:d>
                      </m:den>
                    </m:f>
                  </m:oMath>
                </a14:m>
                <a:endParaRPr lang="en-US" altLang="zh-CN" sz="2000" dirty="0">
                  <a:latin typeface="Arial" panose="020B0604020202020204" pitchFamily="34" charset="0"/>
                  <a:cs typeface="Arial" panose="020B0604020202020204" pitchFamily="34" charset="0"/>
                </a:endParaRPr>
              </a:p>
              <a:p>
                <a:pPr lvl="1"/>
                <a:r>
                  <a:rPr lang="en-US" altLang="zh-CN" sz="1800" b="0" dirty="0"/>
                  <a:t>CC_L</a:t>
                </a:r>
                <a14:m>
                  <m:oMath xmlns:m="http://schemas.openxmlformats.org/officeDocument/2006/math">
                    <m:r>
                      <a:rPr lang="en-US" altLang="zh-CN" sz="1800" b="0" i="1" smtClean="0">
                        <a:latin typeface="Cambria Math" panose="02040503050406030204" pitchFamily="18" charset="0"/>
                      </a:rPr>
                      <m:t>=</m:t>
                    </m:r>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a:rPr lang="en-US" altLang="zh-CN" b="0" i="1" smtClean="0">
                                <a:latin typeface="Cambria Math" panose="02040503050406030204" pitchFamily="18" charset="0"/>
                                <a:cs typeface="Arial" panose="020B0604020202020204" pitchFamily="34" charset="0"/>
                              </a:rPr>
                              <m:t>𝐿</m:t>
                            </m:r>
                          </m:e>
                        </m:d>
                      </m:num>
                      <m:den>
                        <m:r>
                          <a:rPr lang="en-US" altLang="zh-CN" sz="1600" i="1">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nor/>
                              </m:rPr>
                              <a:rPr lang="en-US" altLang="zh-CN" dirty="0">
                                <a:cs typeface="Arial" panose="020B0604020202020204" pitchFamily="34" charset="0"/>
                              </a:rPr>
                              <m:t>C</m:t>
                            </m:r>
                            <m:r>
                              <m:rPr>
                                <m:nor/>
                              </m:rPr>
                              <a:rPr lang="en-US" altLang="zh-CN" dirty="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Correltion</m:t>
                            </m:r>
                          </m:e>
                        </m:d>
                      </m:den>
                    </m:f>
                  </m:oMath>
                </a14:m>
                <a:endParaRPr lang="en-US" altLang="zh-CN" sz="2000" dirty="0">
                  <a:latin typeface="Arial" panose="020B0604020202020204" pitchFamily="34" charset="0"/>
                  <a:cs typeface="Arial" panose="020B0604020202020204" pitchFamily="34" charset="0"/>
                </a:endParaRPr>
              </a:p>
            </p:txBody>
          </p:sp>
        </mc:Choice>
        <mc:Fallback xmlns="">
          <p:sp>
            <p:nvSpPr>
              <p:cNvPr id="4098" name="Rectangle 2"/>
              <p:cNvSpPr>
                <a:spLocks noGrp="1" noRot="1" noChangeAspect="1" noMove="1" noResize="1" noEditPoints="1" noAdjustHandles="1" noChangeArrowheads="1" noChangeShapeType="1" noTextEdit="1"/>
              </p:cNvSpPr>
              <p:nvPr>
                <p:ph type="body" idx="1"/>
              </p:nvPr>
            </p:nvSpPr>
            <p:spPr>
              <a:xfrm>
                <a:off x="685800" y="1517172"/>
                <a:ext cx="7772400" cy="4114800"/>
              </a:xfrm>
              <a:blipFill>
                <a:blip r:embed="rId3"/>
                <a:stretch>
                  <a:fillRect l="-1098" t="-1185" b="-19407"/>
                </a:stretch>
              </a:blipFill>
              <a:ln/>
            </p:spPr>
            <p:txBody>
              <a:bodyPr/>
              <a:lstStyle/>
              <a:p>
                <a:r>
                  <a:rPr lang="zh-CN" altLang="en-US">
                    <a:noFill/>
                  </a:rPr>
                  <a:t> </a:t>
                </a:r>
              </a:p>
            </p:txBody>
          </p:sp>
        </mc:Fallback>
      </mc:AlternateContent>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Tree>
    <p:extLst>
      <p:ext uri="{BB962C8B-B14F-4D97-AF65-F5344CB8AC3E}">
        <p14:creationId xmlns:p14="http://schemas.microsoft.com/office/powerpoint/2010/main" val="3828760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Evaluation for AMP sync(1) </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ea typeface="+mn-ea"/>
                <a:cs typeface="+mn-cs"/>
              </a:rPr>
              <a:t>With the above metrics,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In order to have good auto-correlation performance,  the AC_H and AC_L need to be as large as possible.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In order to have good cross-correlation performance, CC_H and CC_L need to be as large as possible.</a:t>
            </a: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ea typeface="+mn-ea"/>
                <a:cs typeface="+mn-cs"/>
              </a:rPr>
              <a:t>When the AMP STA perform synchronization, a small false alarm rate (e.g., 1%)is acceptable.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false alarm rate is defined as: number of false alarm sync detection/total number of sync detections.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highlight>
                  <a:srgbClr val="FFFF00"/>
                </a:highlight>
              </a:rPr>
              <a:t>Process of one AMP PPDU is counted as one sync detection. The following figure shows a detection process of one AMP PPDU</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ea typeface="+mn-ea"/>
                <a:cs typeface="+mn-cs"/>
              </a:rPr>
              <a:t>The sync detection rate can be further evaluated with the restriction of a specific false alarm rate.</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pic>
        <p:nvPicPr>
          <p:cNvPr id="7" name="图片 6">
            <a:extLst>
              <a:ext uri="{FF2B5EF4-FFF2-40B4-BE49-F238E27FC236}">
                <a16:creationId xmlns:a16="http://schemas.microsoft.com/office/drawing/2014/main" id="{5C6288FF-099D-4CA5-85D5-C893FC162402}"/>
              </a:ext>
            </a:extLst>
          </p:cNvPr>
          <p:cNvPicPr>
            <a:picLocks noChangeAspect="1"/>
          </p:cNvPicPr>
          <p:nvPr/>
        </p:nvPicPr>
        <p:blipFill>
          <a:blip r:embed="rId3"/>
          <a:stretch>
            <a:fillRect/>
          </a:stretch>
        </p:blipFill>
        <p:spPr>
          <a:xfrm>
            <a:off x="1688062" y="4724400"/>
            <a:ext cx="6371126" cy="1143000"/>
          </a:xfrm>
          <a:prstGeom prst="rect">
            <a:avLst/>
          </a:prstGeom>
        </p:spPr>
      </p:pic>
    </p:spTree>
    <p:extLst>
      <p:ext uri="{BB962C8B-B14F-4D97-AF65-F5344CB8AC3E}">
        <p14:creationId xmlns:p14="http://schemas.microsoft.com/office/powerpoint/2010/main" val="10961784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4097" name="Rectangle 1"/>
          <p:cNvSpPr>
            <a:spLocks noGrp="1" noChangeArrowheads="1"/>
          </p:cNvSpPr>
          <p:nvPr>
            <p:ph type="title"/>
          </p:nvPr>
        </p:nvSpPr>
        <p:spPr>
          <a:xfrm>
            <a:off x="304800" y="685800"/>
            <a:ext cx="8153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Proposed simulation assumptions for sync  performance evaluation</a:t>
            </a:r>
            <a:endParaRPr lang="en-GB" sz="2800" dirty="0"/>
          </a:p>
        </p:txBody>
      </p:sp>
      <p:sp>
        <p:nvSpPr>
          <p:cNvPr id="4098" name="Rectangle 2"/>
          <p:cNvSpPr>
            <a:spLocks noGrp="1" noChangeArrowheads="1"/>
          </p:cNvSpPr>
          <p:nvPr>
            <p:ph type="body" idx="1"/>
          </p:nvPr>
        </p:nvSpPr>
        <p:spPr>
          <a:xfrm>
            <a:off x="685800" y="1783718"/>
            <a:ext cx="7772400" cy="4159881"/>
          </a:xfrm>
          <a:ln/>
        </p:spPr>
        <p:txBody>
          <a:bodyPr/>
          <a:lstStyle/>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marL="457200" lvl="1" indent="0">
              <a:buNone/>
            </a:pPr>
            <a:r>
              <a:rPr lang="en-US" altLang="zh-CN" sz="1600" dirty="0"/>
              <a:t>Note: For ED receiver, it directly receiver the RF signal and derive its envelope, then it samples the OOK envelope and perform correlation detection. For IF receiver, RF signal is converted to baseband signal and then it samples the baseband OOK signal and perform correlation detection.</a:t>
            </a:r>
          </a:p>
          <a:p>
            <a:pPr lvl="1"/>
            <a:endParaRPr lang="en-US" altLang="zh-CN" sz="160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graphicFrame>
        <p:nvGraphicFramePr>
          <p:cNvPr id="8" name="表格 7">
            <a:extLst>
              <a:ext uri="{FF2B5EF4-FFF2-40B4-BE49-F238E27FC236}">
                <a16:creationId xmlns:a16="http://schemas.microsoft.com/office/drawing/2014/main" id="{6B075E31-5BE4-4F25-A079-F25D0CB3F93A}"/>
              </a:ext>
            </a:extLst>
          </p:cNvPr>
          <p:cNvGraphicFramePr>
            <a:graphicFrameLocks noGrp="1"/>
          </p:cNvGraphicFramePr>
          <p:nvPr>
            <p:extLst>
              <p:ext uri="{D42A27DB-BD31-4B8C-83A1-F6EECF244321}">
                <p14:modId xmlns:p14="http://schemas.microsoft.com/office/powerpoint/2010/main" val="1273529341"/>
              </p:ext>
            </p:extLst>
          </p:nvPr>
        </p:nvGraphicFramePr>
        <p:xfrm>
          <a:off x="1371600" y="1905001"/>
          <a:ext cx="6400800" cy="3047997"/>
        </p:xfrm>
        <a:graphic>
          <a:graphicData uri="http://schemas.openxmlformats.org/drawingml/2006/table">
            <a:tbl>
              <a:tblPr firstRow="1" bandRow="1">
                <a:tableStyleId>{5C22544A-7EE6-4342-B048-85BDC9FD1C3A}</a:tableStyleId>
              </a:tblPr>
              <a:tblGrid>
                <a:gridCol w="3409558">
                  <a:extLst>
                    <a:ext uri="{9D8B030D-6E8A-4147-A177-3AD203B41FA5}">
                      <a16:colId xmlns:a16="http://schemas.microsoft.com/office/drawing/2014/main" val="4215848821"/>
                    </a:ext>
                  </a:extLst>
                </a:gridCol>
                <a:gridCol w="2991242">
                  <a:extLst>
                    <a:ext uri="{9D8B030D-6E8A-4147-A177-3AD203B41FA5}">
                      <a16:colId xmlns:a16="http://schemas.microsoft.com/office/drawing/2014/main" val="1225950313"/>
                    </a:ext>
                  </a:extLst>
                </a:gridCol>
              </a:tblGrid>
              <a:tr h="429504">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Values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362804">
                <a:tc>
                  <a:txBody>
                    <a:bodyPr/>
                    <a:lstStyle/>
                    <a:p>
                      <a:pPr marL="0" algn="ctr" defTabSz="914400" rtl="0" eaLnBrk="1" latinLnBrk="0" hangingPunct="1"/>
                      <a:r>
                        <a:rPr lang="en-US" altLang="zh-CN" sz="1400" kern="1200" dirty="0">
                          <a:solidFill>
                            <a:schemeClr val="dk1"/>
                          </a:solidFill>
                          <a:effectLst/>
                          <a:latin typeface="+mn-lt"/>
                          <a:ea typeface="+mn-ea"/>
                          <a:cs typeface="+mn-cs"/>
                        </a:rPr>
                        <a:t>Sync sequence</a:t>
                      </a:r>
                      <a:endParaRPr lang="zh-CN" altLang="en-US" sz="14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TBD, reported by submission</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252422940"/>
                  </a:ext>
                </a:extLst>
              </a:tr>
              <a:tr h="362804">
                <a:tc>
                  <a:txBody>
                    <a:bodyPr/>
                    <a:lstStyle/>
                    <a:p>
                      <a:pPr marL="0" algn="ctr" defTabSz="914400" rtl="0" eaLnBrk="1" latinLnBrk="0" hangingPunct="1"/>
                      <a:r>
                        <a:rPr lang="en-US" altLang="zh-CN" sz="1400" kern="1200" dirty="0">
                          <a:solidFill>
                            <a:schemeClr val="dk1"/>
                          </a:solidFill>
                          <a:effectLst/>
                          <a:latin typeface="+mn-lt"/>
                          <a:ea typeface="+mn-ea"/>
                          <a:cs typeface="+mn-cs"/>
                        </a:rPr>
                        <a:t>Waveform for DL PPDU</a:t>
                      </a:r>
                      <a:endParaRPr lang="zh-CN" altLang="en-US" sz="14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OOK(waveform and BW TBD)</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1668401442"/>
                  </a:ext>
                </a:extLst>
              </a:tr>
              <a:tr h="378577">
                <a:tc>
                  <a:txBody>
                    <a:bodyPr/>
                    <a:lstStyle/>
                    <a:p>
                      <a:pPr algn="ctr"/>
                      <a:r>
                        <a:rPr lang="en-US" sz="14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400" kern="1200" dirty="0">
                          <a:effectLst/>
                          <a:latin typeface="Times New Roman" panose="02020603050405020304" pitchFamily="18" charset="0"/>
                          <a:ea typeface="Times New Roman" panose="02020603050405020304" pitchFamily="18" charset="0"/>
                        </a:rPr>
                        <a:t>AWGN/Channel B/Channel 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378577">
                <a:tc>
                  <a:txBody>
                    <a:bodyPr/>
                    <a:lstStyle/>
                    <a:p>
                      <a:pPr algn="ctr"/>
                      <a:r>
                        <a:rPr lang="en-US" sz="1400" kern="1200" dirty="0">
                          <a:effectLst/>
                        </a:rPr>
                        <a:t>Chip duration of sync</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TBD</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4075872174"/>
                  </a:ext>
                </a:extLst>
              </a:tr>
              <a:tr h="378577">
                <a:tc>
                  <a:txBody>
                    <a:bodyPr/>
                    <a:lstStyle/>
                    <a:p>
                      <a:pPr algn="ctr"/>
                      <a:r>
                        <a:rPr lang="en-US" sz="1400" kern="1200" dirty="0">
                          <a:effectLst/>
                        </a:rPr>
                        <a:t>Sampling rate at AMP device</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400" kern="1200" dirty="0">
                          <a:effectLst/>
                          <a:latin typeface="Times New Roman" panose="02020603050405020304" pitchFamily="18" charset="0"/>
                          <a:ea typeface="Times New Roman" panose="02020603050405020304" pitchFamily="18" charset="0"/>
                        </a:rPr>
                        <a:t>2MHz/8MHz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378577">
                <a:tc>
                  <a:txBody>
                    <a:bodyPr/>
                    <a:lstStyle/>
                    <a:p>
                      <a:pPr algn="ctr"/>
                      <a:r>
                        <a:rPr lang="en-US" altLang="zh-CN" sz="1400" dirty="0">
                          <a:effectLst/>
                          <a:latin typeface="Times New Roman" panose="02020603050405020304" pitchFamily="18" charset="0"/>
                          <a:ea typeface="Times New Roman" panose="02020603050405020304" pitchFamily="18" charset="0"/>
                        </a:rPr>
                        <a:t>Length of data field </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400" dirty="0">
                          <a:effectLst/>
                          <a:latin typeface="Times New Roman" panose="02020603050405020304" pitchFamily="18" charset="0"/>
                          <a:ea typeface="Times New Roman" panose="02020603050405020304" pitchFamily="18" charset="0"/>
                        </a:rPr>
                        <a:t>120bits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904462176"/>
                  </a:ext>
                </a:extLst>
              </a:tr>
              <a:tr h="378577">
                <a:tc>
                  <a:txBody>
                    <a:bodyPr/>
                    <a:lstStyle/>
                    <a:p>
                      <a:pPr marL="0" algn="ctr" defTabSz="914400" rtl="0" eaLnBrk="1" latinLnBrk="0" hangingPunct="1"/>
                      <a:r>
                        <a:rPr lang="en-US" altLang="zh-CN" sz="1400" kern="1200" dirty="0">
                          <a:solidFill>
                            <a:schemeClr val="dk1"/>
                          </a:solidFill>
                          <a:effectLst/>
                          <a:latin typeface="+mn-lt"/>
                          <a:ea typeface="+mn-ea"/>
                          <a:cs typeface="+mn-cs"/>
                        </a:rPr>
                        <a:t>Receiver type</a:t>
                      </a:r>
                      <a:endParaRPr lang="zh-CN" altLang="en-US" sz="14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400" kern="1200" dirty="0">
                          <a:solidFill>
                            <a:schemeClr val="dk1"/>
                          </a:solidFill>
                          <a:effectLst/>
                          <a:highlight>
                            <a:srgbClr val="FFFF00"/>
                          </a:highlight>
                          <a:latin typeface="+mn-lt"/>
                          <a:ea typeface="+mn-ea"/>
                          <a:cs typeface="+mn-cs"/>
                        </a:rPr>
                        <a:t>ED/IF receiver</a:t>
                      </a:r>
                      <a:endParaRPr lang="zh-CN" altLang="en-US" sz="1400" kern="1200" dirty="0">
                        <a:solidFill>
                          <a:schemeClr val="dk1"/>
                        </a:solidFill>
                        <a:effectLst/>
                        <a:highlight>
                          <a:srgbClr val="FFFF00"/>
                        </a:highlight>
                        <a:latin typeface="+mn-lt"/>
                        <a:ea typeface="+mn-ea"/>
                        <a:cs typeface="+mn-cs"/>
                      </a:endParaRPr>
                    </a:p>
                  </a:txBody>
                  <a:tcPr/>
                </a:tc>
                <a:extLst>
                  <a:ext uri="{0D108BD9-81ED-4DB2-BD59-A6C34878D82A}">
                    <a16:rowId xmlns:a16="http://schemas.microsoft.com/office/drawing/2014/main" val="3958914412"/>
                  </a:ext>
                </a:extLst>
              </a:tr>
            </a:tbl>
          </a:graphicData>
        </a:graphic>
      </p:graphicFrame>
    </p:spTree>
    <p:extLst>
      <p:ext uri="{BB962C8B-B14F-4D97-AF65-F5344CB8AC3E}">
        <p14:creationId xmlns:p14="http://schemas.microsoft.com/office/powerpoint/2010/main" val="16395765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Summary</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800" b="0" dirty="0"/>
              <a:t>In this submission, sync sequence for AMP is discussed. Based on the discussion, the following is proposed. </a:t>
            </a:r>
          </a:p>
          <a:p>
            <a:pPr lvl="1"/>
            <a:r>
              <a:rPr lang="en-US" altLang="zh-CN" sz="2400" b="0" dirty="0"/>
              <a:t>Propose pay attention to the false alarm issue</a:t>
            </a:r>
            <a:endParaRPr lang="en-US"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lvl="1"/>
            <a:r>
              <a:rPr lang="en-US" altLang="zh-CN" sz="2400" dirty="0"/>
              <a:t>Propose new sync design requirements and the evaluation metrics</a:t>
            </a:r>
          </a:p>
          <a:p>
            <a:pPr lvl="1"/>
            <a:r>
              <a:rPr lang="en-US" altLang="zh-CN" sz="2400" dirty="0"/>
              <a:t>Propose the simulation assumptions</a:t>
            </a: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7" name="Footer Placeholder 4">
            <a:extLst>
              <a:ext uri="{FF2B5EF4-FFF2-40B4-BE49-F238E27FC236}">
                <a16:creationId xmlns:a16="http://schemas.microsoft.com/office/drawing/2014/main" id="{04F4C27A-A54B-4EF0-85E9-022983A1940B}"/>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a:t>Ke Wang (OPPO)</a:t>
            </a:r>
            <a:endParaRPr lang="en-US" altLang="zh-CN" dirty="0"/>
          </a:p>
        </p:txBody>
      </p:sp>
    </p:spTree>
    <p:extLst>
      <p:ext uri="{BB962C8B-B14F-4D97-AF65-F5344CB8AC3E}">
        <p14:creationId xmlns:p14="http://schemas.microsoft.com/office/powerpoint/2010/main" val="404508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b="1" dirty="0">
                <a:solidFill>
                  <a:schemeClr val="tx2"/>
                </a:solidFill>
                <a:latin typeface="+mj-lt"/>
                <a:ea typeface="+mj-ea"/>
                <a:cs typeface="+mj-cs"/>
              </a:rPr>
              <a:t>Straw Poll #1</a:t>
            </a:r>
            <a:endParaRPr lang="zh-CN" altLang="en-US" b="1" dirty="0">
              <a:solidFill>
                <a:schemeClr val="tx2"/>
              </a:solidFill>
              <a:latin typeface="+mj-lt"/>
              <a:ea typeface="+mj-ea"/>
              <a:cs typeface="+mj-cs"/>
            </a:endParaRP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569913" y="1629178"/>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design requirements for </a:t>
            </a:r>
            <a:r>
              <a:rPr lang="en-US" altLang="zh-CN" kern="0" dirty="0"/>
              <a:t>AMP sync:</a:t>
            </a:r>
            <a:r>
              <a:rPr lang="en-US"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Can differentiate DL PPDU with UL PPDU.</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Can indicate two different AMP DL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 Sync sequence has the same number of 1 and 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Good auto-correlation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Good </a:t>
            </a:r>
            <a:r>
              <a:rPr lang="en-US" altLang="zh-CN" dirty="0"/>
              <a:t>Cross-Correlation</a:t>
            </a:r>
            <a:endParaRPr lang="en-US" altLang="zh-CN" sz="1800" b="0" dirty="0"/>
          </a:p>
          <a:p>
            <a:pPr marL="0" indent="0">
              <a:buNone/>
            </a:pPr>
            <a:endParaRPr lang="en-US" kern="0" dirty="0"/>
          </a:p>
          <a:p>
            <a:r>
              <a:rPr lang="en-US" kern="0" dirty="0"/>
              <a:t>Yes</a:t>
            </a:r>
          </a:p>
          <a:p>
            <a:r>
              <a:rPr lang="en-US" kern="0" dirty="0"/>
              <a:t>No</a:t>
            </a:r>
          </a:p>
          <a:p>
            <a:r>
              <a:rPr lang="en-US" kern="0" dirty="0"/>
              <a:t>Abstain</a:t>
            </a:r>
          </a:p>
        </p:txBody>
      </p:sp>
      <p:sp>
        <p:nvSpPr>
          <p:cNvPr id="13" name="Footer Placeholder 4">
            <a:extLst>
              <a:ext uri="{FF2B5EF4-FFF2-40B4-BE49-F238E27FC236}">
                <a16:creationId xmlns:a16="http://schemas.microsoft.com/office/drawing/2014/main" id="{BACF7B7E-FF5F-4721-932E-DAC6E348A3ED}"/>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a:t>Ke Wang (OPPO)</a:t>
            </a:r>
            <a:endParaRPr lang="en-US" altLang="zh-CN" dirty="0"/>
          </a:p>
        </p:txBody>
      </p:sp>
    </p:spTree>
    <p:extLst>
      <p:ext uri="{BB962C8B-B14F-4D97-AF65-F5344CB8AC3E}">
        <p14:creationId xmlns:p14="http://schemas.microsoft.com/office/powerpoint/2010/main" val="424797361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mc:AlternateContent xmlns:mc="http://schemas.openxmlformats.org/markup-compatibility/2006" xmlns:a14="http://schemas.microsoft.com/office/drawing/2010/main">
        <mc:Choice Requires="a14">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533400" y="1251229"/>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a:t>
                </a:r>
                <a:r>
                  <a:rPr lang="en-US" altLang="zh-CN" sz="2400" dirty="0"/>
                  <a:t>Metrics to e</a:t>
                </a:r>
                <a:r>
                  <a:rPr lang="en-US" altLang="zh-CN" dirty="0"/>
                  <a:t>valuate </a:t>
                </a:r>
                <a:r>
                  <a:rPr lang="en-US" altLang="zh-CN" sz="2400" dirty="0"/>
                  <a:t>Auto-Correlation:</a:t>
                </a:r>
                <a:endParaRPr lang="en-US" kern="0" dirty="0"/>
              </a:p>
              <a:p>
                <a:pPr lvl="1"/>
                <a14:m>
                  <m:oMath xmlns:m="http://schemas.openxmlformats.org/officeDocument/2006/math">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𝐻</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𝑀𝑎𝑥</m:t>
                        </m:r>
                        <m:r>
                          <a:rPr lang="zh-CN" altLang="en-US" i="1" smtClean="0">
                            <a:latin typeface="Cambria Math" panose="02040503050406030204" pitchFamily="18" charset="0"/>
                          </a:rPr>
                          <m:t>（</m:t>
                        </m:r>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r>
                          <a:rPr lang="zh-CN" altLang="en-US" i="1">
                            <a:latin typeface="Cambria Math" panose="02040503050406030204" pitchFamily="18" charset="0"/>
                          </a:rPr>
                          <m:t>）</m:t>
                        </m:r>
                      </m:num>
                      <m:den>
                        <m:r>
                          <a:rPr lang="en-US" altLang="zh-CN" b="0" i="1" smtClean="0">
                            <a:latin typeface="Cambria Math" panose="02040503050406030204" pitchFamily="18" charset="0"/>
                          </a:rPr>
                          <m:t>2</m:t>
                        </m:r>
                        <m:r>
                          <m:rPr>
                            <m:sty m:val="p"/>
                          </m:rPr>
                          <a:rPr lang="en-US" altLang="zh-CN" i="1">
                            <a:latin typeface="Cambria Math" panose="02040503050406030204" pitchFamily="18" charset="0"/>
                          </a:rPr>
                          <m:t>nd</m:t>
                        </m:r>
                        <m:r>
                          <a:rPr lang="en-US" altLang="zh-CN" b="0" i="1" smtClean="0">
                            <a:latin typeface="Cambria Math" panose="02040503050406030204" pitchFamily="18" charset="0"/>
                          </a:rPr>
                          <m:t>𝐿𝑎𝑟𝑔𝑒𝑠𝑡</m:t>
                        </m:r>
                        <m:d>
                          <m:dPr>
                            <m:begChr m:val="|"/>
                            <m:endChr m:val="|"/>
                            <m:ctrlPr>
                              <a:rPr lang="en-US" altLang="zh-CN" b="0" i="1" smtClean="0">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e>
                        </m:d>
                      </m:den>
                    </m:f>
                  </m:oMath>
                </a14:m>
                <a:endParaRPr lang="en-US" altLang="zh-CN" dirty="0"/>
              </a:p>
              <a:p>
                <a:pPr lvl="1"/>
                <a14:m>
                  <m:oMath xmlns:m="http://schemas.openxmlformats.org/officeDocument/2006/math">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𝐿</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r>
                          <a:rPr lang="en-US" altLang="zh-CN" b="0" i="1" smtClean="0">
                            <a:latin typeface="Cambria Math" panose="02040503050406030204" pitchFamily="18" charset="0"/>
                          </a:rPr>
                          <m:t>𝑀𝑎𝑥</m:t>
                        </m:r>
                        <m:r>
                          <a:rPr lang="zh-CN" altLang="en-US" i="1" smtClean="0">
                            <a:latin typeface="Cambria Math" panose="02040503050406030204" pitchFamily="18" charset="0"/>
                          </a:rPr>
                          <m:t>（</m:t>
                        </m:r>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a:rPr lang="en-US" altLang="zh-CN" b="0" i="1" smtClean="0">
                            <a:latin typeface="Cambria Math" panose="02040503050406030204" pitchFamily="18" charset="0"/>
                            <a:cs typeface="Arial" panose="020B0604020202020204" pitchFamily="34" charset="0"/>
                          </a:rPr>
                          <m:t>𝐿</m:t>
                        </m:r>
                        <m:r>
                          <a:rPr lang="zh-CN" altLang="en-US" i="1">
                            <a:latin typeface="Cambria Math" panose="02040503050406030204" pitchFamily="18" charset="0"/>
                          </a:rPr>
                          <m:t>）</m:t>
                        </m:r>
                      </m:num>
                      <m:den>
                        <m:r>
                          <a:rPr lang="en-US" altLang="zh-CN" b="0" i="1" smtClean="0">
                            <a:latin typeface="Cambria Math" panose="02040503050406030204" pitchFamily="18" charset="0"/>
                          </a:rPr>
                          <m:t>2</m:t>
                        </m:r>
                        <m:r>
                          <m:rPr>
                            <m:sty m:val="p"/>
                          </m:rPr>
                          <a:rPr lang="en-US" altLang="zh-CN" i="1">
                            <a:latin typeface="Cambria Math" panose="02040503050406030204" pitchFamily="18" charset="0"/>
                          </a:rPr>
                          <m:t>nd</m:t>
                        </m:r>
                        <m:r>
                          <a:rPr lang="en-US" altLang="zh-CN" b="0" i="1" smtClean="0">
                            <a:latin typeface="Cambria Math" panose="02040503050406030204" pitchFamily="18" charset="0"/>
                          </a:rPr>
                          <m:t>𝐿𝑎𝑟𝑔𝑒𝑠𝑡</m:t>
                        </m:r>
                        <m:d>
                          <m:dPr>
                            <m:begChr m:val="|"/>
                            <m:endChr m:val="|"/>
                            <m:ctrlPr>
                              <a:rPr lang="en-US" altLang="zh-CN" b="0" i="1" smtClean="0">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a:rPr lang="en-US" altLang="zh-CN" b="0" i="1" smtClean="0">
                                <a:latin typeface="Cambria Math" panose="02040503050406030204" pitchFamily="18" charset="0"/>
                                <a:cs typeface="Arial" panose="020B0604020202020204" pitchFamily="34" charset="0"/>
                              </a:rPr>
                              <m:t>𝐿</m:t>
                            </m:r>
                          </m:e>
                        </m:d>
                      </m:den>
                    </m:f>
                  </m:oMath>
                </a14:m>
                <a:endParaRPr lang="en-US" altLang="zh-CN" dirty="0"/>
              </a:p>
              <a:p>
                <a:pPr lvl="1"/>
                <a14:m>
                  <m:oMath xmlns:m="http://schemas.openxmlformats.org/officeDocument/2006/math">
                    <m:r>
                      <a:rPr lang="en-US" altLang="zh-CN" b="0" i="1" smtClean="0">
                        <a:latin typeface="Cambria Math" panose="02040503050406030204" pitchFamily="18" charset="0"/>
                      </a:rPr>
                      <m:t>𝐴𝐶</m:t>
                    </m:r>
                    <m:r>
                      <a:rPr lang="en-US" altLang="zh-CN" b="0" i="1" smtClean="0">
                        <a:latin typeface="Cambria Math" panose="02040503050406030204" pitchFamily="18" charset="0"/>
                      </a:rPr>
                      <m:t>=</m:t>
                    </m:r>
                    <m:r>
                      <a:rPr lang="en-US" altLang="zh-CN" b="0" i="1" smtClean="0">
                        <a:latin typeface="Cambria Math" panose="02040503050406030204" pitchFamily="18" charset="0"/>
                      </a:rPr>
                      <m:t>𝑎𝑏𝑠</m:t>
                    </m:r>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𝐻</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𝑎𝑏𝑠</m:t>
                    </m:r>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𝐶</m:t>
                        </m:r>
                      </m:e>
                      <m:sub>
                        <m:r>
                          <a:rPr lang="en-US" altLang="zh-CN" b="0" i="1" smtClean="0">
                            <a:latin typeface="Cambria Math" panose="02040503050406030204" pitchFamily="18" charset="0"/>
                          </a:rPr>
                          <m:t>𝐿</m:t>
                        </m:r>
                      </m:sub>
                    </m:sSub>
                    <m:r>
                      <a:rPr lang="en-US" altLang="zh-CN" b="0" i="1" smtClean="0">
                        <a:latin typeface="Cambria Math" panose="02040503050406030204" pitchFamily="18" charset="0"/>
                      </a:rPr>
                      <m:t>)</m:t>
                    </m:r>
                  </m:oMath>
                </a14:m>
                <a:endParaRPr lang="en-US" altLang="zh-CN" b="0" dirty="0"/>
              </a:p>
              <a:p>
                <a:pPr marL="457200" lvl="1" indent="0">
                  <a:buNone/>
                </a:pPr>
                <a:r>
                  <a:rPr lang="en-US" altLang="zh-CN" dirty="0"/>
                  <a:t>Wherein,</a:t>
                </a:r>
              </a:p>
              <a:p>
                <a:pPr lvl="2"/>
                <a:r>
                  <a:rPr lang="en-US" altLang="zh-CN" sz="1400" dirty="0"/>
                  <a:t>S1 is the sync for high data rate.</a:t>
                </a:r>
              </a:p>
              <a:p>
                <a:pPr lvl="2"/>
                <a:r>
                  <a:rPr lang="en-US" altLang="zh-CN" sz="1400" dirty="0"/>
                  <a:t>S2 is the sync for low data rate.</a:t>
                </a:r>
              </a:p>
              <a:p>
                <a:pPr lvl="2"/>
                <a:r>
                  <a:rPr lang="en-US" altLang="zh-CN" sz="1400" dirty="0"/>
                  <a:t>Local reference sequence: </a:t>
                </a:r>
                <a14:m>
                  <m:oMath xmlns:m="http://schemas.openxmlformats.org/officeDocument/2006/math">
                    <m:r>
                      <m:rPr>
                        <m:sty m:val="p"/>
                      </m:rPr>
                      <a:rPr lang="en-US" altLang="zh-CN" sz="1400">
                        <a:latin typeface="Cambria Math" panose="02040503050406030204" pitchFamily="18" charset="0"/>
                      </a:rPr>
                      <m:t>R</m:t>
                    </m:r>
                    <m:r>
                      <m:rPr>
                        <m:sty m:val="p"/>
                      </m:rPr>
                      <a:rPr lang="en-US" altLang="zh-CN" sz="1400" b="0" i="0" smtClean="0">
                        <a:latin typeface="Cambria Math" panose="02040503050406030204" pitchFamily="18" charset="0"/>
                      </a:rPr>
                      <m:t>ef</m:t>
                    </m:r>
                    <m:r>
                      <a:rPr lang="en-US" altLang="zh-CN" sz="1400" b="0" i="0" smtClean="0">
                        <a:latin typeface="Cambria Math" panose="02040503050406030204" pitchFamily="18" charset="0"/>
                      </a:rPr>
                      <m:t>=</m:t>
                    </m:r>
                    <m:r>
                      <a:rPr lang="en-US" altLang="zh-CN" sz="1400" b="0" i="1" smtClean="0">
                        <a:latin typeface="Cambria Math" panose="02040503050406030204" pitchFamily="18" charset="0"/>
                      </a:rPr>
                      <m:t>2</m:t>
                    </m:r>
                    <m:r>
                      <a:rPr lang="en-US" altLang="zh-CN" sz="1400" b="0" i="1" smtClean="0">
                        <a:latin typeface="Cambria Math" panose="02040503050406030204" pitchFamily="18" charset="0"/>
                        <a:ea typeface="Cambria Math" panose="02040503050406030204" pitchFamily="18" charset="0"/>
                      </a:rPr>
                      <m:t>×</m:t>
                    </m:r>
                    <m:sSub>
                      <m:sSubPr>
                        <m:ctrlPr>
                          <a:rPr lang="en-US" altLang="zh-CN" sz="1400" b="0" i="1" smtClean="0">
                            <a:latin typeface="Cambria Math" panose="02040503050406030204" pitchFamily="18" charset="0"/>
                            <a:ea typeface="Cambria Math" panose="02040503050406030204" pitchFamily="18" charset="0"/>
                          </a:rPr>
                        </m:ctrlPr>
                      </m:sSubPr>
                      <m:e>
                        <m:r>
                          <a:rPr lang="en-US" altLang="zh-CN" sz="1400" b="0" i="1" smtClean="0">
                            <a:latin typeface="Cambria Math" panose="02040503050406030204" pitchFamily="18" charset="0"/>
                            <a:ea typeface="Cambria Math" panose="02040503050406030204" pitchFamily="18" charset="0"/>
                          </a:rPr>
                          <m:t>𝑆</m:t>
                        </m:r>
                      </m:e>
                      <m:sub>
                        <m:r>
                          <m:rPr>
                            <m:sty m:val="p"/>
                          </m:rPr>
                          <a:rPr lang="en-US" altLang="zh-CN" sz="1400" b="0" i="1">
                            <a:latin typeface="Cambria Math" panose="02040503050406030204" pitchFamily="18" charset="0"/>
                            <a:ea typeface="Cambria Math" panose="02040503050406030204" pitchFamily="18" charset="0"/>
                          </a:rPr>
                          <m:t>local</m:t>
                        </m:r>
                      </m:sub>
                    </m:sSub>
                    <m:r>
                      <a:rPr lang="en-US" altLang="zh-CN" sz="1400" b="0" i="1" smtClean="0">
                        <a:latin typeface="Cambria Math" panose="02040503050406030204" pitchFamily="18" charset="0"/>
                        <a:ea typeface="Cambria Math" panose="02040503050406030204" pitchFamily="18" charset="0"/>
                      </a:rPr>
                      <m:t>−1</m:t>
                    </m:r>
                  </m:oMath>
                </a14:m>
                <a:endParaRPr lang="en-US" altLang="zh-CN" sz="1400" dirty="0"/>
              </a:p>
              <a:p>
                <a:pPr lvl="2"/>
                <a14:m>
                  <m:oMath xmlns:m="http://schemas.openxmlformats.org/officeDocument/2006/math">
                    <m:r>
                      <m:rPr>
                        <m:sty m:val="p"/>
                      </m:rPr>
                      <a:rPr lang="en-US" altLang="zh-CN" sz="1400" b="0" smtClean="0">
                        <a:latin typeface="Cambria Math" panose="02040503050406030204" pitchFamily="18" charset="0"/>
                        <a:cs typeface="Arial" panose="020B0604020202020204" pitchFamily="34" charset="0"/>
                      </a:rPr>
                      <m:t>Correltion</m:t>
                    </m:r>
                    <m:r>
                      <a:rPr lang="en-US" altLang="zh-CN" sz="1400" b="0" i="0" smtClean="0">
                        <a:latin typeface="Cambria Math" panose="02040503050406030204" pitchFamily="18" charset="0"/>
                        <a:cs typeface="Arial" panose="020B0604020202020204" pitchFamily="34" charset="0"/>
                      </a:rPr>
                      <m:t>_</m:t>
                    </m:r>
                    <m:r>
                      <m:rPr>
                        <m:sty m:val="p"/>
                      </m:rPr>
                      <a:rPr lang="en-US" altLang="zh-CN" sz="1400" b="0" i="0" smtClean="0">
                        <a:latin typeface="Cambria Math" panose="02040503050406030204" pitchFamily="18" charset="0"/>
                        <a:cs typeface="Arial" panose="020B0604020202020204" pitchFamily="34" charset="0"/>
                      </a:rPr>
                      <m:t>H</m:t>
                    </m:r>
                    <m:r>
                      <a:rPr lang="en-US" altLang="zh-CN" sz="1400" b="0" smtClean="0">
                        <a:latin typeface="Cambria Math" panose="02040503050406030204" pitchFamily="18" charset="0"/>
                        <a:cs typeface="Arial" panose="020B0604020202020204" pitchFamily="34" charset="0"/>
                      </a:rPr>
                      <m:t>=</m:t>
                    </m:r>
                    <m:r>
                      <m:rPr>
                        <m:sty m:val="p"/>
                      </m:rPr>
                      <a:rPr lang="en-US" altLang="zh-CN" sz="1400" b="0">
                        <a:latin typeface="Cambria Math" panose="02040503050406030204" pitchFamily="18" charset="0"/>
                        <a:cs typeface="Arial" panose="020B0604020202020204" pitchFamily="34" charset="0"/>
                      </a:rPr>
                      <m:t>xcorr</m:t>
                    </m:r>
                    <m:r>
                      <a:rPr lang="en-US" altLang="zh-CN" sz="1400" b="0">
                        <a:latin typeface="Cambria Math" panose="02040503050406030204" pitchFamily="18" charset="0"/>
                        <a:cs typeface="Arial" panose="020B0604020202020204" pitchFamily="34" charset="0"/>
                      </a:rPr>
                      <m:t>(</m:t>
                    </m:r>
                    <m:d>
                      <m:dPr>
                        <m:begChr m:val="["/>
                        <m:endChr m:val="]"/>
                        <m:ctrlPr>
                          <a:rPr lang="en-US" altLang="zh-CN" sz="1400" b="0" i="1">
                            <a:latin typeface="Cambria Math" panose="02040503050406030204" pitchFamily="18" charset="0"/>
                            <a:cs typeface="Arial" panose="020B0604020202020204" pitchFamily="34" charset="0"/>
                          </a:rPr>
                        </m:ctrlPr>
                      </m:dPr>
                      <m:e>
                        <m:r>
                          <m:rPr>
                            <m:nor/>
                          </m:rPr>
                          <a:rPr lang="en-US" altLang="zh-CN" sz="1400" dirty="0"/>
                          <m:t>S</m:t>
                        </m:r>
                        <m:r>
                          <m:rPr>
                            <m:nor/>
                          </m:rPr>
                          <a:rPr lang="en-US" altLang="zh-CN" sz="1400" dirty="0"/>
                          <m:t>1</m:t>
                        </m:r>
                      </m:e>
                    </m:d>
                    <m:r>
                      <a:rPr lang="en-US" altLang="zh-CN" sz="1400" b="0">
                        <a:latin typeface="Cambria Math" panose="02040503050406030204" pitchFamily="18" charset="0"/>
                        <a:cs typeface="Arial" panose="020B0604020202020204" pitchFamily="34" charset="0"/>
                      </a:rPr>
                      <m:t>, </m:t>
                    </m:r>
                    <m:r>
                      <m:rPr>
                        <m:sty m:val="p"/>
                      </m:rPr>
                      <a:rPr lang="en-US" altLang="zh-CN" sz="1400" b="0">
                        <a:latin typeface="Cambria Math" panose="02040503050406030204" pitchFamily="18" charset="0"/>
                        <a:cs typeface="Arial" panose="020B0604020202020204" pitchFamily="34" charset="0"/>
                      </a:rPr>
                      <m:t>Ref</m:t>
                    </m:r>
                    <m:r>
                      <a:rPr lang="en-US" altLang="zh-CN" sz="1400" b="0">
                        <a:latin typeface="Cambria Math" panose="02040503050406030204" pitchFamily="18" charset="0"/>
                        <a:cs typeface="Arial" panose="020B0604020202020204" pitchFamily="34" charset="0"/>
                      </a:rPr>
                      <m:t>)</m:t>
                    </m:r>
                  </m:oMath>
                </a14:m>
                <a:endParaRPr lang="en-US" altLang="zh-CN" sz="1400" dirty="0">
                  <a:latin typeface="Arial" panose="020B0604020202020204" pitchFamily="34" charset="0"/>
                  <a:cs typeface="Arial" panose="020B0604020202020204" pitchFamily="34" charset="0"/>
                </a:endParaRPr>
              </a:p>
              <a:p>
                <a:pPr lvl="2"/>
                <a14:m>
                  <m:oMath xmlns:m="http://schemas.openxmlformats.org/officeDocument/2006/math">
                    <m:r>
                      <m:rPr>
                        <m:sty m:val="p"/>
                      </m:rPr>
                      <a:rPr lang="en-US" altLang="zh-CN" sz="1400" b="0" smtClean="0">
                        <a:latin typeface="Cambria Math" panose="02040503050406030204" pitchFamily="18" charset="0"/>
                        <a:cs typeface="Arial" panose="020B0604020202020204" pitchFamily="34" charset="0"/>
                      </a:rPr>
                      <m:t>Correltion</m:t>
                    </m:r>
                    <m:r>
                      <a:rPr lang="en-US" altLang="zh-CN" sz="1400" b="0" i="0" smtClean="0">
                        <a:latin typeface="Cambria Math" panose="02040503050406030204" pitchFamily="18" charset="0"/>
                        <a:cs typeface="Arial" panose="020B0604020202020204" pitchFamily="34" charset="0"/>
                      </a:rPr>
                      <m:t>_</m:t>
                    </m:r>
                    <m:r>
                      <m:rPr>
                        <m:sty m:val="p"/>
                      </m:rPr>
                      <a:rPr lang="en-US" altLang="zh-CN" sz="1400" b="0" i="0" smtClean="0">
                        <a:latin typeface="Cambria Math" panose="02040503050406030204" pitchFamily="18" charset="0"/>
                        <a:cs typeface="Arial" panose="020B0604020202020204" pitchFamily="34" charset="0"/>
                      </a:rPr>
                      <m:t>L</m:t>
                    </m:r>
                    <m:r>
                      <a:rPr lang="en-US" altLang="zh-CN" sz="1400" b="0" smtClean="0">
                        <a:latin typeface="Cambria Math" panose="02040503050406030204" pitchFamily="18" charset="0"/>
                        <a:cs typeface="Arial" panose="020B0604020202020204" pitchFamily="34" charset="0"/>
                      </a:rPr>
                      <m:t>=</m:t>
                    </m:r>
                    <m:r>
                      <m:rPr>
                        <m:sty m:val="p"/>
                      </m:rPr>
                      <a:rPr lang="en-US" altLang="zh-CN" sz="1400" b="0">
                        <a:latin typeface="Cambria Math" panose="02040503050406030204" pitchFamily="18" charset="0"/>
                        <a:cs typeface="Arial" panose="020B0604020202020204" pitchFamily="34" charset="0"/>
                      </a:rPr>
                      <m:t>xcorr</m:t>
                    </m:r>
                    <m:r>
                      <a:rPr lang="en-US" altLang="zh-CN" sz="1400" b="0">
                        <a:latin typeface="Cambria Math" panose="02040503050406030204" pitchFamily="18" charset="0"/>
                        <a:cs typeface="Arial" panose="020B0604020202020204" pitchFamily="34" charset="0"/>
                      </a:rPr>
                      <m:t>([</m:t>
                    </m:r>
                    <m:r>
                      <m:rPr>
                        <m:nor/>
                      </m:rPr>
                      <a:rPr lang="en-US" altLang="zh-CN" sz="1400" dirty="0"/>
                      <m:t>S</m:t>
                    </m:r>
                    <m:r>
                      <m:rPr>
                        <m:nor/>
                      </m:rPr>
                      <a:rPr lang="en-US" altLang="zh-CN" sz="1400" dirty="0"/>
                      <m:t>2</m:t>
                    </m:r>
                    <m:r>
                      <a:rPr lang="en-US" altLang="zh-CN" sz="1400" b="0" i="0" smtClean="0">
                        <a:latin typeface="Cambria Math" panose="02040503050406030204" pitchFamily="18" charset="0"/>
                        <a:cs typeface="Arial" panose="020B0604020202020204" pitchFamily="34" charset="0"/>
                      </a:rPr>
                      <m:t>], </m:t>
                    </m:r>
                    <m:r>
                      <m:rPr>
                        <m:sty m:val="p"/>
                      </m:rPr>
                      <a:rPr lang="en-US" altLang="zh-CN" sz="1400" b="0">
                        <a:latin typeface="Cambria Math" panose="02040503050406030204" pitchFamily="18" charset="0"/>
                        <a:cs typeface="Arial" panose="020B0604020202020204" pitchFamily="34" charset="0"/>
                      </a:rPr>
                      <m:t>Ref</m:t>
                    </m:r>
                    <m:r>
                      <a:rPr lang="en-US" altLang="zh-CN" sz="1400" b="0">
                        <a:latin typeface="Cambria Math" panose="02040503050406030204" pitchFamily="18" charset="0"/>
                        <a:cs typeface="Arial" panose="020B0604020202020204" pitchFamily="34" charset="0"/>
                      </a:rPr>
                      <m:t>)</m:t>
                    </m:r>
                  </m:oMath>
                </a14:m>
                <a:endParaRPr lang="en-US" altLang="zh-CN" sz="1400" dirty="0">
                  <a:latin typeface="Arial" panose="020B0604020202020204" pitchFamily="34" charset="0"/>
                  <a:cs typeface="Arial" panose="020B0604020202020204" pitchFamily="34" charset="0"/>
                </a:endParaRPr>
              </a:p>
              <a:p>
                <a:r>
                  <a:rPr lang="en-US" sz="2000" kern="0" dirty="0"/>
                  <a:t>Yes</a:t>
                </a:r>
              </a:p>
              <a:p>
                <a:r>
                  <a:rPr lang="en-US" sz="2000" kern="0" dirty="0"/>
                  <a:t>No</a:t>
                </a:r>
              </a:p>
              <a:p>
                <a:r>
                  <a:rPr lang="en-US" sz="2000" kern="0" dirty="0"/>
                  <a:t>Abstain</a:t>
                </a:r>
              </a:p>
            </p:txBody>
          </p:sp>
        </mc:Choice>
        <mc:Fallback xmlns="">
          <p:sp>
            <p:nvSpPr>
              <p:cNvPr id="12" name="Content Placeholder 2">
                <a:extLst>
                  <a:ext uri="{FF2B5EF4-FFF2-40B4-BE49-F238E27FC236}">
                    <a16:creationId xmlns:a16="http://schemas.microsoft.com/office/drawing/2014/main" id="{499B6E8E-88D7-4229-95E3-6CAB69EA2999}"/>
                  </a:ext>
                </a:extLst>
              </p:cNvPr>
              <p:cNvSpPr txBox="1">
                <a:spLocks noRot="1" noChangeAspect="1" noMove="1" noResize="1" noEditPoints="1" noAdjustHandles="1" noChangeArrowheads="1" noChangeShapeType="1" noTextEdit="1"/>
              </p:cNvSpPr>
              <p:nvPr/>
            </p:nvSpPr>
            <p:spPr>
              <a:xfrm>
                <a:off x="533400" y="1251229"/>
                <a:ext cx="8610600" cy="4952998"/>
              </a:xfrm>
              <a:prstGeom prst="rect">
                <a:avLst/>
              </a:prstGeom>
              <a:blipFill>
                <a:blip r:embed="rId3"/>
                <a:stretch>
                  <a:fillRect l="-992" t="-984" b="-7995"/>
                </a:stretch>
              </a:blipFill>
            </p:spPr>
            <p:txBody>
              <a:bodyPr/>
              <a:lstStyle/>
              <a:p>
                <a:r>
                  <a:rPr lang="zh-CN" altLang="en-US">
                    <a:noFill/>
                  </a:rPr>
                  <a:t> </a:t>
                </a:r>
              </a:p>
            </p:txBody>
          </p:sp>
        </mc:Fallback>
      </mc:AlternateContent>
      <p:sp>
        <p:nvSpPr>
          <p:cNvPr id="10" name="Footer Placeholder 4">
            <a:extLst>
              <a:ext uri="{FF2B5EF4-FFF2-40B4-BE49-F238E27FC236}">
                <a16:creationId xmlns:a16="http://schemas.microsoft.com/office/drawing/2014/main" id="{FF38B662-B862-476B-92F3-5C814EF4B96C}"/>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a:t>Ke Wang (OPPO)</a:t>
            </a:r>
            <a:endParaRPr lang="en-US" altLang="zh-CN" dirty="0"/>
          </a:p>
        </p:txBody>
      </p:sp>
    </p:spTree>
    <p:extLst>
      <p:ext uri="{BB962C8B-B14F-4D97-AF65-F5344CB8AC3E}">
        <p14:creationId xmlns:p14="http://schemas.microsoft.com/office/powerpoint/2010/main" val="267535716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#3</a:t>
            </a:r>
            <a:endParaRPr lang="zh-CN" altLang="en-US" sz="2600" b="1" dirty="0">
              <a:solidFill>
                <a:schemeClr val="tx2"/>
              </a:solidFill>
              <a:latin typeface="+mj-lt"/>
              <a:ea typeface="+mj-ea"/>
              <a:cs typeface="+mj-cs"/>
            </a:endParaRP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mc:AlternateContent xmlns:mc="http://schemas.openxmlformats.org/markup-compatibility/2006" xmlns:a14="http://schemas.microsoft.com/office/drawing/2010/main">
        <mc:Choice Requires="a14">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533400" y="1251229"/>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buChar char="•"/>
                </a:pPr>
                <a:r>
                  <a:rPr lang="en-US" altLang="zh-CN" kern="0" dirty="0"/>
                  <a:t>Do you agree with the following </a:t>
                </a:r>
                <a:r>
                  <a:rPr lang="en-US" altLang="zh-CN" sz="2400" dirty="0"/>
                  <a:t>Metrics to e</a:t>
                </a:r>
                <a:r>
                  <a:rPr lang="en-US" altLang="zh-CN" dirty="0"/>
                  <a:t>valuate </a:t>
                </a:r>
                <a:r>
                  <a:rPr lang="en-US" altLang="zh-CN" sz="2400" dirty="0">
                    <a:ea typeface="+mn-ea"/>
                    <a:cs typeface="+mn-cs"/>
                  </a:rPr>
                  <a:t>evaluate cross-correlation between sync field and other PPDU portion. </a:t>
                </a:r>
              </a:p>
              <a:p>
                <a:pPr lvl="1"/>
                <a:r>
                  <a:rPr lang="en-US" altLang="zh-CN" sz="2000" b="0" dirty="0"/>
                  <a:t>CC_H</a:t>
                </a:r>
                <a14:m>
                  <m:oMath xmlns:m="http://schemas.openxmlformats.org/officeDocument/2006/math">
                    <m:r>
                      <a:rPr lang="en-US" altLang="zh-CN" sz="2000" b="0" i="1" smtClean="0">
                        <a:latin typeface="Cambria Math" panose="02040503050406030204" pitchFamily="18" charset="0"/>
                      </a:rPr>
                      <m:t>=</m:t>
                    </m:r>
                    <m:f>
                      <m:fPr>
                        <m:ctrlPr>
                          <a:rPr lang="en-US" altLang="zh-CN" sz="2000" b="0" i="1" smtClean="0">
                            <a:latin typeface="Cambria Math" panose="02040503050406030204" pitchFamily="18" charset="0"/>
                          </a:rPr>
                        </m:ctrlPr>
                      </m:fPr>
                      <m:num>
                        <m:r>
                          <a:rPr lang="en-US" altLang="zh-CN" sz="2000" b="0" i="1" smtClean="0">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H</m:t>
                            </m:r>
                          </m:e>
                        </m:d>
                      </m:num>
                      <m:den>
                        <m:r>
                          <a:rPr lang="en-US" altLang="zh-CN" sz="1800" i="1">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nor/>
                              </m:rPr>
                              <a:rPr lang="en-US" altLang="zh-CN" dirty="0">
                                <a:cs typeface="Arial" panose="020B0604020202020204" pitchFamily="34" charset="0"/>
                              </a:rPr>
                              <m:t>C</m:t>
                            </m:r>
                            <m:r>
                              <m:rPr>
                                <m:nor/>
                              </m:rPr>
                              <a:rPr lang="en-US" altLang="zh-CN" dirty="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Correltion</m:t>
                            </m:r>
                          </m:e>
                        </m:d>
                      </m:den>
                    </m:f>
                  </m:oMath>
                </a14:m>
                <a:endParaRPr lang="en-US" altLang="zh-CN" sz="2000" dirty="0">
                  <a:latin typeface="Arial" panose="020B0604020202020204" pitchFamily="34" charset="0"/>
                  <a:cs typeface="Arial" panose="020B0604020202020204" pitchFamily="34" charset="0"/>
                </a:endParaRPr>
              </a:p>
              <a:p>
                <a:pPr lvl="1"/>
                <a:r>
                  <a:rPr lang="en-US" altLang="zh-CN" sz="1800" b="0" dirty="0"/>
                  <a:t>CC_L</a:t>
                </a:r>
                <a14:m>
                  <m:oMath xmlns:m="http://schemas.openxmlformats.org/officeDocument/2006/math">
                    <m:r>
                      <a:rPr lang="en-US" altLang="zh-CN" sz="1800" b="0" i="1" smtClean="0">
                        <a:latin typeface="Cambria Math" panose="02040503050406030204" pitchFamily="18" charset="0"/>
                      </a:rPr>
                      <m:t>=</m:t>
                    </m:r>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sty m:val="p"/>
                              </m:rPr>
                              <a:rPr lang="en-US" altLang="zh-CN">
                                <a:latin typeface="Cambria Math" panose="02040503050406030204" pitchFamily="18" charset="0"/>
                                <a:cs typeface="Arial" panose="020B0604020202020204" pitchFamily="34" charset="0"/>
                              </a:rPr>
                              <m:t>Correltion</m:t>
                            </m:r>
                            <m:r>
                              <a:rPr lang="en-US" altLang="zh-CN">
                                <a:latin typeface="Cambria Math" panose="02040503050406030204" pitchFamily="18" charset="0"/>
                                <a:cs typeface="Arial" panose="020B0604020202020204" pitchFamily="34" charset="0"/>
                              </a:rPr>
                              <m:t>_</m:t>
                            </m:r>
                            <m:r>
                              <a:rPr lang="en-US" altLang="zh-CN" b="0" i="1" smtClean="0">
                                <a:latin typeface="Cambria Math" panose="02040503050406030204" pitchFamily="18" charset="0"/>
                                <a:cs typeface="Arial" panose="020B0604020202020204" pitchFamily="34" charset="0"/>
                              </a:rPr>
                              <m:t>𝐿</m:t>
                            </m:r>
                          </m:e>
                        </m:d>
                      </m:num>
                      <m:den>
                        <m:r>
                          <a:rPr lang="en-US" altLang="zh-CN" sz="1600" i="1">
                            <a:latin typeface="Cambria Math" panose="02040503050406030204" pitchFamily="18" charset="0"/>
                          </a:rPr>
                          <m:t>𝑀𝑎𝑥</m:t>
                        </m:r>
                        <m:d>
                          <m:dPr>
                            <m:begChr m:val="|"/>
                            <m:endChr m:val="|"/>
                            <m:ctrlPr>
                              <a:rPr lang="en-US" altLang="zh-CN" i="1">
                                <a:latin typeface="Cambria Math" panose="02040503050406030204" pitchFamily="18" charset="0"/>
                              </a:rPr>
                            </m:ctrlPr>
                          </m:dPr>
                          <m:e>
                            <m:r>
                              <m:rPr>
                                <m:nor/>
                              </m:rPr>
                              <a:rPr lang="en-US" altLang="zh-CN" dirty="0">
                                <a:cs typeface="Arial" panose="020B0604020202020204" pitchFamily="34" charset="0"/>
                              </a:rPr>
                              <m:t>C</m:t>
                            </m:r>
                            <m:r>
                              <m:rPr>
                                <m:nor/>
                              </m:rPr>
                              <a:rPr lang="en-US" altLang="zh-CN" dirty="0">
                                <a:cs typeface="Arial" panose="020B0604020202020204" pitchFamily="34" charset="0"/>
                              </a:rPr>
                              <m:t>_</m:t>
                            </m:r>
                            <m:r>
                              <m:rPr>
                                <m:sty m:val="p"/>
                              </m:rPr>
                              <a:rPr lang="en-US" altLang="zh-CN">
                                <a:latin typeface="Cambria Math" panose="02040503050406030204" pitchFamily="18" charset="0"/>
                                <a:cs typeface="Arial" panose="020B0604020202020204" pitchFamily="34" charset="0"/>
                              </a:rPr>
                              <m:t>Correltion</m:t>
                            </m:r>
                          </m:e>
                        </m:d>
                      </m:den>
                    </m:f>
                  </m:oMath>
                </a14:m>
                <a:endParaRPr lang="en-US" altLang="zh-CN" b="0" dirty="0"/>
              </a:p>
              <a:p>
                <a:pPr marL="457200" lvl="1" indent="0">
                  <a:buNone/>
                </a:pPr>
                <a:r>
                  <a:rPr lang="en-US" altLang="zh-CN" dirty="0"/>
                  <a:t>Wherein,</a:t>
                </a:r>
              </a:p>
              <a:p>
                <a:pPr lvl="2"/>
                <a:r>
                  <a:rPr lang="en-US" altLang="zh-CN" sz="1400" dirty="0"/>
                  <a:t>S1 is the sync for high data rate.</a:t>
                </a:r>
              </a:p>
              <a:p>
                <a:pPr lvl="2"/>
                <a:r>
                  <a:rPr lang="en-US" altLang="zh-CN" sz="1400" dirty="0"/>
                  <a:t>S2 is the sync for low data rate.</a:t>
                </a:r>
              </a:p>
              <a:p>
                <a:pPr lvl="2"/>
                <a:r>
                  <a:rPr lang="en-US" altLang="zh-CN" sz="1400" dirty="0"/>
                  <a:t>Local reference sequence: </a:t>
                </a:r>
                <a14:m>
                  <m:oMath xmlns:m="http://schemas.openxmlformats.org/officeDocument/2006/math">
                    <m:r>
                      <m:rPr>
                        <m:sty m:val="p"/>
                      </m:rPr>
                      <a:rPr lang="en-US" altLang="zh-CN" sz="1400">
                        <a:latin typeface="Cambria Math" panose="02040503050406030204" pitchFamily="18" charset="0"/>
                      </a:rPr>
                      <m:t>R</m:t>
                    </m:r>
                    <m:r>
                      <m:rPr>
                        <m:sty m:val="p"/>
                      </m:rPr>
                      <a:rPr lang="en-US" altLang="zh-CN" sz="1400" b="0" i="0" smtClean="0">
                        <a:latin typeface="Cambria Math" panose="02040503050406030204" pitchFamily="18" charset="0"/>
                      </a:rPr>
                      <m:t>ef</m:t>
                    </m:r>
                    <m:r>
                      <a:rPr lang="en-US" altLang="zh-CN" sz="1400" b="0" i="0" smtClean="0">
                        <a:latin typeface="Cambria Math" panose="02040503050406030204" pitchFamily="18" charset="0"/>
                      </a:rPr>
                      <m:t>=</m:t>
                    </m:r>
                    <m:r>
                      <a:rPr lang="en-US" altLang="zh-CN" sz="1400" b="0" i="1" smtClean="0">
                        <a:latin typeface="Cambria Math" panose="02040503050406030204" pitchFamily="18" charset="0"/>
                      </a:rPr>
                      <m:t>2</m:t>
                    </m:r>
                    <m:r>
                      <a:rPr lang="en-US" altLang="zh-CN" sz="1400" b="0" i="1" smtClean="0">
                        <a:latin typeface="Cambria Math" panose="02040503050406030204" pitchFamily="18" charset="0"/>
                        <a:ea typeface="Cambria Math" panose="02040503050406030204" pitchFamily="18" charset="0"/>
                      </a:rPr>
                      <m:t>×</m:t>
                    </m:r>
                    <m:sSub>
                      <m:sSubPr>
                        <m:ctrlPr>
                          <a:rPr lang="en-US" altLang="zh-CN" sz="1400" b="0" i="1" smtClean="0">
                            <a:latin typeface="Cambria Math" panose="02040503050406030204" pitchFamily="18" charset="0"/>
                            <a:ea typeface="Cambria Math" panose="02040503050406030204" pitchFamily="18" charset="0"/>
                          </a:rPr>
                        </m:ctrlPr>
                      </m:sSubPr>
                      <m:e>
                        <m:r>
                          <a:rPr lang="en-US" altLang="zh-CN" sz="1400" b="0" i="1" smtClean="0">
                            <a:latin typeface="Cambria Math" panose="02040503050406030204" pitchFamily="18" charset="0"/>
                            <a:ea typeface="Cambria Math" panose="02040503050406030204" pitchFamily="18" charset="0"/>
                          </a:rPr>
                          <m:t>𝑆</m:t>
                        </m:r>
                      </m:e>
                      <m:sub>
                        <m:r>
                          <m:rPr>
                            <m:sty m:val="p"/>
                          </m:rPr>
                          <a:rPr lang="en-US" altLang="zh-CN" sz="1400" b="0" i="1">
                            <a:latin typeface="Cambria Math" panose="02040503050406030204" pitchFamily="18" charset="0"/>
                            <a:ea typeface="Cambria Math" panose="02040503050406030204" pitchFamily="18" charset="0"/>
                          </a:rPr>
                          <m:t>local</m:t>
                        </m:r>
                      </m:sub>
                    </m:sSub>
                    <m:r>
                      <a:rPr lang="en-US" altLang="zh-CN" sz="1400" b="0" i="1" smtClean="0">
                        <a:latin typeface="Cambria Math" panose="02040503050406030204" pitchFamily="18" charset="0"/>
                        <a:ea typeface="Cambria Math" panose="02040503050406030204" pitchFamily="18" charset="0"/>
                      </a:rPr>
                      <m:t>−1</m:t>
                    </m:r>
                  </m:oMath>
                </a14:m>
                <a:endParaRPr lang="en-US" altLang="zh-CN" sz="1400" dirty="0"/>
              </a:p>
              <a:p>
                <a:pPr lvl="2"/>
                <a:r>
                  <a:rPr lang="en-US" altLang="zh-CN" sz="1400" dirty="0"/>
                  <a:t>C_</a:t>
                </a:r>
                <a14:m>
                  <m:oMath xmlns:m="http://schemas.openxmlformats.org/officeDocument/2006/math">
                    <m:r>
                      <m:rPr>
                        <m:sty m:val="p"/>
                      </m:rPr>
                      <a:rPr lang="en-US" altLang="zh-CN" sz="1400">
                        <a:latin typeface="Cambria Math" panose="02040503050406030204" pitchFamily="18" charset="0"/>
                      </a:rPr>
                      <m:t>Correltion</m:t>
                    </m:r>
                    <m:r>
                      <a:rPr lang="en-US" altLang="zh-CN" sz="1400">
                        <a:latin typeface="Cambria Math" panose="02040503050406030204" pitchFamily="18" charset="0"/>
                      </a:rPr>
                      <m:t>=</m:t>
                    </m:r>
                    <m:r>
                      <m:rPr>
                        <m:sty m:val="p"/>
                      </m:rPr>
                      <a:rPr lang="en-US" altLang="zh-CN" sz="1400">
                        <a:latin typeface="Cambria Math" panose="02040503050406030204" pitchFamily="18" charset="0"/>
                      </a:rPr>
                      <m:t>xcorr</m:t>
                    </m:r>
                    <m:d>
                      <m:dPr>
                        <m:ctrlPr>
                          <a:rPr lang="en-US" altLang="zh-CN" sz="1400" i="1">
                            <a:latin typeface="Cambria Math" panose="02040503050406030204" pitchFamily="18" charset="0"/>
                          </a:rPr>
                        </m:ctrlPr>
                      </m:dPr>
                      <m:e>
                        <m:d>
                          <m:dPr>
                            <m:begChr m:val="["/>
                            <m:endChr m:val="]"/>
                            <m:ctrlPr>
                              <a:rPr lang="en-US" altLang="zh-CN" sz="1400" i="1">
                                <a:latin typeface="Cambria Math" panose="02040503050406030204" pitchFamily="18" charset="0"/>
                              </a:rPr>
                            </m:ctrlPr>
                          </m:dPr>
                          <m:e>
                            <m:r>
                              <a:rPr lang="en-US" altLang="zh-CN" sz="1400">
                                <a:latin typeface="Cambria Math" panose="02040503050406030204" pitchFamily="18" charset="0"/>
                              </a:rPr>
                              <m:t>𝑜𝑡h𝑒𝑟</m:t>
                            </m:r>
                            <m:r>
                              <a:rPr lang="en-US" altLang="zh-CN" sz="1400">
                                <a:latin typeface="Cambria Math" panose="02040503050406030204" pitchFamily="18" charset="0"/>
                              </a:rPr>
                              <m:t> </m:t>
                            </m:r>
                            <m:r>
                              <a:rPr lang="en-US" altLang="zh-CN" sz="1400">
                                <a:latin typeface="Cambria Math" panose="02040503050406030204" pitchFamily="18" charset="0"/>
                              </a:rPr>
                              <m:t>𝑃𝑃𝐷𝑈</m:t>
                            </m:r>
                            <m:r>
                              <a:rPr lang="en-US" altLang="zh-CN" sz="1400">
                                <a:latin typeface="Cambria Math" panose="02040503050406030204" pitchFamily="18" charset="0"/>
                              </a:rPr>
                              <m:t> </m:t>
                            </m:r>
                            <m:r>
                              <a:rPr lang="en-US" altLang="zh-CN" sz="1400">
                                <a:latin typeface="Cambria Math" panose="02040503050406030204" pitchFamily="18" charset="0"/>
                              </a:rPr>
                              <m:t>𝑝𝑜𝑟𝑡𝑖𝑜𝑛𝑠</m:t>
                            </m:r>
                          </m:e>
                        </m:d>
                        <m:r>
                          <a:rPr lang="en-US" altLang="zh-CN" sz="1400">
                            <a:latin typeface="Cambria Math" panose="02040503050406030204" pitchFamily="18" charset="0"/>
                          </a:rPr>
                          <m:t>, </m:t>
                        </m:r>
                        <m:r>
                          <m:rPr>
                            <m:sty m:val="p"/>
                          </m:rPr>
                          <a:rPr lang="en-US" altLang="zh-CN" sz="1400">
                            <a:latin typeface="Cambria Math" panose="02040503050406030204" pitchFamily="18" charset="0"/>
                          </a:rPr>
                          <m:t>Ref</m:t>
                        </m:r>
                      </m:e>
                    </m:d>
                  </m:oMath>
                </a14:m>
                <a:endParaRPr lang="en-US" altLang="zh-CN" sz="1400" dirty="0"/>
              </a:p>
              <a:p>
                <a:pPr lvl="2"/>
                <a14:m>
                  <m:oMath xmlns:m="http://schemas.openxmlformats.org/officeDocument/2006/math">
                    <m:r>
                      <m:rPr>
                        <m:sty m:val="p"/>
                      </m:rPr>
                      <a:rPr lang="en-US" altLang="zh-CN" sz="1400">
                        <a:latin typeface="Cambria Math" panose="02040503050406030204" pitchFamily="18" charset="0"/>
                      </a:rPr>
                      <m:t>Correltion</m:t>
                    </m:r>
                    <m:r>
                      <a:rPr lang="en-US" altLang="zh-CN" sz="1400">
                        <a:latin typeface="Cambria Math" panose="02040503050406030204" pitchFamily="18" charset="0"/>
                      </a:rPr>
                      <m:t>_</m:t>
                    </m:r>
                    <m:r>
                      <m:rPr>
                        <m:sty m:val="p"/>
                      </m:rPr>
                      <a:rPr lang="en-US" altLang="zh-CN" sz="1400">
                        <a:latin typeface="Cambria Math" panose="02040503050406030204" pitchFamily="18" charset="0"/>
                      </a:rPr>
                      <m:t>H</m:t>
                    </m:r>
                    <m:r>
                      <a:rPr lang="en-US" altLang="zh-CN" sz="1400">
                        <a:latin typeface="Cambria Math" panose="02040503050406030204" pitchFamily="18" charset="0"/>
                      </a:rPr>
                      <m:t>=</m:t>
                    </m:r>
                    <m:r>
                      <m:rPr>
                        <m:sty m:val="p"/>
                      </m:rPr>
                      <a:rPr lang="en-US" altLang="zh-CN" sz="1400">
                        <a:latin typeface="Cambria Math" panose="02040503050406030204" pitchFamily="18" charset="0"/>
                      </a:rPr>
                      <m:t>xcorr</m:t>
                    </m:r>
                    <m:r>
                      <a:rPr lang="en-US" altLang="zh-CN" sz="1400">
                        <a:latin typeface="Cambria Math" panose="02040503050406030204" pitchFamily="18" charset="0"/>
                      </a:rPr>
                      <m:t>(</m:t>
                    </m:r>
                    <m:d>
                      <m:dPr>
                        <m:begChr m:val="["/>
                        <m:endChr m:val="]"/>
                        <m:ctrlPr>
                          <a:rPr lang="en-US" altLang="zh-CN" sz="1400" i="1">
                            <a:latin typeface="Cambria Math" panose="02040503050406030204" pitchFamily="18" charset="0"/>
                          </a:rPr>
                        </m:ctrlPr>
                      </m:dPr>
                      <m:e>
                        <m:r>
                          <m:rPr>
                            <m:nor/>
                          </m:rPr>
                          <a:rPr lang="en-US" altLang="zh-CN" sz="1400" dirty="0"/>
                          <m:t>S</m:t>
                        </m:r>
                        <m:r>
                          <m:rPr>
                            <m:nor/>
                          </m:rPr>
                          <a:rPr lang="en-US" altLang="zh-CN" sz="1400" dirty="0"/>
                          <m:t>1</m:t>
                        </m:r>
                      </m:e>
                    </m:d>
                    <m:r>
                      <a:rPr lang="en-US" altLang="zh-CN" sz="1400">
                        <a:latin typeface="Cambria Math" panose="02040503050406030204" pitchFamily="18" charset="0"/>
                      </a:rPr>
                      <m:t>, </m:t>
                    </m:r>
                    <m:r>
                      <m:rPr>
                        <m:sty m:val="p"/>
                      </m:rPr>
                      <a:rPr lang="en-US" altLang="zh-CN" sz="1400">
                        <a:latin typeface="Cambria Math" panose="02040503050406030204" pitchFamily="18" charset="0"/>
                      </a:rPr>
                      <m:t>Ref</m:t>
                    </m:r>
                    <m:r>
                      <a:rPr lang="en-US" altLang="zh-CN" sz="1400">
                        <a:latin typeface="Cambria Math" panose="02040503050406030204" pitchFamily="18" charset="0"/>
                      </a:rPr>
                      <m:t>)</m:t>
                    </m:r>
                  </m:oMath>
                </a14:m>
                <a:endParaRPr lang="en-US" altLang="zh-CN" sz="1400" dirty="0"/>
              </a:p>
              <a:p>
                <a:pPr lvl="2"/>
                <a14:m>
                  <m:oMath xmlns:m="http://schemas.openxmlformats.org/officeDocument/2006/math">
                    <m:r>
                      <m:rPr>
                        <m:sty m:val="p"/>
                      </m:rPr>
                      <a:rPr lang="en-US" altLang="zh-CN" sz="1400">
                        <a:latin typeface="Cambria Math" panose="02040503050406030204" pitchFamily="18" charset="0"/>
                      </a:rPr>
                      <m:t>Correltion</m:t>
                    </m:r>
                    <m:r>
                      <a:rPr lang="en-US" altLang="zh-CN" sz="1400">
                        <a:latin typeface="Cambria Math" panose="02040503050406030204" pitchFamily="18" charset="0"/>
                      </a:rPr>
                      <m:t>_</m:t>
                    </m:r>
                    <m:r>
                      <m:rPr>
                        <m:sty m:val="p"/>
                      </m:rPr>
                      <a:rPr lang="en-US" altLang="zh-CN" sz="1400">
                        <a:latin typeface="Cambria Math" panose="02040503050406030204" pitchFamily="18" charset="0"/>
                      </a:rPr>
                      <m:t>L</m:t>
                    </m:r>
                    <m:r>
                      <a:rPr lang="en-US" altLang="zh-CN" sz="1400">
                        <a:latin typeface="Cambria Math" panose="02040503050406030204" pitchFamily="18" charset="0"/>
                      </a:rPr>
                      <m:t>=</m:t>
                    </m:r>
                    <m:r>
                      <m:rPr>
                        <m:sty m:val="p"/>
                      </m:rPr>
                      <a:rPr lang="en-US" altLang="zh-CN" sz="1400">
                        <a:latin typeface="Cambria Math" panose="02040503050406030204" pitchFamily="18" charset="0"/>
                      </a:rPr>
                      <m:t>xcorr</m:t>
                    </m:r>
                    <m:r>
                      <a:rPr lang="en-US" altLang="zh-CN" sz="1400">
                        <a:latin typeface="Cambria Math" panose="02040503050406030204" pitchFamily="18" charset="0"/>
                      </a:rPr>
                      <m:t>([</m:t>
                    </m:r>
                    <m:r>
                      <m:rPr>
                        <m:nor/>
                      </m:rPr>
                      <a:rPr lang="en-US" altLang="zh-CN" sz="1400" dirty="0"/>
                      <m:t>S</m:t>
                    </m:r>
                    <m:r>
                      <m:rPr>
                        <m:nor/>
                      </m:rPr>
                      <a:rPr lang="en-US" altLang="zh-CN" sz="1400" dirty="0"/>
                      <m:t>2</m:t>
                    </m:r>
                    <m:r>
                      <a:rPr lang="en-US" altLang="zh-CN" sz="1400">
                        <a:latin typeface="Cambria Math" panose="02040503050406030204" pitchFamily="18" charset="0"/>
                      </a:rPr>
                      <m:t>], </m:t>
                    </m:r>
                    <m:r>
                      <m:rPr>
                        <m:sty m:val="p"/>
                      </m:rPr>
                      <a:rPr lang="en-US" altLang="zh-CN" sz="1400">
                        <a:latin typeface="Cambria Math" panose="02040503050406030204" pitchFamily="18" charset="0"/>
                      </a:rPr>
                      <m:t>Ref</m:t>
                    </m:r>
                    <m:r>
                      <a:rPr lang="en-US" altLang="zh-CN" sz="1400">
                        <a:latin typeface="Cambria Math" panose="02040503050406030204" pitchFamily="18" charset="0"/>
                      </a:rPr>
                      <m:t>)</m:t>
                    </m:r>
                  </m:oMath>
                </a14:m>
                <a:endParaRPr lang="en-US" altLang="zh-CN" sz="1400" dirty="0"/>
              </a:p>
              <a:p>
                <a:r>
                  <a:rPr lang="en-US" altLang="zh-CN" sz="2400" kern="0" dirty="0"/>
                  <a:t>Yes</a:t>
                </a:r>
              </a:p>
              <a:p>
                <a:r>
                  <a:rPr lang="en-US" altLang="zh-CN" sz="2400" kern="0" dirty="0"/>
                  <a:t>No</a:t>
                </a:r>
              </a:p>
              <a:p>
                <a:r>
                  <a:rPr lang="en-US" altLang="zh-CN" sz="2400" kern="0" dirty="0"/>
                  <a:t>Abstain</a:t>
                </a:r>
              </a:p>
              <a:p>
                <a:pPr marL="0" indent="0">
                  <a:buNone/>
                </a:pPr>
                <a:endParaRPr lang="en-US" altLang="zh-CN" kern="0" dirty="0"/>
              </a:p>
            </p:txBody>
          </p:sp>
        </mc:Choice>
        <mc:Fallback xmlns="">
          <p:sp>
            <p:nvSpPr>
              <p:cNvPr id="12" name="Content Placeholder 2">
                <a:extLst>
                  <a:ext uri="{FF2B5EF4-FFF2-40B4-BE49-F238E27FC236}">
                    <a16:creationId xmlns:a16="http://schemas.microsoft.com/office/drawing/2014/main" id="{499B6E8E-88D7-4229-95E3-6CAB69EA2999}"/>
                  </a:ext>
                </a:extLst>
              </p:cNvPr>
              <p:cNvSpPr txBox="1">
                <a:spLocks noRot="1" noChangeAspect="1" noMove="1" noResize="1" noEditPoints="1" noAdjustHandles="1" noChangeArrowheads="1" noChangeShapeType="1" noTextEdit="1"/>
              </p:cNvSpPr>
              <p:nvPr/>
            </p:nvSpPr>
            <p:spPr>
              <a:xfrm>
                <a:off x="533400" y="1251229"/>
                <a:ext cx="8610600" cy="4952998"/>
              </a:xfrm>
              <a:prstGeom prst="rect">
                <a:avLst/>
              </a:prstGeom>
              <a:blipFill>
                <a:blip r:embed="rId3"/>
                <a:stretch>
                  <a:fillRect l="-992" t="-984" b="-10332"/>
                </a:stretch>
              </a:blipFill>
            </p:spPr>
            <p:txBody>
              <a:bodyPr/>
              <a:lstStyle/>
              <a:p>
                <a:r>
                  <a:rPr lang="zh-CN" altLang="en-US">
                    <a:noFill/>
                  </a:rPr>
                  <a:t> </a:t>
                </a:r>
              </a:p>
            </p:txBody>
          </p:sp>
        </mc:Fallback>
      </mc:AlternateContent>
      <p:sp>
        <p:nvSpPr>
          <p:cNvPr id="10" name="Footer Placeholder 4">
            <a:extLst>
              <a:ext uri="{FF2B5EF4-FFF2-40B4-BE49-F238E27FC236}">
                <a16:creationId xmlns:a16="http://schemas.microsoft.com/office/drawing/2014/main" id="{FF38B662-B862-476B-92F3-5C814EF4B96C}"/>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a:t>Ke Wang (OPPO)</a:t>
            </a:r>
            <a:endParaRPr lang="en-US" altLang="zh-CN" dirty="0"/>
          </a:p>
        </p:txBody>
      </p:sp>
    </p:spTree>
    <p:extLst>
      <p:ext uri="{BB962C8B-B14F-4D97-AF65-F5344CB8AC3E}">
        <p14:creationId xmlns:p14="http://schemas.microsoft.com/office/powerpoint/2010/main" val="85890319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#4</a:t>
            </a:r>
            <a:endParaRPr lang="zh-CN" altLang="en-US" sz="2600" b="1" dirty="0">
              <a:solidFill>
                <a:schemeClr val="tx2"/>
              </a:solidFill>
              <a:latin typeface="+mj-lt"/>
              <a:ea typeface="+mj-ea"/>
              <a:cs typeface="+mj-cs"/>
            </a:endParaRP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533400" y="1251229"/>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buChar char="•"/>
            </a:pPr>
            <a:r>
              <a:rPr lang="en-US" altLang="zh-CN" kern="0" dirty="0"/>
              <a:t>Do you agree with the following </a:t>
            </a:r>
            <a:r>
              <a:rPr lang="en-US" altLang="zh-CN" sz="2400" dirty="0"/>
              <a:t>simulation assumptions for sync  performance evaluation</a:t>
            </a:r>
            <a:r>
              <a:rPr lang="en-US" altLang="zh-CN" sz="2400" dirty="0">
                <a:ea typeface="+mn-ea"/>
                <a:cs typeface="+mn-cs"/>
              </a:rPr>
              <a:t>. </a:t>
            </a:r>
          </a:p>
          <a:p>
            <a:endParaRPr lang="en-US" altLang="zh-CN" kern="0" dirty="0"/>
          </a:p>
          <a:p>
            <a:endParaRPr lang="en-US" altLang="zh-CN" sz="2400" kern="0" dirty="0"/>
          </a:p>
          <a:p>
            <a:endParaRPr lang="en-US" altLang="zh-CN" kern="0" dirty="0"/>
          </a:p>
          <a:p>
            <a:endParaRPr lang="en-US" altLang="zh-CN" sz="2400" kern="0" dirty="0"/>
          </a:p>
          <a:p>
            <a:endParaRPr lang="en-US" altLang="zh-CN" kern="0" dirty="0"/>
          </a:p>
          <a:p>
            <a:endParaRPr lang="en-US" altLang="zh-CN" sz="2400" kern="0" dirty="0"/>
          </a:p>
          <a:p>
            <a:endParaRPr lang="en-US" altLang="zh-CN" sz="2400" kern="0" dirty="0"/>
          </a:p>
          <a:p>
            <a:r>
              <a:rPr lang="en-US" altLang="zh-CN" sz="2400" kern="0" dirty="0"/>
              <a:t>Yes</a:t>
            </a:r>
          </a:p>
          <a:p>
            <a:r>
              <a:rPr lang="en-US" altLang="zh-CN" sz="2400" kern="0" dirty="0"/>
              <a:t>No</a:t>
            </a:r>
          </a:p>
          <a:p>
            <a:r>
              <a:rPr lang="en-US" altLang="zh-CN" sz="2400" kern="0" dirty="0"/>
              <a:t>Abstain</a:t>
            </a:r>
          </a:p>
          <a:p>
            <a:pPr marL="0" indent="0">
              <a:buNone/>
            </a:pPr>
            <a:endParaRPr lang="en-US" altLang="zh-CN" kern="0" dirty="0"/>
          </a:p>
        </p:txBody>
      </p:sp>
      <p:sp>
        <p:nvSpPr>
          <p:cNvPr id="10" name="Footer Placeholder 4">
            <a:extLst>
              <a:ext uri="{FF2B5EF4-FFF2-40B4-BE49-F238E27FC236}">
                <a16:creationId xmlns:a16="http://schemas.microsoft.com/office/drawing/2014/main" id="{FF38B662-B862-476B-92F3-5C814EF4B96C}"/>
              </a:ext>
            </a:extLst>
          </p:cNvPr>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a:t>Ke Wang (OPPO)</a:t>
            </a:r>
            <a:endParaRPr lang="en-US" altLang="zh-CN" dirty="0"/>
          </a:p>
        </p:txBody>
      </p:sp>
      <p:graphicFrame>
        <p:nvGraphicFramePr>
          <p:cNvPr id="13" name="表格 12">
            <a:extLst>
              <a:ext uri="{FF2B5EF4-FFF2-40B4-BE49-F238E27FC236}">
                <a16:creationId xmlns:a16="http://schemas.microsoft.com/office/drawing/2014/main" id="{8EAAA758-3C77-49CC-9F95-9C2F30A0593E}"/>
              </a:ext>
            </a:extLst>
          </p:cNvPr>
          <p:cNvGraphicFramePr>
            <a:graphicFrameLocks noGrp="1"/>
          </p:cNvGraphicFramePr>
          <p:nvPr>
            <p:extLst>
              <p:ext uri="{D42A27DB-BD31-4B8C-83A1-F6EECF244321}">
                <p14:modId xmlns:p14="http://schemas.microsoft.com/office/powerpoint/2010/main" val="2411695503"/>
              </p:ext>
            </p:extLst>
          </p:nvPr>
        </p:nvGraphicFramePr>
        <p:xfrm>
          <a:off x="1371600" y="2133600"/>
          <a:ext cx="6400800" cy="2895602"/>
        </p:xfrm>
        <a:graphic>
          <a:graphicData uri="http://schemas.openxmlformats.org/drawingml/2006/table">
            <a:tbl>
              <a:tblPr firstRow="1" bandRow="1">
                <a:tableStyleId>{5C22544A-7EE6-4342-B048-85BDC9FD1C3A}</a:tableStyleId>
              </a:tblPr>
              <a:tblGrid>
                <a:gridCol w="3409558">
                  <a:extLst>
                    <a:ext uri="{9D8B030D-6E8A-4147-A177-3AD203B41FA5}">
                      <a16:colId xmlns:a16="http://schemas.microsoft.com/office/drawing/2014/main" val="4215848821"/>
                    </a:ext>
                  </a:extLst>
                </a:gridCol>
                <a:gridCol w="2991242">
                  <a:extLst>
                    <a:ext uri="{9D8B030D-6E8A-4147-A177-3AD203B41FA5}">
                      <a16:colId xmlns:a16="http://schemas.microsoft.com/office/drawing/2014/main" val="1225950313"/>
                    </a:ext>
                  </a:extLst>
                </a:gridCol>
              </a:tblGrid>
              <a:tr h="408029">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Values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344664">
                <a:tc>
                  <a:txBody>
                    <a:bodyPr/>
                    <a:lstStyle/>
                    <a:p>
                      <a:pPr marL="0" algn="ctr" defTabSz="914400" rtl="0" eaLnBrk="1" latinLnBrk="0" hangingPunct="1"/>
                      <a:r>
                        <a:rPr lang="en-US" altLang="zh-CN" sz="1400" kern="1200" dirty="0">
                          <a:solidFill>
                            <a:schemeClr val="dk1"/>
                          </a:solidFill>
                          <a:effectLst/>
                          <a:latin typeface="+mn-lt"/>
                          <a:ea typeface="+mn-ea"/>
                          <a:cs typeface="+mn-cs"/>
                        </a:rPr>
                        <a:t>Sync sequence</a:t>
                      </a:r>
                      <a:endParaRPr lang="zh-CN" altLang="en-US" sz="14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TBD, reported by submission</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252422940"/>
                  </a:ext>
                </a:extLst>
              </a:tr>
              <a:tr h="344664">
                <a:tc>
                  <a:txBody>
                    <a:bodyPr/>
                    <a:lstStyle/>
                    <a:p>
                      <a:pPr marL="0" algn="ctr" defTabSz="914400" rtl="0" eaLnBrk="1" latinLnBrk="0" hangingPunct="1"/>
                      <a:r>
                        <a:rPr lang="en-US" altLang="zh-CN" sz="1400" kern="1200" dirty="0">
                          <a:solidFill>
                            <a:schemeClr val="dk1"/>
                          </a:solidFill>
                          <a:effectLst/>
                          <a:latin typeface="+mn-lt"/>
                          <a:ea typeface="+mn-ea"/>
                          <a:cs typeface="+mn-cs"/>
                        </a:rPr>
                        <a:t>Waveform for DL PPDU</a:t>
                      </a:r>
                      <a:endParaRPr lang="zh-CN" altLang="en-US" sz="14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OOK(waveform and BW TBD)</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1668401442"/>
                  </a:ext>
                </a:extLst>
              </a:tr>
              <a:tr h="359649">
                <a:tc>
                  <a:txBody>
                    <a:bodyPr/>
                    <a:lstStyle/>
                    <a:p>
                      <a:pPr algn="ctr"/>
                      <a:r>
                        <a:rPr lang="en-US" sz="14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400" kern="1200" dirty="0">
                          <a:effectLst/>
                          <a:latin typeface="Times New Roman" panose="02020603050405020304" pitchFamily="18" charset="0"/>
                          <a:ea typeface="Times New Roman" panose="02020603050405020304" pitchFamily="18" charset="0"/>
                        </a:rPr>
                        <a:t>AWGN/Channel B/Channel 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359649">
                <a:tc>
                  <a:txBody>
                    <a:bodyPr/>
                    <a:lstStyle/>
                    <a:p>
                      <a:pPr algn="ctr"/>
                      <a:r>
                        <a:rPr lang="en-US" sz="1400" kern="1200" dirty="0">
                          <a:effectLst/>
                        </a:rPr>
                        <a:t>Chip duration of sync</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TBD</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4075872174"/>
                  </a:ext>
                </a:extLst>
              </a:tr>
              <a:tr h="359649">
                <a:tc>
                  <a:txBody>
                    <a:bodyPr/>
                    <a:lstStyle/>
                    <a:p>
                      <a:pPr algn="ctr"/>
                      <a:r>
                        <a:rPr lang="en-US" sz="1400" kern="1200" dirty="0">
                          <a:effectLst/>
                        </a:rPr>
                        <a:t>Sampling rate at AMP device</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400" kern="1200" dirty="0">
                          <a:effectLst/>
                          <a:latin typeface="Times New Roman" panose="02020603050405020304" pitchFamily="18" charset="0"/>
                          <a:ea typeface="Times New Roman" panose="02020603050405020304" pitchFamily="18" charset="0"/>
                        </a:rPr>
                        <a:t>2MHz/8MHz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359649">
                <a:tc>
                  <a:txBody>
                    <a:bodyPr/>
                    <a:lstStyle/>
                    <a:p>
                      <a:pPr algn="ctr"/>
                      <a:r>
                        <a:rPr lang="en-US" altLang="zh-CN" sz="1400" dirty="0">
                          <a:effectLst/>
                          <a:latin typeface="Times New Roman" panose="02020603050405020304" pitchFamily="18" charset="0"/>
                          <a:ea typeface="Times New Roman" panose="02020603050405020304" pitchFamily="18" charset="0"/>
                        </a:rPr>
                        <a:t>Length of data field </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400" dirty="0">
                          <a:effectLst/>
                          <a:latin typeface="Times New Roman" panose="02020603050405020304" pitchFamily="18" charset="0"/>
                          <a:ea typeface="Times New Roman" panose="02020603050405020304" pitchFamily="18" charset="0"/>
                        </a:rPr>
                        <a:t>120bits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904462176"/>
                  </a:ext>
                </a:extLst>
              </a:tr>
              <a:tr h="359649">
                <a:tc>
                  <a:txBody>
                    <a:bodyPr/>
                    <a:lstStyle/>
                    <a:p>
                      <a:pPr marL="0" algn="ctr" defTabSz="914400" rtl="0" eaLnBrk="1" latinLnBrk="0" hangingPunct="1"/>
                      <a:r>
                        <a:rPr lang="en-US" altLang="zh-CN" sz="1400" kern="1200" dirty="0">
                          <a:solidFill>
                            <a:schemeClr val="dk1"/>
                          </a:solidFill>
                          <a:effectLst/>
                          <a:latin typeface="+mn-lt"/>
                          <a:ea typeface="+mn-ea"/>
                          <a:cs typeface="+mn-cs"/>
                        </a:rPr>
                        <a:t>Receiver type</a:t>
                      </a:r>
                      <a:endParaRPr lang="zh-CN" altLang="en-US" sz="14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400" kern="1200" dirty="0">
                          <a:solidFill>
                            <a:schemeClr val="dk1"/>
                          </a:solidFill>
                          <a:effectLst/>
                          <a:latin typeface="+mn-lt"/>
                          <a:ea typeface="+mn-ea"/>
                          <a:cs typeface="+mn-cs"/>
                        </a:rPr>
                        <a:t>ED/IF receiver</a:t>
                      </a:r>
                      <a:endParaRPr lang="zh-CN" altLang="en-US" sz="1400" kern="1200" dirty="0">
                        <a:solidFill>
                          <a:schemeClr val="dk1"/>
                        </a:solidFill>
                        <a:effectLst/>
                        <a:latin typeface="+mn-lt"/>
                        <a:ea typeface="+mn-ea"/>
                        <a:cs typeface="+mn-cs"/>
                      </a:endParaRPr>
                    </a:p>
                  </a:txBody>
                  <a:tcPr/>
                </a:tc>
                <a:extLst>
                  <a:ext uri="{0D108BD9-81ED-4DB2-BD59-A6C34878D82A}">
                    <a16:rowId xmlns:a16="http://schemas.microsoft.com/office/drawing/2014/main" val="3958914412"/>
                  </a:ext>
                </a:extLst>
              </a:tr>
            </a:tbl>
          </a:graphicData>
        </a:graphic>
      </p:graphicFrame>
    </p:spTree>
    <p:extLst>
      <p:ext uri="{BB962C8B-B14F-4D97-AF65-F5344CB8AC3E}">
        <p14:creationId xmlns:p14="http://schemas.microsoft.com/office/powerpoint/2010/main" val="411177697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65784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r>
              <a:rPr lang="en-SG" altLang="zh-CN" sz="1200" b="1" dirty="0">
                <a:solidFill>
                  <a:srgbClr val="000000"/>
                </a:solidFill>
                <a:latin typeface="+mn-lt"/>
              </a:rPr>
              <a:t>IEEE 802.11-24/1803r0</a:t>
            </a:r>
            <a:r>
              <a:rPr lang="en-GB" altLang="zh-CN" sz="1200" b="1" dirty="0">
                <a:solidFill>
                  <a:srgbClr val="000000"/>
                </a:solidFill>
                <a:latin typeface="+mn-lt"/>
              </a:rPr>
              <a:t> </a:t>
            </a:r>
            <a:r>
              <a:rPr lang="en-US" altLang="zh-CN" dirty="0">
                <a:solidFill>
                  <a:schemeClr val="tx1"/>
                </a:solidFill>
              </a:rPr>
              <a:t>Sync field for </a:t>
            </a:r>
            <a:r>
              <a:rPr lang="en-GB" altLang="zh-CN" dirty="0"/>
              <a:t>AMP PPDU</a:t>
            </a:r>
            <a:endParaRPr lang="en-SG" altLang="zh-CN" dirty="0"/>
          </a:p>
          <a:p>
            <a:pPr>
              <a:buFont typeface="+mj-lt"/>
              <a:buAutoNum type="arabicPeriod"/>
            </a:pPr>
            <a:r>
              <a:rPr lang="en-SG" altLang="zh-CN" sz="1200" b="1" dirty="0">
                <a:solidFill>
                  <a:srgbClr val="000000"/>
                </a:solidFill>
                <a:latin typeface="+mn-lt"/>
              </a:rPr>
              <a:t>IEEE 802.11-25/0034r2</a:t>
            </a:r>
            <a:r>
              <a:rPr lang="en-GB" altLang="zh-CN" sz="1200" b="1" dirty="0">
                <a:solidFill>
                  <a:srgbClr val="000000"/>
                </a:solidFill>
                <a:latin typeface="+mn-lt"/>
              </a:rPr>
              <a:t> </a:t>
            </a:r>
            <a:r>
              <a:rPr lang="en-US" altLang="zh-CN" dirty="0">
                <a:solidFill>
                  <a:schemeClr val="tx1"/>
                </a:solidFill>
              </a:rPr>
              <a:t>Sync field for </a:t>
            </a:r>
            <a:r>
              <a:rPr lang="en-GB" altLang="zh-CN" dirty="0"/>
              <a:t>AMP PPDU</a:t>
            </a:r>
            <a:endParaRPr lang="en-SG" altLang="zh-CN" dirty="0"/>
          </a:p>
          <a:p>
            <a:pPr>
              <a:buFont typeface="+mj-lt"/>
              <a:buAutoNum type="arabicPeriod"/>
            </a:pPr>
            <a:r>
              <a:rPr lang="en-SG" altLang="zh-CN" sz="1200" b="1" dirty="0">
                <a:solidFill>
                  <a:srgbClr val="000000"/>
                </a:solidFill>
                <a:latin typeface="+mn-lt"/>
              </a:rPr>
              <a:t>IEEE 802.11-25/0321r0</a:t>
            </a:r>
            <a:r>
              <a:rPr lang="en-GB" altLang="zh-CN" sz="1200" b="1" dirty="0">
                <a:solidFill>
                  <a:srgbClr val="000000"/>
                </a:solidFill>
                <a:latin typeface="+mn-lt"/>
              </a:rPr>
              <a:t> </a:t>
            </a:r>
            <a:r>
              <a:rPr lang="en-US" altLang="zh-CN" dirty="0">
                <a:solidFill>
                  <a:schemeClr val="tx1"/>
                </a:solidFill>
              </a:rPr>
              <a:t>Sync field for </a:t>
            </a:r>
            <a:r>
              <a:rPr lang="en-GB" altLang="zh-CN" dirty="0"/>
              <a:t>AMP PPDU</a:t>
            </a:r>
            <a:endParaRPr lang="en-SG" altLang="zh-CN" dirty="0"/>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Ke</a:t>
            </a:r>
            <a:r>
              <a:rPr lang="en-US" altLang="zh-CN" dirty="0"/>
              <a:t> Wang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25395" y="1981200"/>
            <a:ext cx="8153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t>In our previous contribution[1][2][3], </a:t>
            </a:r>
            <a:r>
              <a:rPr lang="en-US" altLang="zh-CN" sz="2000" b="0" dirty="0">
                <a:solidFill>
                  <a:schemeClr val="tx1"/>
                </a:solidFill>
              </a:rPr>
              <a:t>sync field for </a:t>
            </a:r>
            <a:r>
              <a:rPr lang="en-GB" altLang="zh-CN" sz="2000" b="0" dirty="0"/>
              <a:t>AMP PPDU has been intensively discussed, including </a:t>
            </a:r>
            <a:r>
              <a:rPr lang="en-US" altLang="zh-CN" sz="2000" b="0" dirty="0"/>
              <a:t>the design criterions /requirements for AMP sync. The sync performance including sync timing performance, its impact on data decoding etc., were intensively studied for various candidates of sync sequence, sync length and chip duration.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b="0" dirty="0"/>
              <a:t>In this contribution, false alarms issue is identified based on further study. </a:t>
            </a:r>
            <a:r>
              <a:rPr lang="en-US" altLang="zh-CN" sz="2000" b="0" dirty="0"/>
              <a:t>W</a:t>
            </a:r>
            <a:r>
              <a:rPr lang="en-US" altLang="zh-CN" sz="2000" b="0" dirty="0">
                <a:solidFill>
                  <a:schemeClr val="tx1"/>
                </a:solidFill>
              </a:rPr>
              <a:t>e propose to further optimize the sync filed design to address this issue.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t>In addition, we propose the design criterions and a set of simulation assumption to 802.11bp group for further evolution campaign.</a:t>
            </a:r>
            <a:endParaRPr lang="en-US" altLang="zh-CN" sz="2000" b="0" dirty="0">
              <a:solidFill>
                <a:schemeClr val="tx1"/>
              </a:solidFill>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Recap: High-level requirements for AMP sync  </a:t>
            </a:r>
            <a:endParaRPr lang="en-GB" sz="2800" dirty="0"/>
          </a:p>
        </p:txBody>
      </p:sp>
      <p:sp>
        <p:nvSpPr>
          <p:cNvPr id="4098" name="Rectangle 2"/>
          <p:cNvSpPr>
            <a:spLocks noGrp="1" noChangeArrowheads="1"/>
          </p:cNvSpPr>
          <p:nvPr>
            <p:ph type="body" idx="1"/>
          </p:nvPr>
        </p:nvSpPr>
        <p:spPr>
          <a:xfrm>
            <a:off x="696912" y="1755144"/>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[1][2][3]. the following requirements for AMP sync are discussed.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Different sync sequences for DL/UL for indication.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Support two different AMP DL rate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e.g. 1Mbps and 250kbps </a:t>
            </a:r>
            <a:r>
              <a:rPr lang="en-US" altLang="zh-CN" dirty="0"/>
              <a:t>using 2 different sync</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A correlator can distinguish between Sync length 16 and 32.</a:t>
            </a: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 Sync sequence has the same number of 1 and 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Good auto-correlation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 sequence have 3 consecutive 1/0, which can help distinguish synchronization field and data field with Manchester coding.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p>
          <a:p>
            <a:pPr marL="457200" lvl="1"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180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Tree>
    <p:extLst>
      <p:ext uri="{BB962C8B-B14F-4D97-AF65-F5344CB8AC3E}">
        <p14:creationId xmlns:p14="http://schemas.microsoft.com/office/powerpoint/2010/main" val="369806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Recap: Sync sequence length(1)</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000" b="0" dirty="0"/>
              <a:t>For length 8, the auto-correlation is not so good and cross-correlation with random Manchester symbols become unacceptable. </a:t>
            </a:r>
          </a:p>
          <a:p>
            <a:pPr lvl="1"/>
            <a:r>
              <a:rPr lang="en-US" altLang="zh-CN" sz="1600" dirty="0"/>
              <a:t>One sequence after computer searching is  </a:t>
            </a:r>
            <a:r>
              <a:rPr lang="en-US" altLang="zh-CN" sz="1600" kern="100" dirty="0">
                <a:effectLst/>
                <a:latin typeface="等线" panose="02010600030101010101" pitchFamily="2" charset="-122"/>
                <a:ea typeface="等线" panose="02010600030101010101" pitchFamily="2" charset="-122"/>
                <a:cs typeface="Times New Roman" panose="02020603050405020304" pitchFamily="18" charset="0"/>
              </a:rPr>
              <a:t>'10001101'</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pic>
        <p:nvPicPr>
          <p:cNvPr id="8" name="图片 7">
            <a:extLst>
              <a:ext uri="{FF2B5EF4-FFF2-40B4-BE49-F238E27FC236}">
                <a16:creationId xmlns:a16="http://schemas.microsoft.com/office/drawing/2014/main" id="{2B72F408-64E5-4A14-A247-F20065C9F39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04801" y="2622911"/>
            <a:ext cx="4267195" cy="3199176"/>
          </a:xfrm>
          <a:prstGeom prst="rect">
            <a:avLst/>
          </a:prstGeom>
        </p:spPr>
      </p:pic>
      <p:sp>
        <p:nvSpPr>
          <p:cNvPr id="9" name="文本框 8">
            <a:extLst>
              <a:ext uri="{FF2B5EF4-FFF2-40B4-BE49-F238E27FC236}">
                <a16:creationId xmlns:a16="http://schemas.microsoft.com/office/drawing/2014/main" id="{7482F7BD-22DD-49F2-9DD5-2F677557FCB9}"/>
              </a:ext>
            </a:extLst>
          </p:cNvPr>
          <p:cNvSpPr txBox="1"/>
          <p:nvPr/>
        </p:nvSpPr>
        <p:spPr>
          <a:xfrm>
            <a:off x="990600" y="5795473"/>
            <a:ext cx="3124200" cy="369332"/>
          </a:xfrm>
          <a:prstGeom prst="rect">
            <a:avLst/>
          </a:prstGeom>
          <a:noFill/>
        </p:spPr>
        <p:txBody>
          <a:bodyPr wrap="square">
            <a:spAutoFit/>
          </a:bodyPr>
          <a:lstStyle/>
          <a:p>
            <a:r>
              <a:rPr lang="en-US" altLang="zh-CN" sz="1800" dirty="0"/>
              <a:t>AC_H: -4		AC_L: 2 </a:t>
            </a:r>
            <a:endParaRPr lang="zh-CN" altLang="en-US" sz="1800" dirty="0"/>
          </a:p>
        </p:txBody>
      </p:sp>
      <p:pic>
        <p:nvPicPr>
          <p:cNvPr id="10" name="图片 9">
            <a:extLst>
              <a:ext uri="{FF2B5EF4-FFF2-40B4-BE49-F238E27FC236}">
                <a16:creationId xmlns:a16="http://schemas.microsoft.com/office/drawing/2014/main" id="{EF004D91-1161-4F8A-9E00-04F34D39BF0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343401" y="2590800"/>
            <a:ext cx="4352854" cy="3263397"/>
          </a:xfrm>
          <a:prstGeom prst="rect">
            <a:avLst/>
          </a:prstGeom>
        </p:spPr>
      </p:pic>
      <p:sp>
        <p:nvSpPr>
          <p:cNvPr id="11" name="文本框 10">
            <a:extLst>
              <a:ext uri="{FF2B5EF4-FFF2-40B4-BE49-F238E27FC236}">
                <a16:creationId xmlns:a16="http://schemas.microsoft.com/office/drawing/2014/main" id="{0FDCBC80-5E6E-42BC-9DFD-CE73A891F9DC}"/>
              </a:ext>
            </a:extLst>
          </p:cNvPr>
          <p:cNvSpPr txBox="1"/>
          <p:nvPr/>
        </p:nvSpPr>
        <p:spPr>
          <a:xfrm>
            <a:off x="4957728" y="5795473"/>
            <a:ext cx="3805272" cy="646331"/>
          </a:xfrm>
          <a:prstGeom prst="rect">
            <a:avLst/>
          </a:prstGeom>
          <a:noFill/>
        </p:spPr>
        <p:txBody>
          <a:bodyPr wrap="square">
            <a:spAutoFit/>
          </a:bodyPr>
          <a:lstStyle/>
          <a:p>
            <a:r>
              <a:rPr lang="en-US" altLang="zh-CN" sz="1800" dirty="0"/>
              <a:t>Cross-correlation with Random Manchester symbols</a:t>
            </a:r>
            <a:endParaRPr lang="zh-CN" altLang="en-US" sz="1800" dirty="0"/>
          </a:p>
        </p:txBody>
      </p:sp>
    </p:spTree>
    <p:extLst>
      <p:ext uri="{BB962C8B-B14F-4D97-AF65-F5344CB8AC3E}">
        <p14:creationId xmlns:p14="http://schemas.microsoft.com/office/powerpoint/2010/main" val="7097702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Recap</a:t>
            </a:r>
            <a:r>
              <a:rPr lang="zh-CN" altLang="en-US" sz="2800" dirty="0"/>
              <a:t>：</a:t>
            </a:r>
            <a:r>
              <a:rPr lang="en-US" altLang="zh-CN" sz="2800" dirty="0"/>
              <a:t>Sync sequence length(2)</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000" b="0" dirty="0"/>
              <a:t>For length 16, the auto-correlation and cross-correlation with random Manchester symbols were evaluated. It shows good auto-correlation. And with limited samples of data, no big issue is observed for cross-correlation.</a:t>
            </a:r>
          </a:p>
          <a:p>
            <a:pPr lvl="1"/>
            <a:r>
              <a:rPr lang="en-US" altLang="zh-CN" sz="1600" dirty="0"/>
              <a:t>One candidate sequence after computer searching is  </a:t>
            </a:r>
            <a:r>
              <a:rPr lang="en-US" altLang="zh-CN" sz="1600" kern="100" dirty="0">
                <a:effectLst/>
                <a:latin typeface="等线" panose="02010600030101010101" pitchFamily="2" charset="-122"/>
                <a:ea typeface="等线" panose="02010600030101010101" pitchFamily="2" charset="-122"/>
                <a:cs typeface="Times New Roman" panose="02020603050405020304" pitchFamily="18" charset="0"/>
              </a:rPr>
              <a:t>'1100100101011100'</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9" name="文本框 8">
            <a:extLst>
              <a:ext uri="{FF2B5EF4-FFF2-40B4-BE49-F238E27FC236}">
                <a16:creationId xmlns:a16="http://schemas.microsoft.com/office/drawing/2014/main" id="{7482F7BD-22DD-49F2-9DD5-2F677557FCB9}"/>
              </a:ext>
            </a:extLst>
          </p:cNvPr>
          <p:cNvSpPr txBox="1"/>
          <p:nvPr/>
        </p:nvSpPr>
        <p:spPr>
          <a:xfrm>
            <a:off x="990600" y="5942632"/>
            <a:ext cx="3124200" cy="369332"/>
          </a:xfrm>
          <a:prstGeom prst="rect">
            <a:avLst/>
          </a:prstGeom>
          <a:noFill/>
        </p:spPr>
        <p:txBody>
          <a:bodyPr wrap="square">
            <a:spAutoFit/>
          </a:bodyPr>
          <a:lstStyle/>
          <a:p>
            <a:r>
              <a:rPr lang="en-US" altLang="zh-CN" sz="1800" dirty="0"/>
              <a:t>AC_H: -4		AC_L: 4 </a:t>
            </a:r>
            <a:endParaRPr lang="zh-CN" altLang="en-US" sz="1800" dirty="0"/>
          </a:p>
        </p:txBody>
      </p:sp>
      <p:sp>
        <p:nvSpPr>
          <p:cNvPr id="11" name="文本框 10">
            <a:extLst>
              <a:ext uri="{FF2B5EF4-FFF2-40B4-BE49-F238E27FC236}">
                <a16:creationId xmlns:a16="http://schemas.microsoft.com/office/drawing/2014/main" id="{0FDCBC80-5E6E-42BC-9DFD-CE73A891F9DC}"/>
              </a:ext>
            </a:extLst>
          </p:cNvPr>
          <p:cNvSpPr txBox="1"/>
          <p:nvPr/>
        </p:nvSpPr>
        <p:spPr>
          <a:xfrm>
            <a:off x="4495800" y="5942632"/>
            <a:ext cx="4570412" cy="338554"/>
          </a:xfrm>
          <a:prstGeom prst="rect">
            <a:avLst/>
          </a:prstGeom>
          <a:noFill/>
        </p:spPr>
        <p:txBody>
          <a:bodyPr wrap="square">
            <a:spAutoFit/>
          </a:bodyPr>
          <a:lstStyle/>
          <a:p>
            <a:r>
              <a:rPr lang="en-US" altLang="zh-CN" sz="1600" dirty="0"/>
              <a:t>Cross-correlation with Random Manchester symbols</a:t>
            </a:r>
            <a:endParaRPr lang="zh-CN" altLang="en-US" sz="1600" dirty="0"/>
          </a:p>
        </p:txBody>
      </p:sp>
      <p:pic>
        <p:nvPicPr>
          <p:cNvPr id="12" name="图片 11">
            <a:extLst>
              <a:ext uri="{FF2B5EF4-FFF2-40B4-BE49-F238E27FC236}">
                <a16:creationId xmlns:a16="http://schemas.microsoft.com/office/drawing/2014/main" id="{87A76D8F-84B2-427F-951F-95009BEAC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88" y="2743452"/>
            <a:ext cx="4267200" cy="3199180"/>
          </a:xfrm>
          <a:prstGeom prst="rect">
            <a:avLst/>
          </a:prstGeom>
        </p:spPr>
      </p:pic>
      <p:pic>
        <p:nvPicPr>
          <p:cNvPr id="13" name="图片 12">
            <a:extLst>
              <a:ext uri="{FF2B5EF4-FFF2-40B4-BE49-F238E27FC236}">
                <a16:creationId xmlns:a16="http://schemas.microsoft.com/office/drawing/2014/main" id="{5879E55B-0A34-4031-9B45-974617807C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7769" y="2743200"/>
            <a:ext cx="4352859" cy="3263401"/>
          </a:xfrm>
          <a:prstGeom prst="rect">
            <a:avLst/>
          </a:prstGeom>
        </p:spPr>
      </p:pic>
    </p:spTree>
    <p:extLst>
      <p:ext uri="{BB962C8B-B14F-4D97-AF65-F5344CB8AC3E}">
        <p14:creationId xmlns:p14="http://schemas.microsoft.com/office/powerpoint/2010/main" val="2109066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False alarms issue(1)</a:t>
            </a:r>
            <a:endParaRPr lang="en-GB" sz="2800" dirty="0"/>
          </a:p>
        </p:txBody>
      </p:sp>
      <p:sp>
        <p:nvSpPr>
          <p:cNvPr id="4098" name="Rectangle 2"/>
          <p:cNvSpPr>
            <a:spLocks noGrp="1" noChangeArrowheads="1"/>
          </p:cNvSpPr>
          <p:nvPr>
            <p:ph type="body" idx="1"/>
          </p:nvPr>
        </p:nvSpPr>
        <p:spPr>
          <a:xfrm>
            <a:off x="355590" y="1507647"/>
            <a:ext cx="8432819" cy="4114800"/>
          </a:xfrm>
          <a:ln/>
        </p:spPr>
        <p:txBody>
          <a:bodyPr/>
          <a:lstStyle/>
          <a:p>
            <a:r>
              <a:rPr lang="en-US" altLang="zh-CN" sz="1800" b="0" dirty="0"/>
              <a:t>The identified sync sequence can well meet the design requirements as listed in slides 3. Note that the design requirements are very similar as what are used for WUR sync sequence.  </a:t>
            </a:r>
          </a:p>
          <a:p>
            <a:r>
              <a:rPr lang="en-US" altLang="zh-CN" sz="1800" b="0" dirty="0"/>
              <a:t>However, as we further evaluated the cross-correlation between the sync sequence and data field with more samples of random Manchester coded data symbols. It is found that </a:t>
            </a:r>
            <a:r>
              <a:rPr lang="en-US" altLang="zh-CN" sz="1600" dirty="0"/>
              <a:t>the cross-correlation property is not good enough to avoid false alarm detection in the data portion</a:t>
            </a:r>
            <a:r>
              <a:rPr lang="en-US" altLang="zh-CN" sz="1600" b="0" dirty="0"/>
              <a:t>!!!</a:t>
            </a:r>
            <a:r>
              <a:rPr lang="en-US" altLang="zh-CN" sz="1600" b="0" kern="100" dirty="0">
                <a:effectLst/>
                <a:latin typeface="等线" panose="02010600030101010101" pitchFamily="2" charset="-122"/>
                <a:ea typeface="等线" panose="02010600030101010101" pitchFamily="2" charset="-122"/>
                <a:cs typeface="Times New Roman" panose="02020603050405020304" pitchFamily="18" charset="0"/>
              </a:rPr>
              <a:t> </a:t>
            </a:r>
          </a:p>
          <a:p>
            <a:pPr lvl="1"/>
            <a:r>
              <a:rPr lang="en-US" altLang="zh-CN" sz="1200" kern="100" dirty="0">
                <a:latin typeface="等线" panose="02010600030101010101" pitchFamily="2" charset="-122"/>
                <a:ea typeface="等线" panose="02010600030101010101" pitchFamily="2" charset="-122"/>
                <a:cs typeface="Times New Roman" panose="02020603050405020304" pitchFamily="18" charset="0"/>
              </a:rPr>
              <a:t>Although obvious peak is detected in the sync field, there are lots of high side lode peaks in the data field. The ratio of the peak in sync field to the highest peak in data field is very small, only 32/24 for the 16bits sync sequence.   </a:t>
            </a:r>
            <a:endParaRPr lang="en-US" altLang="zh-CN" sz="1200" b="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en-US" alt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
        <p:nvSpPr>
          <p:cNvPr id="18" name="文本框 17">
            <a:extLst>
              <a:ext uri="{FF2B5EF4-FFF2-40B4-BE49-F238E27FC236}">
                <a16:creationId xmlns:a16="http://schemas.microsoft.com/office/drawing/2014/main" id="{55A97CE8-50AF-4243-9F27-5429922B0AC4}"/>
              </a:ext>
            </a:extLst>
          </p:cNvPr>
          <p:cNvSpPr txBox="1"/>
          <p:nvPr/>
        </p:nvSpPr>
        <p:spPr>
          <a:xfrm>
            <a:off x="2538418" y="6092901"/>
            <a:ext cx="5638800" cy="307777"/>
          </a:xfrm>
          <a:prstGeom prst="rect">
            <a:avLst/>
          </a:prstGeom>
          <a:noFill/>
        </p:spPr>
        <p:txBody>
          <a:bodyPr wrap="square">
            <a:spAutoFit/>
          </a:bodyPr>
          <a:lstStyle/>
          <a:p>
            <a:r>
              <a:rPr lang="en-US" altLang="zh-CN" sz="1400" dirty="0"/>
              <a:t>Cross-correlation between sync and Random Manchester data symbols</a:t>
            </a:r>
            <a:endParaRPr lang="zh-CN" altLang="en-US" sz="1400" dirty="0"/>
          </a:p>
        </p:txBody>
      </p:sp>
      <p:graphicFrame>
        <p:nvGraphicFramePr>
          <p:cNvPr id="3" name="表格 6">
            <a:extLst>
              <a:ext uri="{FF2B5EF4-FFF2-40B4-BE49-F238E27FC236}">
                <a16:creationId xmlns:a16="http://schemas.microsoft.com/office/drawing/2014/main" id="{5AF45D74-23B4-48F6-AD1B-E8D4F34C9675}"/>
              </a:ext>
            </a:extLst>
          </p:cNvPr>
          <p:cNvGraphicFramePr>
            <a:graphicFrameLocks noGrp="1"/>
          </p:cNvGraphicFramePr>
          <p:nvPr>
            <p:extLst>
              <p:ext uri="{D42A27DB-BD31-4B8C-83A1-F6EECF244321}">
                <p14:modId xmlns:p14="http://schemas.microsoft.com/office/powerpoint/2010/main" val="3764318738"/>
              </p:ext>
            </p:extLst>
          </p:nvPr>
        </p:nvGraphicFramePr>
        <p:xfrm>
          <a:off x="5486400" y="4186038"/>
          <a:ext cx="3058674" cy="1729213"/>
        </p:xfrm>
        <a:graphic>
          <a:graphicData uri="http://schemas.openxmlformats.org/drawingml/2006/table">
            <a:tbl>
              <a:tblPr firstRow="1" bandRow="1">
                <a:tableStyleId>{5C22544A-7EE6-4342-B048-85BDC9FD1C3A}</a:tableStyleId>
              </a:tblPr>
              <a:tblGrid>
                <a:gridCol w="1736001">
                  <a:extLst>
                    <a:ext uri="{9D8B030D-6E8A-4147-A177-3AD203B41FA5}">
                      <a16:colId xmlns:a16="http://schemas.microsoft.com/office/drawing/2014/main" val="2083262322"/>
                    </a:ext>
                  </a:extLst>
                </a:gridCol>
                <a:gridCol w="1322673">
                  <a:extLst>
                    <a:ext uri="{9D8B030D-6E8A-4147-A177-3AD203B41FA5}">
                      <a16:colId xmlns:a16="http://schemas.microsoft.com/office/drawing/2014/main" val="1840724844"/>
                    </a:ext>
                  </a:extLst>
                </a:gridCol>
              </a:tblGrid>
              <a:tr h="292235">
                <a:tc>
                  <a:txBody>
                    <a:bodyPr/>
                    <a:lstStyle/>
                    <a:p>
                      <a:r>
                        <a:rPr lang="en-US" altLang="zh-CN" sz="1200" dirty="0"/>
                        <a:t>Sync length</a:t>
                      </a:r>
                      <a:endParaRPr lang="zh-CN" altLang="en-US" sz="1200" dirty="0"/>
                    </a:p>
                  </a:txBody>
                  <a:tcPr/>
                </a:tc>
                <a:tc>
                  <a:txBody>
                    <a:bodyPr/>
                    <a:lstStyle/>
                    <a:p>
                      <a:r>
                        <a:rPr lang="en-US" altLang="zh-CN" sz="1200" dirty="0"/>
                        <a:t>16bits</a:t>
                      </a:r>
                      <a:endParaRPr lang="zh-CN" altLang="en-US" sz="1200" dirty="0"/>
                    </a:p>
                  </a:txBody>
                  <a:tcPr/>
                </a:tc>
                <a:extLst>
                  <a:ext uri="{0D108BD9-81ED-4DB2-BD59-A6C34878D82A}">
                    <a16:rowId xmlns:a16="http://schemas.microsoft.com/office/drawing/2014/main" val="2289185472"/>
                  </a:ext>
                </a:extLst>
              </a:tr>
              <a:tr h="292235">
                <a:tc>
                  <a:txBody>
                    <a:bodyPr/>
                    <a:lstStyle/>
                    <a:p>
                      <a:r>
                        <a:rPr lang="en-US" altLang="zh-CN" sz="1200" dirty="0"/>
                        <a:t>Sampling rate </a:t>
                      </a:r>
                      <a:endParaRPr lang="zh-CN" altLang="en-US" sz="1200" dirty="0"/>
                    </a:p>
                  </a:txBody>
                  <a:tcPr/>
                </a:tc>
                <a:tc>
                  <a:txBody>
                    <a:bodyPr/>
                    <a:lstStyle/>
                    <a:p>
                      <a:r>
                        <a:rPr lang="en-US" altLang="zh-CN" sz="1200" dirty="0"/>
                        <a:t>2MHz/8MHz</a:t>
                      </a:r>
                      <a:endParaRPr lang="zh-CN" altLang="en-US" sz="1200" dirty="0"/>
                    </a:p>
                  </a:txBody>
                  <a:tcPr/>
                </a:tc>
                <a:extLst>
                  <a:ext uri="{0D108BD9-81ED-4DB2-BD59-A6C34878D82A}">
                    <a16:rowId xmlns:a16="http://schemas.microsoft.com/office/drawing/2014/main" val="2818271334"/>
                  </a:ext>
                </a:extLst>
              </a:tr>
              <a:tr h="296785">
                <a:tc>
                  <a:txBody>
                    <a:bodyPr/>
                    <a:lstStyle/>
                    <a:p>
                      <a:r>
                        <a:rPr lang="en-US" altLang="zh-CN" sz="1200" dirty="0"/>
                        <a:t>Chip duration of sync</a:t>
                      </a:r>
                      <a:endParaRPr lang="zh-CN" altLang="en-US" sz="1200" dirty="0"/>
                    </a:p>
                  </a:txBody>
                  <a:tcPr/>
                </a:tc>
                <a:tc>
                  <a:txBody>
                    <a:bodyPr/>
                    <a:lstStyle/>
                    <a:p>
                      <a:r>
                        <a:rPr lang="en-US" altLang="zh-CN" sz="1200" dirty="0"/>
                        <a:t>2us</a:t>
                      </a:r>
                      <a:endParaRPr lang="zh-CN" altLang="en-US" sz="1200" dirty="0"/>
                    </a:p>
                  </a:txBody>
                  <a:tcPr/>
                </a:tc>
                <a:extLst>
                  <a:ext uri="{0D108BD9-81ED-4DB2-BD59-A6C34878D82A}">
                    <a16:rowId xmlns:a16="http://schemas.microsoft.com/office/drawing/2014/main" val="91045219"/>
                  </a:ext>
                </a:extLst>
              </a:tr>
              <a:tr h="4239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Chip duration of data</a:t>
                      </a:r>
                      <a:endParaRPr lang="zh-CN" altLang="en-US" sz="1200" dirty="0"/>
                    </a:p>
                  </a:txBody>
                  <a:tcPr/>
                </a:tc>
                <a:tc>
                  <a:txBody>
                    <a:bodyPr/>
                    <a:lstStyle/>
                    <a:p>
                      <a:r>
                        <a:rPr lang="en-US" altLang="zh-CN" sz="1200" dirty="0"/>
                        <a:t>2us</a:t>
                      </a:r>
                      <a:endParaRPr lang="zh-CN" altLang="en-US" sz="1200" dirty="0"/>
                    </a:p>
                  </a:txBody>
                  <a:tcPr/>
                </a:tc>
                <a:extLst>
                  <a:ext uri="{0D108BD9-81ED-4DB2-BD59-A6C34878D82A}">
                    <a16:rowId xmlns:a16="http://schemas.microsoft.com/office/drawing/2014/main" val="4110163333"/>
                  </a:ext>
                </a:extLst>
              </a:tr>
              <a:tr h="4239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Data length </a:t>
                      </a:r>
                      <a:endParaRPr lang="zh-CN" altLang="en-US" sz="1200" dirty="0"/>
                    </a:p>
                  </a:txBody>
                  <a:tcPr/>
                </a:tc>
                <a:tc>
                  <a:txBody>
                    <a:bodyPr/>
                    <a:lstStyle/>
                    <a:p>
                      <a:r>
                        <a:rPr lang="en-US" altLang="zh-CN" sz="1200" dirty="0"/>
                        <a:t>10000bits</a:t>
                      </a:r>
                      <a:endParaRPr lang="zh-CN" altLang="en-US" sz="1200" dirty="0"/>
                    </a:p>
                  </a:txBody>
                  <a:tcPr/>
                </a:tc>
                <a:extLst>
                  <a:ext uri="{0D108BD9-81ED-4DB2-BD59-A6C34878D82A}">
                    <a16:rowId xmlns:a16="http://schemas.microsoft.com/office/drawing/2014/main" val="4214978564"/>
                  </a:ext>
                </a:extLst>
              </a:tr>
            </a:tbl>
          </a:graphicData>
        </a:graphic>
      </p:graphicFrame>
      <p:pic>
        <p:nvPicPr>
          <p:cNvPr id="8" name="图片 7">
            <a:extLst>
              <a:ext uri="{FF2B5EF4-FFF2-40B4-BE49-F238E27FC236}">
                <a16:creationId xmlns:a16="http://schemas.microsoft.com/office/drawing/2014/main" id="{79B280A9-5052-43E8-B72F-851D03ED8E4A}"/>
              </a:ext>
            </a:extLst>
          </p:cNvPr>
          <p:cNvPicPr>
            <a:picLocks noChangeAspect="1"/>
          </p:cNvPicPr>
          <p:nvPr/>
        </p:nvPicPr>
        <p:blipFill>
          <a:blip r:embed="rId3"/>
          <a:stretch>
            <a:fillRect/>
          </a:stretch>
        </p:blipFill>
        <p:spPr>
          <a:xfrm>
            <a:off x="368299" y="4083125"/>
            <a:ext cx="2679701" cy="2009776"/>
          </a:xfrm>
          <a:prstGeom prst="rect">
            <a:avLst/>
          </a:prstGeom>
        </p:spPr>
      </p:pic>
      <p:pic>
        <p:nvPicPr>
          <p:cNvPr id="10" name="图片 9">
            <a:extLst>
              <a:ext uri="{FF2B5EF4-FFF2-40B4-BE49-F238E27FC236}">
                <a16:creationId xmlns:a16="http://schemas.microsoft.com/office/drawing/2014/main" id="{079609B9-A1A9-4C6E-B620-022AB5A9A611}"/>
              </a:ext>
            </a:extLst>
          </p:cNvPr>
          <p:cNvPicPr>
            <a:picLocks noChangeAspect="1"/>
          </p:cNvPicPr>
          <p:nvPr/>
        </p:nvPicPr>
        <p:blipFill>
          <a:blip r:embed="rId4"/>
          <a:stretch>
            <a:fillRect/>
          </a:stretch>
        </p:blipFill>
        <p:spPr>
          <a:xfrm>
            <a:off x="2806699" y="4083126"/>
            <a:ext cx="2679701" cy="2009776"/>
          </a:xfrm>
          <a:prstGeom prst="rect">
            <a:avLst/>
          </a:prstGeom>
        </p:spPr>
      </p:pic>
    </p:spTree>
    <p:extLst>
      <p:ext uri="{BB962C8B-B14F-4D97-AF65-F5344CB8AC3E}">
        <p14:creationId xmlns:p14="http://schemas.microsoft.com/office/powerpoint/2010/main" val="17916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False alarms issue(2)</a:t>
            </a:r>
            <a:endParaRPr lang="en-GB" sz="2800" dirty="0"/>
          </a:p>
        </p:txBody>
      </p:sp>
      <p:sp>
        <p:nvSpPr>
          <p:cNvPr id="4098" name="Rectangle 2"/>
          <p:cNvSpPr>
            <a:spLocks noGrp="1" noChangeArrowheads="1"/>
          </p:cNvSpPr>
          <p:nvPr>
            <p:ph type="body" idx="1"/>
          </p:nvPr>
        </p:nvSpPr>
        <p:spPr>
          <a:xfrm>
            <a:off x="685800" y="1600200"/>
            <a:ext cx="7772400" cy="4114800"/>
          </a:xfrm>
          <a:ln/>
        </p:spPr>
        <p:txBody>
          <a:bodyPr/>
          <a:lstStyle/>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ea typeface="+mn-ea"/>
                <a:cs typeface="+mn-cs"/>
              </a:rPr>
              <a:t>Then in the same way, we further evaluate the cross-correlation property of WUR sync sequence. The cross-correlation with data part becomes slightly better (the ratio is 64/40), but still not acceptable.</a:t>
            </a: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ea typeface="+mn-ea"/>
                <a:cs typeface="+mn-cs"/>
              </a:rPr>
              <a:t>False alarm will results in bad receiving performance at the AMP STA</a:t>
            </a:r>
          </a:p>
          <a:p>
            <a:pPr marL="685800" lvl="2"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ea typeface="+mn-ea"/>
                <a:cs typeface="+mn-cs"/>
              </a:rPr>
              <a:t>It will affect the sync timing performance and degrade the data decoding performance. </a:t>
            </a:r>
          </a:p>
          <a:p>
            <a:pPr marL="685800" lvl="2"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ea typeface="+mn-ea"/>
                <a:cs typeface="+mn-cs"/>
              </a:rPr>
              <a:t>It will also waste AMP STA’s power, when data decoding  is triggered  by a false peak in the data field (Note that an AMP STA may wake-up and begin to receiver DL PPDU when one AMP DL PPDU is transmitting).    </a:t>
            </a:r>
            <a:endParaRPr lang="en-GB" altLang="zh-CN" sz="1600" dirty="0">
              <a:ea typeface="+mn-ea"/>
              <a:cs typeface="+mn-cs"/>
            </a:endParaRPr>
          </a:p>
          <a:p>
            <a:pPr marL="457200" lvl="1" indent="0">
              <a:buNone/>
            </a:pP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graphicFrame>
        <p:nvGraphicFramePr>
          <p:cNvPr id="13" name="表格 6">
            <a:extLst>
              <a:ext uri="{FF2B5EF4-FFF2-40B4-BE49-F238E27FC236}">
                <a16:creationId xmlns:a16="http://schemas.microsoft.com/office/drawing/2014/main" id="{8637226B-1885-4705-8B9D-C9AD497A1DAF}"/>
              </a:ext>
            </a:extLst>
          </p:cNvPr>
          <p:cNvGraphicFramePr>
            <a:graphicFrameLocks noGrp="1"/>
          </p:cNvGraphicFramePr>
          <p:nvPr>
            <p:extLst>
              <p:ext uri="{D42A27DB-BD31-4B8C-83A1-F6EECF244321}">
                <p14:modId xmlns:p14="http://schemas.microsoft.com/office/powerpoint/2010/main" val="1625302721"/>
              </p:ext>
            </p:extLst>
          </p:nvPr>
        </p:nvGraphicFramePr>
        <p:xfrm>
          <a:off x="5472608" y="2869193"/>
          <a:ext cx="3058674" cy="1729213"/>
        </p:xfrm>
        <a:graphic>
          <a:graphicData uri="http://schemas.openxmlformats.org/drawingml/2006/table">
            <a:tbl>
              <a:tblPr firstRow="1" bandRow="1">
                <a:tableStyleId>{5C22544A-7EE6-4342-B048-85BDC9FD1C3A}</a:tableStyleId>
              </a:tblPr>
              <a:tblGrid>
                <a:gridCol w="1736001">
                  <a:extLst>
                    <a:ext uri="{9D8B030D-6E8A-4147-A177-3AD203B41FA5}">
                      <a16:colId xmlns:a16="http://schemas.microsoft.com/office/drawing/2014/main" val="2083262322"/>
                    </a:ext>
                  </a:extLst>
                </a:gridCol>
                <a:gridCol w="1322673">
                  <a:extLst>
                    <a:ext uri="{9D8B030D-6E8A-4147-A177-3AD203B41FA5}">
                      <a16:colId xmlns:a16="http://schemas.microsoft.com/office/drawing/2014/main" val="1840724844"/>
                    </a:ext>
                  </a:extLst>
                </a:gridCol>
              </a:tblGrid>
              <a:tr h="292235">
                <a:tc>
                  <a:txBody>
                    <a:bodyPr/>
                    <a:lstStyle/>
                    <a:p>
                      <a:r>
                        <a:rPr lang="en-US" altLang="zh-CN" sz="1200" dirty="0"/>
                        <a:t>WUR Sync length</a:t>
                      </a:r>
                      <a:endParaRPr lang="zh-CN" altLang="en-US" sz="1200" dirty="0"/>
                    </a:p>
                  </a:txBody>
                  <a:tcPr/>
                </a:tc>
                <a:tc>
                  <a:txBody>
                    <a:bodyPr/>
                    <a:lstStyle/>
                    <a:p>
                      <a:r>
                        <a:rPr lang="en-US" altLang="zh-CN" sz="1200" dirty="0"/>
                        <a:t>32bits</a:t>
                      </a:r>
                      <a:endParaRPr lang="zh-CN" altLang="en-US" sz="1200" dirty="0"/>
                    </a:p>
                  </a:txBody>
                  <a:tcPr/>
                </a:tc>
                <a:extLst>
                  <a:ext uri="{0D108BD9-81ED-4DB2-BD59-A6C34878D82A}">
                    <a16:rowId xmlns:a16="http://schemas.microsoft.com/office/drawing/2014/main" val="2289185472"/>
                  </a:ext>
                </a:extLst>
              </a:tr>
              <a:tr h="292235">
                <a:tc>
                  <a:txBody>
                    <a:bodyPr/>
                    <a:lstStyle/>
                    <a:p>
                      <a:r>
                        <a:rPr lang="en-US" altLang="zh-CN" sz="1200" dirty="0"/>
                        <a:t>Sampling rate </a:t>
                      </a:r>
                      <a:endParaRPr lang="zh-CN" altLang="en-US" sz="1200" dirty="0"/>
                    </a:p>
                  </a:txBody>
                  <a:tcPr/>
                </a:tc>
                <a:tc>
                  <a:txBody>
                    <a:bodyPr/>
                    <a:lstStyle/>
                    <a:p>
                      <a:r>
                        <a:rPr lang="en-US" altLang="zh-CN" sz="1200" dirty="0"/>
                        <a:t>2MHz/8MHz</a:t>
                      </a:r>
                      <a:endParaRPr lang="zh-CN" altLang="en-US" sz="1200" dirty="0"/>
                    </a:p>
                  </a:txBody>
                  <a:tcPr/>
                </a:tc>
                <a:extLst>
                  <a:ext uri="{0D108BD9-81ED-4DB2-BD59-A6C34878D82A}">
                    <a16:rowId xmlns:a16="http://schemas.microsoft.com/office/drawing/2014/main" val="2818271334"/>
                  </a:ext>
                </a:extLst>
              </a:tr>
              <a:tr h="296785">
                <a:tc>
                  <a:txBody>
                    <a:bodyPr/>
                    <a:lstStyle/>
                    <a:p>
                      <a:r>
                        <a:rPr lang="en-US" altLang="zh-CN" sz="1200" dirty="0"/>
                        <a:t>Chip duration of sync</a:t>
                      </a:r>
                      <a:endParaRPr lang="zh-CN" altLang="en-US" sz="1200" dirty="0"/>
                    </a:p>
                  </a:txBody>
                  <a:tcPr/>
                </a:tc>
                <a:tc>
                  <a:txBody>
                    <a:bodyPr/>
                    <a:lstStyle/>
                    <a:p>
                      <a:r>
                        <a:rPr lang="en-US" altLang="zh-CN" sz="1200" dirty="0"/>
                        <a:t>2us</a:t>
                      </a:r>
                      <a:endParaRPr lang="zh-CN" altLang="en-US" sz="1200" dirty="0"/>
                    </a:p>
                  </a:txBody>
                  <a:tcPr/>
                </a:tc>
                <a:extLst>
                  <a:ext uri="{0D108BD9-81ED-4DB2-BD59-A6C34878D82A}">
                    <a16:rowId xmlns:a16="http://schemas.microsoft.com/office/drawing/2014/main" val="91045219"/>
                  </a:ext>
                </a:extLst>
              </a:tr>
              <a:tr h="4239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Chip duration of data</a:t>
                      </a:r>
                      <a:endParaRPr lang="zh-CN" altLang="en-US" sz="1200" dirty="0"/>
                    </a:p>
                  </a:txBody>
                  <a:tcPr/>
                </a:tc>
                <a:tc>
                  <a:txBody>
                    <a:bodyPr/>
                    <a:lstStyle/>
                    <a:p>
                      <a:r>
                        <a:rPr lang="en-US" altLang="zh-CN" sz="1200" dirty="0"/>
                        <a:t>2us</a:t>
                      </a:r>
                      <a:endParaRPr lang="zh-CN" altLang="en-US" sz="1200" dirty="0"/>
                    </a:p>
                  </a:txBody>
                  <a:tcPr/>
                </a:tc>
                <a:extLst>
                  <a:ext uri="{0D108BD9-81ED-4DB2-BD59-A6C34878D82A}">
                    <a16:rowId xmlns:a16="http://schemas.microsoft.com/office/drawing/2014/main" val="4110163333"/>
                  </a:ext>
                </a:extLst>
              </a:tr>
              <a:tr h="4239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Data length </a:t>
                      </a:r>
                      <a:endParaRPr lang="zh-CN" altLang="en-US" sz="1200" dirty="0"/>
                    </a:p>
                  </a:txBody>
                  <a:tcPr/>
                </a:tc>
                <a:tc>
                  <a:txBody>
                    <a:bodyPr/>
                    <a:lstStyle/>
                    <a:p>
                      <a:r>
                        <a:rPr lang="en-US" altLang="zh-CN" sz="1200" dirty="0"/>
                        <a:t>10000bits</a:t>
                      </a:r>
                      <a:endParaRPr lang="zh-CN" altLang="en-US" sz="1200" dirty="0"/>
                    </a:p>
                  </a:txBody>
                  <a:tcPr/>
                </a:tc>
                <a:extLst>
                  <a:ext uri="{0D108BD9-81ED-4DB2-BD59-A6C34878D82A}">
                    <a16:rowId xmlns:a16="http://schemas.microsoft.com/office/drawing/2014/main" val="4214978564"/>
                  </a:ext>
                </a:extLst>
              </a:tr>
            </a:tbl>
          </a:graphicData>
        </a:graphic>
      </p:graphicFrame>
      <p:pic>
        <p:nvPicPr>
          <p:cNvPr id="7" name="图片 6">
            <a:extLst>
              <a:ext uri="{FF2B5EF4-FFF2-40B4-BE49-F238E27FC236}">
                <a16:creationId xmlns:a16="http://schemas.microsoft.com/office/drawing/2014/main" id="{E8483331-3347-43B4-972F-679750686836}"/>
              </a:ext>
            </a:extLst>
          </p:cNvPr>
          <p:cNvPicPr>
            <a:picLocks noChangeAspect="1"/>
          </p:cNvPicPr>
          <p:nvPr/>
        </p:nvPicPr>
        <p:blipFill>
          <a:blip r:embed="rId3"/>
          <a:stretch>
            <a:fillRect/>
          </a:stretch>
        </p:blipFill>
        <p:spPr>
          <a:xfrm>
            <a:off x="207223" y="2559281"/>
            <a:ext cx="2854199" cy="2140649"/>
          </a:xfrm>
          <a:prstGeom prst="rect">
            <a:avLst/>
          </a:prstGeom>
        </p:spPr>
      </p:pic>
      <p:pic>
        <p:nvPicPr>
          <p:cNvPr id="9" name="图片 8">
            <a:extLst>
              <a:ext uri="{FF2B5EF4-FFF2-40B4-BE49-F238E27FC236}">
                <a16:creationId xmlns:a16="http://schemas.microsoft.com/office/drawing/2014/main" id="{28CC28C8-3BAD-4710-8647-FE7C64F78941}"/>
              </a:ext>
            </a:extLst>
          </p:cNvPr>
          <p:cNvPicPr>
            <a:picLocks noChangeAspect="1"/>
          </p:cNvPicPr>
          <p:nvPr/>
        </p:nvPicPr>
        <p:blipFill>
          <a:blip r:embed="rId4"/>
          <a:stretch>
            <a:fillRect/>
          </a:stretch>
        </p:blipFill>
        <p:spPr>
          <a:xfrm>
            <a:off x="2632201" y="2559282"/>
            <a:ext cx="2854199" cy="2140649"/>
          </a:xfrm>
          <a:prstGeom prst="rect">
            <a:avLst/>
          </a:prstGeom>
        </p:spPr>
      </p:pic>
    </p:spTree>
    <p:extLst>
      <p:ext uri="{BB962C8B-B14F-4D97-AF65-F5344CB8AC3E}">
        <p14:creationId xmlns:p14="http://schemas.microsoft.com/office/powerpoint/2010/main" val="27528616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Analysis of False alarms issue</a:t>
            </a:r>
            <a:endParaRPr lang="en-GB" sz="2800" dirty="0"/>
          </a:p>
        </p:txBody>
      </p:sp>
      <p:sp>
        <p:nvSpPr>
          <p:cNvPr id="4098" name="Rectangle 2"/>
          <p:cNvSpPr>
            <a:spLocks noGrp="1" noChangeArrowheads="1"/>
          </p:cNvSpPr>
          <p:nvPr>
            <p:ph type="body" idx="1"/>
          </p:nvPr>
        </p:nvSpPr>
        <p:spPr>
          <a:xfrm>
            <a:off x="685800" y="1600200"/>
            <a:ext cx="7772400" cy="4114800"/>
          </a:xfrm>
          <a:ln/>
        </p:spPr>
        <p:txBody>
          <a:bodyPr/>
          <a:lstStyle/>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800" dirty="0">
                <a:ea typeface="+mn-ea"/>
                <a:cs typeface="+mn-cs"/>
              </a:rPr>
              <a:t>Why is there so severe false alarm issue?</a:t>
            </a:r>
          </a:p>
          <a:p>
            <a:pPr marL="685800" lvl="2"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400" dirty="0">
                <a:ea typeface="+mn-ea"/>
                <a:cs typeface="+mn-cs"/>
              </a:rPr>
              <a:t>The sync field is one pseudo binary sequence and the data part, though with Manchester coding, is also random binary sequence. There is probability that for some data bits segment, the binary bits sequence will has high correlation with the sync sequence. </a:t>
            </a:r>
          </a:p>
          <a:p>
            <a:pPr marL="1028700" lvl="3"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200" dirty="0">
              <a:ea typeface="+mn-ea"/>
              <a:cs typeface="+mn-cs"/>
            </a:endParaRPr>
          </a:p>
          <a:p>
            <a:pPr marL="342900" lvl="2"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ea typeface="+mn-ea"/>
                <a:cs typeface="+mn-cs"/>
              </a:rPr>
              <a:t>  </a:t>
            </a: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342900" lvl="1" indent="-3429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800" dirty="0">
              <a:ea typeface="+mn-ea"/>
              <a:cs typeface="+mn-cs"/>
            </a:endParaRPr>
          </a:p>
          <a:p>
            <a:pPr marL="457200" lvl="1" indent="0">
              <a:buNone/>
            </a:pP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Tree>
    <p:extLst>
      <p:ext uri="{BB962C8B-B14F-4D97-AF65-F5344CB8AC3E}">
        <p14:creationId xmlns:p14="http://schemas.microsoft.com/office/powerpoint/2010/main" val="3261129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May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err="1"/>
              <a:t>Ke</a:t>
            </a:r>
            <a:r>
              <a:rPr lang="en-US" altLang="zh-CN" dirty="0"/>
              <a:t> Wang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Revisiting requirements for AMP sync(1) </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pPr marL="457200" lvl="1"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With the above new findings and analysis, we propose to revisit the design requirement for AMP Sync: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Can differentiate DL PPDU with UL PPDU.</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Can indicate two different AMP DL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 Sync sequence has the same number of 1 and 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Good auto-correlation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strike="sngStrike" dirty="0"/>
              <a:t>The sequence have 3 consecutive 1/0, which can help distinguish synchronization field and data field with Manchester coding.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Good </a:t>
            </a:r>
            <a:r>
              <a:rPr lang="en-US" altLang="zh-CN" sz="2000" dirty="0"/>
              <a:t>Cross-Correlation</a:t>
            </a:r>
            <a:endParaRPr lang="en-US" altLang="zh-CN"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802.11-25/0801r0</a:t>
            </a:r>
            <a:endParaRPr lang="en-SG" altLang="zh-CN" sz="1800" dirty="0">
              <a:latin typeface="+mn-lt"/>
            </a:endParaRPr>
          </a:p>
        </p:txBody>
      </p:sp>
    </p:spTree>
    <p:extLst>
      <p:ext uri="{BB962C8B-B14F-4D97-AF65-F5344CB8AC3E}">
        <p14:creationId xmlns:p14="http://schemas.microsoft.com/office/powerpoint/2010/main" val="41840784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4742</TotalTime>
  <Words>2062</Words>
  <Application>Microsoft Office PowerPoint</Application>
  <PresentationFormat>全屏显示(4:3)</PresentationFormat>
  <Paragraphs>379</Paragraphs>
  <Slides>19</Slides>
  <Notes>19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19</vt:i4>
      </vt:variant>
    </vt:vector>
  </HeadingPairs>
  <TitlesOfParts>
    <vt:vector size="25" baseType="lpstr">
      <vt:lpstr>等线</vt:lpstr>
      <vt:lpstr>Arial</vt:lpstr>
      <vt:lpstr>Calibri</vt:lpstr>
      <vt:lpstr>Cambria Math</vt:lpstr>
      <vt:lpstr>Times New Roman</vt:lpstr>
      <vt:lpstr>ACcord Submission Template</vt:lpstr>
      <vt:lpstr> Sync field for AMP PPDU</vt:lpstr>
      <vt:lpstr>Abstract</vt:lpstr>
      <vt:lpstr>Recap: High-level requirements for AMP sync  </vt:lpstr>
      <vt:lpstr>Recap: Sync sequence length(1)</vt:lpstr>
      <vt:lpstr>Recap：Sync sequence length(2)</vt:lpstr>
      <vt:lpstr>False alarms issue(1)</vt:lpstr>
      <vt:lpstr>False alarms issue(2)</vt:lpstr>
      <vt:lpstr>Analysis of False alarms issue</vt:lpstr>
      <vt:lpstr>Revisiting requirements for AMP sync(1) </vt:lpstr>
      <vt:lpstr>Metrics to evaluate Auto-Correlation</vt:lpstr>
      <vt:lpstr>Metrics to evaluate Cross-Correlation </vt:lpstr>
      <vt:lpstr>Evaluation for AMP sync(1) </vt:lpstr>
      <vt:lpstr>Proposed simulation assumptions for sync  performance evaluation</vt:lpstr>
      <vt:lpstr>Summary</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汪柯(Gavin)</cp:lastModifiedBy>
  <cp:revision>2179</cp:revision>
  <cp:lastPrinted>1998-02-10T13:28:00Z</cp:lastPrinted>
  <dcterms:created xsi:type="dcterms:W3CDTF">2009-12-02T19:05:00Z</dcterms:created>
  <dcterms:modified xsi:type="dcterms:W3CDTF">2025-05-11T09:52:38Z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