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626" r:id="rId6"/>
    <p:sldId id="628" r:id="rId7"/>
    <p:sldId id="633" r:id="rId8"/>
    <p:sldId id="639" r:id="rId9"/>
    <p:sldId id="640" r:id="rId10"/>
    <p:sldId id="642" r:id="rId11"/>
    <p:sldId id="629" r:id="rId12"/>
    <p:sldId id="638" r:id="rId13"/>
    <p:sldId id="621" r:id="rId1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2D9CAC-5B2F-2EDA-8863-085CF7347482}" name="Manideep Dunna" initials="MD" userId="S::mdunna@qti.qualcomm.com::351d0aa0-c4ce-4e11-98e3-f902e5e222bf" providerId="AD"/>
  <p188:author id="{F6ECFCFA-8985-8D13-1EE7-713CF4CE036C}" name="Alice Chen" initials="AC" userId="S::alicel@qti.qualcomm.com::7b3df222-37f2-4ef5-b6ff-21f127db4b9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95"/>
    <a:srgbClr val="8498EA"/>
    <a:srgbClr val="FFC000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86253" autoAdjust="0"/>
  </p:normalViewPr>
  <p:slideViewPr>
    <p:cSldViewPr>
      <p:cViewPr varScale="1">
        <p:scale>
          <a:sx n="69" d="100"/>
          <a:sy n="69" d="100"/>
        </p:scale>
        <p:origin x="1224" y="6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85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ideep Dunna" userId="351d0aa0-c4ce-4e11-98e3-f902e5e222bf" providerId="ADAL" clId="{E9A2CB17-5BC6-4C36-80A6-033A0146509F}"/>
    <pc:docChg chg="modSld modMainMaster">
      <pc:chgData name="Manideep Dunna" userId="351d0aa0-c4ce-4e11-98e3-f902e5e222bf" providerId="ADAL" clId="{E9A2CB17-5BC6-4C36-80A6-033A0146509F}" dt="2025-05-11T06:11:31.840" v="39" actId="20577"/>
      <pc:docMkLst>
        <pc:docMk/>
      </pc:docMkLst>
      <pc:sldChg chg="modSp mod">
        <pc:chgData name="Manideep Dunna" userId="351d0aa0-c4ce-4e11-98e3-f902e5e222bf" providerId="ADAL" clId="{E9A2CB17-5BC6-4C36-80A6-033A0146509F}" dt="2025-05-07T00:11:25.846" v="35" actId="20577"/>
        <pc:sldMkLst>
          <pc:docMk/>
          <pc:sldMk cId="0" sldId="256"/>
        </pc:sldMkLst>
        <pc:spChg chg="mod">
          <ac:chgData name="Manideep Dunna" userId="351d0aa0-c4ce-4e11-98e3-f902e5e222bf" providerId="ADAL" clId="{E9A2CB17-5BC6-4C36-80A6-033A0146509F}" dt="2025-05-07T00:11:25.846" v="35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Manideep Dunna" userId="351d0aa0-c4ce-4e11-98e3-f902e5e222bf" providerId="ADAL" clId="{E9A2CB17-5BC6-4C36-80A6-033A0146509F}" dt="2025-05-11T06:11:31.840" v="39" actId="20577"/>
        <pc:sldMkLst>
          <pc:docMk/>
          <pc:sldMk cId="764561951" sldId="640"/>
        </pc:sldMkLst>
        <pc:spChg chg="mod">
          <ac:chgData name="Manideep Dunna" userId="351d0aa0-c4ce-4e11-98e3-f902e5e222bf" providerId="ADAL" clId="{E9A2CB17-5BC6-4C36-80A6-033A0146509F}" dt="2025-05-11T06:11:31.840" v="39" actId="20577"/>
          <ac:spMkLst>
            <pc:docMk/>
            <pc:sldMk cId="764561951" sldId="640"/>
            <ac:spMk id="29" creationId="{ADFA2B37-B922-2FFF-D9A8-31187DDE5C38}"/>
          </ac:spMkLst>
        </pc:spChg>
      </pc:sldChg>
      <pc:sldMasterChg chg="modSldLayout">
        <pc:chgData name="Manideep Dunna" userId="351d0aa0-c4ce-4e11-98e3-f902e5e222bf" providerId="ADAL" clId="{E9A2CB17-5BC6-4C36-80A6-033A0146509F}" dt="2025-05-07T00:11:04.371" v="12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E9A2CB17-5BC6-4C36-80A6-033A0146509F}" dt="2025-05-07T00:11:04.371" v="12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E9A2CB17-5BC6-4C36-80A6-033A0146509F}" dt="2025-05-07T00:11:04.371" v="1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8034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BEE3-ED25-B1CC-0CE7-33DD6B4EC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F1F8BF-34FB-79AD-380E-DD4A0184A6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36180F-D36A-C084-7306-38BBD2B451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550F6C2-C7D4-7EE3-ACE0-BFBCD8DF591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7C90-3AD8-3F8F-5070-07DBAD602C7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4AEE3-E711-7D72-2E12-2DE8C9032E0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615CB-9D95-F8D0-C9EE-857B096CF31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59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8DB19-19B6-1CCF-D4B2-1C148FFAB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C11B4F-CF13-249A-68D3-9A21302BCE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9B8FA4-AAE9-77CF-CB8A-E19F9E60C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feature compared to Manchester encoded SYNC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9CC8642-52DE-6DAE-2825-15BD13AD111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C8302-BEDD-0318-1D24-47BA8517407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C95C3-91C1-170E-09F8-59E7A37D99DB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88BF9-8605-3253-DDE9-C2A784668FD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213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D7B61-D67E-C606-5781-0384E4909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3CC4A3-04D1-256E-3F1B-F4A4C2830B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7BCFE4-35CA-BE33-CA50-3680E55C9B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feature compared to Manchester encoded SYNC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9CF67F7-0BB1-005B-DD2A-606360EF385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5B415-116B-5FF6-BEAC-1F48B882049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65699-895F-C8F7-1B1B-DF066945352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ACABB-76DE-76B0-5441-31AF17F2F47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196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09376-BC23-8AF4-B2CE-3F0D18906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E0DF3C-D22F-0145-1F23-B1716079A9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30EDD-BCFD-BAD6-7DFC-3D122B152C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feature compared to Manchester encoded SYNC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C216E89C-A241-C74C-40EB-E7B29D13249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CD08E-0A6F-E291-6309-EB8D76002B2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48A8B-BF08-6B60-EBC9-5F23F282A41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1231F-B158-F31B-8D69-F395F34296B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267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2F08D1-6EE9-02F2-CC0A-7AACF3B55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8D4AF5-F25E-90F2-3C36-3EAB50076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28B28E-13E9-6CC4-D7F1-9F85D5DC6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D5582B-474E-8034-C443-963D6CE6211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40A62-3E4F-4360-55A9-50559B9F7DFC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82C99-B20F-9D2B-F763-72A14178DE9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450A2-DF1D-AEB4-B0FE-4F3927D101F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739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289E9-89A7-6AEB-DDA9-67DEFFB5F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B05EC1-2ACA-DE98-5381-B5864A2F1E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2AD55F-0E7F-2237-753C-44DFD33AC8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ADD87F9-9A34-16B5-6F40-0F974332AD5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4B999-0858-C1BE-A32B-75DA81C43C1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457C-960F-96BE-0608-30453EEEA3F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3761B-3EB3-5A90-BEDC-71A0EF2D98E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7418" algn="l"/>
                  <a:tab pos="1834835" algn="l"/>
                  <a:tab pos="2752253" algn="l"/>
                  <a:tab pos="3669670" algn="l"/>
                  <a:tab pos="4587088" algn="l"/>
                  <a:tab pos="5504505" algn="l"/>
                  <a:tab pos="6421923" algn="l"/>
                  <a:tab pos="7339340" algn="l"/>
                  <a:tab pos="8256758" algn="l"/>
                  <a:tab pos="9174175" algn="l"/>
                  <a:tab pos="10091593" algn="l"/>
                </a:tabLst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232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802.11-25/799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High Level Thoughts on Uplink SYNC Field Design for Backscatter STAs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2025-05-12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79706"/>
              </p:ext>
            </p:extLst>
          </p:nvPr>
        </p:nvGraphicFramePr>
        <p:xfrm>
          <a:off x="609600" y="2590800"/>
          <a:ext cx="7655876" cy="1959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6244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sshellha@qti.qualcomm.com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85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“AMP Backscattering PPDU and SYNC Design,” IEEE 802.11-23/0306r0, March 2025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E68B-26F7-C786-3577-C79D7990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41AF3-1FF9-12BE-051F-856AC47FD5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2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D18E-01AE-3233-E0BC-AF9945604F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4D118-7188-AA23-0230-75C6AB21AA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pic>
        <p:nvPicPr>
          <p:cNvPr id="31" name="Picture 2" descr="Image result for RFID tag">
            <a:extLst>
              <a:ext uri="{FF2B5EF4-FFF2-40B4-BE49-F238E27FC236}">
                <a16:creationId xmlns:a16="http://schemas.microsoft.com/office/drawing/2014/main" id="{EA38B55A-94AC-CB09-AD7F-CE7EF0D974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42237" y="3440718"/>
            <a:ext cx="378775" cy="51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338FFCE-3BBB-061F-2EFA-C02851C355EA}"/>
              </a:ext>
            </a:extLst>
          </p:cNvPr>
          <p:cNvSpPr/>
          <p:nvPr/>
        </p:nvSpPr>
        <p:spPr bwMode="auto">
          <a:xfrm>
            <a:off x="2884307" y="2171700"/>
            <a:ext cx="5954893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0A3304E-58FC-6A8C-020E-5AFD0B11E3FE}"/>
              </a:ext>
            </a:extLst>
          </p:cNvPr>
          <p:cNvSpPr/>
          <p:nvPr/>
        </p:nvSpPr>
        <p:spPr bwMode="auto">
          <a:xfrm>
            <a:off x="5680067" y="2165717"/>
            <a:ext cx="3159133" cy="3810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Excitation signal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4F4B94-8370-30B5-DA85-875266330FD2}"/>
              </a:ext>
            </a:extLst>
          </p:cNvPr>
          <p:cNvSpPr/>
          <p:nvPr/>
        </p:nvSpPr>
        <p:spPr bwMode="auto">
          <a:xfrm>
            <a:off x="3797952" y="2165717"/>
            <a:ext cx="1889147" cy="381001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Downlink  to the AMP tag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37C65F-19D8-4B1C-E79F-D4F5668C8F49}"/>
              </a:ext>
            </a:extLst>
          </p:cNvPr>
          <p:cNvSpPr/>
          <p:nvPr/>
        </p:nvSpPr>
        <p:spPr bwMode="auto">
          <a:xfrm>
            <a:off x="6324600" y="3104799"/>
            <a:ext cx="25146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Uplink from the tag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6CFFEA6-4980-B5DE-195F-B9854231C6B5}"/>
              </a:ext>
            </a:extLst>
          </p:cNvPr>
          <p:cNvCxnSpPr>
            <a:cxnSpLocks/>
          </p:cNvCxnSpPr>
          <p:nvPr/>
        </p:nvCxnSpPr>
        <p:spPr bwMode="auto">
          <a:xfrm flipH="1">
            <a:off x="6157754" y="3485799"/>
            <a:ext cx="166846" cy="1218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061216C-7422-D4A1-0163-5E850EEAFB9D}"/>
              </a:ext>
            </a:extLst>
          </p:cNvPr>
          <p:cNvCxnSpPr>
            <a:cxnSpLocks/>
          </p:cNvCxnSpPr>
          <p:nvPr/>
        </p:nvCxnSpPr>
        <p:spPr bwMode="auto">
          <a:xfrm flipH="1">
            <a:off x="8723006" y="3485799"/>
            <a:ext cx="116194" cy="1218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96C73D52-8452-AC0D-7276-58CCBAEA9081}"/>
              </a:ext>
            </a:extLst>
          </p:cNvPr>
          <p:cNvSpPr/>
          <p:nvPr/>
        </p:nvSpPr>
        <p:spPr bwMode="auto">
          <a:xfrm>
            <a:off x="6157754" y="4704240"/>
            <a:ext cx="700246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C5D4EA-577C-4E03-5E6F-D70B06828186}"/>
              </a:ext>
            </a:extLst>
          </p:cNvPr>
          <p:cNvSpPr/>
          <p:nvPr/>
        </p:nvSpPr>
        <p:spPr bwMode="auto">
          <a:xfrm>
            <a:off x="6858000" y="4704240"/>
            <a:ext cx="1865006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DATA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41F1617-C6EE-CBA1-5FC3-DA2279AD839F}"/>
              </a:ext>
            </a:extLst>
          </p:cNvPr>
          <p:cNvSpPr/>
          <p:nvPr/>
        </p:nvSpPr>
        <p:spPr bwMode="auto">
          <a:xfrm>
            <a:off x="2876110" y="2170125"/>
            <a:ext cx="920448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Preamble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49E14A-9002-FA6C-CFAF-6C1AE7A3B21E}"/>
              </a:ext>
            </a:extLst>
          </p:cNvPr>
          <p:cNvSpPr/>
          <p:nvPr/>
        </p:nvSpPr>
        <p:spPr bwMode="auto">
          <a:xfrm>
            <a:off x="1369366" y="2165717"/>
            <a:ext cx="770467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CTS to Self</a:t>
            </a:r>
          </a:p>
        </p:txBody>
      </p:sp>
      <p:pic>
        <p:nvPicPr>
          <p:cNvPr id="54" name="Graphic 53" descr="Ecommerce with solid fill">
            <a:extLst>
              <a:ext uri="{FF2B5EF4-FFF2-40B4-BE49-F238E27FC236}">
                <a16:creationId xmlns:a16="http://schemas.microsoft.com/office/drawing/2014/main" id="{2644DE6B-AE65-318E-FABF-4C98D6DC48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3472" y="2154172"/>
            <a:ext cx="722840" cy="72284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FD043E2D-EB36-D9BA-900E-E0061CAF6032}"/>
              </a:ext>
            </a:extLst>
          </p:cNvPr>
          <p:cNvSpPr txBox="1"/>
          <p:nvPr/>
        </p:nvSpPr>
        <p:spPr>
          <a:xfrm>
            <a:off x="381000" y="5371954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Backscatter uplink happens during the excitation signal portion of the PPDU</a:t>
            </a: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Smartphone decodes the backscattered packets from the tag</a:t>
            </a:r>
          </a:p>
        </p:txBody>
      </p:sp>
    </p:spTree>
    <p:extLst>
      <p:ext uri="{BB962C8B-B14F-4D97-AF65-F5344CB8AC3E}">
        <p14:creationId xmlns:p14="http://schemas.microsoft.com/office/powerpoint/2010/main" val="9916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EB892-814C-1314-E587-9B1884AB8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30DC-4FA8-2E2F-0BF9-6983A14F3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 Uplink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0768B-7822-2696-45BB-CB41A7B862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3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0CABA-1F02-E68A-F415-171FB8339E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0B2CA-DF7E-903D-88C4-9F95A86C3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049A90-CF3D-FA5F-05A6-71E7F7204B5D}"/>
              </a:ext>
            </a:extLst>
          </p:cNvPr>
          <p:cNvSpPr txBox="1"/>
          <p:nvPr/>
        </p:nvSpPr>
        <p:spPr>
          <a:xfrm>
            <a:off x="452967" y="1952417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 transmission can start anytime during the excitation signal portion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field to indicate the beginning of the Backscatter uplink transmission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backscatter clock has clock error up to +/- 100k ppm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large clock error causes drift in DATA field decoding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reader like smartphone has a capable receiver with high sampling rate. It is desired to estimate the large clock offset using the SYNC field and help the DATA field decoding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77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F983D-C4C9-D254-106B-91920431D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9BB80-9E37-ACBA-BC57-BE7D38A8B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Design Objectives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A060E-FD37-FC98-70DE-7A68359BFB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4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B4515-7A37-D887-B47E-A74F1EF87B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BB4882-FE6C-A5BF-56D7-789DB55782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B4FA28-FE88-9C5A-DFF1-D50B8460F91F}"/>
              </a:ext>
            </a:extLst>
          </p:cNvPr>
          <p:cNvSpPr txBox="1"/>
          <p:nvPr/>
        </p:nvSpPr>
        <p:spPr>
          <a:xfrm>
            <a:off x="452967" y="1952417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field design needs to support reliable detection at SNR lower than that of the DATA field. For example: 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1% False alarm rate over 360us of AWGN input [1]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1% Sync Mis-Detection rate at 10% data PER SNR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Obtain the timing to find the beginning of the DATA field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 the clock error and use it to correct the drift in the DATA field symbols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7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04313-BC67-4361-150E-819D2CAFC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CDFD-AC6D-307C-1C4D-B1132C6B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 Waveform 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58EF6-9364-DB75-E77B-B57C44362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5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BC5A9-C709-B0B1-CFE6-2A4CF4BB98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0A9CA9-7103-A51D-8BDE-F0FEAA8EC8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BC1160-69D8-B1F6-85FE-58ABFA66E1D3}"/>
              </a:ext>
            </a:extLst>
          </p:cNvPr>
          <p:cNvSpPr txBox="1"/>
          <p:nvPr/>
        </p:nvSpPr>
        <p:spPr>
          <a:xfrm>
            <a:off x="452967" y="1952417"/>
            <a:ext cx="8763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Excitation signal in the PPDU is formed using OFDM symbols that occupy 20MHz bandwidth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maximize the downlink power transmitted by obeying the PSD limit</a:t>
            </a:r>
          </a:p>
          <a:p>
            <a:pPr marL="1242572" lvl="1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LTF can be used as the building block for generating the Excitation signal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Consequently, the backscattered signals from the tag also occupy the same bandwidth as 20MHz excitation signals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uplink receiver has channel selective filters and hence the noise bandwidth is also 20MHz at the receiver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0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ED0F6-E435-0A18-8300-8EC0C4CF3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D60F7-CBF7-722D-2397-F40CD73F4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AMP reader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08C3E-B4FB-6A70-567B-649DE95786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6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AFD0E-3A62-B6B9-ACE7-FB3D00F00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998683-1993-6B61-7580-CE3D5E0F72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FA2B37-B922-2FFF-D9A8-31187DDE5C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2967" y="1952417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Unlike on the downlink, a reader like smartphone has lot of compute power to implement a high-end receiver  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sample level correlator can be implemented for SYNC detection with better sensitivity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non-coherent receiver is possible for both monostatic and bistatic backscatter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coherent receiver is possible only for monostatic backscatter as the transmitted waveform is available at the AMP reader.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61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93F86-4903-F3D0-CE52-26328CDDA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Simulation 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1AAFD-D5FE-670C-54F6-F1E980D764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0E96D-4EB2-6904-EEC2-A468CF7DFD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2035DC-20CA-C067-4F84-F7E6245519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8F45192-1849-1A3C-E585-875F0B3B83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2830868"/>
                  </p:ext>
                </p:extLst>
              </p:nvPr>
            </p:nvGraphicFramePr>
            <p:xfrm>
              <a:off x="414867" y="1997708"/>
              <a:ext cx="8839200" cy="3793744"/>
            </p:xfrm>
            <a:graphic>
              <a:graphicData uri="http://schemas.openxmlformats.org/drawingml/2006/table">
                <a:tbl>
                  <a:tblPr firstRow="1" firstCol="1" bandRow="1">
                    <a:tableStyleId>{9DCAF9ED-07DC-4A11-8D7F-57B35C25682E}</a:tableStyleId>
                  </a:tblPr>
                  <a:tblGrid>
                    <a:gridCol w="2480733">
                      <a:extLst>
                        <a:ext uri="{9D8B030D-6E8A-4147-A177-3AD203B41FA5}">
                          <a16:colId xmlns:a16="http://schemas.microsoft.com/office/drawing/2014/main" val="218557532"/>
                        </a:ext>
                      </a:extLst>
                    </a:gridCol>
                    <a:gridCol w="3117427">
                      <a:extLst>
                        <a:ext uri="{9D8B030D-6E8A-4147-A177-3AD203B41FA5}">
                          <a16:colId xmlns:a16="http://schemas.microsoft.com/office/drawing/2014/main" val="98095482"/>
                        </a:ext>
                      </a:extLst>
                    </a:gridCol>
                    <a:gridCol w="3241040">
                      <a:extLst>
                        <a:ext uri="{9D8B030D-6E8A-4147-A177-3AD203B41FA5}">
                          <a16:colId xmlns:a16="http://schemas.microsoft.com/office/drawing/2014/main" val="276458200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Parameter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Value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Comment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0639543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Transmit Bandwidth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&lt; 20 MHz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0508823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Transmit Waveform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Either OFDM or Simple OOK is fine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1342158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Bandwidth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 MHz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There is a 20 MHz RF Filter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06039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SNR Definition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RX Signal Power (in dB) minus Noise Power over 20 MHz (in dB). Using the 20 MHz receive waveform.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If zero padding is done before and after the signal, that portion is not included in the RX Signal Power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2833369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STA Transmitter Clock Accuracy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±100,000</m:t>
                              </m:r>
                            </m:oMath>
                          </a14:m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SFD does not specify Tag TX Clock accuracy, but most companies agree on this value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0960429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Architecture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Full Wi-Fi Receiver capable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is a Smartphone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7073707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Sync Detection False Alarm Rate Definition Interval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360 µs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Uplink is Triggered but there is also a delayed Transmission, which can lead to some time uncertainty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12781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8F45192-1849-1A3C-E585-875F0B3B83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2830868"/>
                  </p:ext>
                </p:extLst>
              </p:nvPr>
            </p:nvGraphicFramePr>
            <p:xfrm>
              <a:off x="414867" y="1997708"/>
              <a:ext cx="8839200" cy="3793744"/>
            </p:xfrm>
            <a:graphic>
              <a:graphicData uri="http://schemas.openxmlformats.org/drawingml/2006/table">
                <a:tbl>
                  <a:tblPr firstRow="1" firstCol="1" bandRow="1">
                    <a:tableStyleId>{9DCAF9ED-07DC-4A11-8D7F-57B35C25682E}</a:tableStyleId>
                  </a:tblPr>
                  <a:tblGrid>
                    <a:gridCol w="2480733">
                      <a:extLst>
                        <a:ext uri="{9D8B030D-6E8A-4147-A177-3AD203B41FA5}">
                          <a16:colId xmlns:a16="http://schemas.microsoft.com/office/drawing/2014/main" val="218557532"/>
                        </a:ext>
                      </a:extLst>
                    </a:gridCol>
                    <a:gridCol w="3117427">
                      <a:extLst>
                        <a:ext uri="{9D8B030D-6E8A-4147-A177-3AD203B41FA5}">
                          <a16:colId xmlns:a16="http://schemas.microsoft.com/office/drawing/2014/main" val="98095482"/>
                        </a:ext>
                      </a:extLst>
                    </a:gridCol>
                    <a:gridCol w="3241040">
                      <a:extLst>
                        <a:ext uri="{9D8B030D-6E8A-4147-A177-3AD203B41FA5}">
                          <a16:colId xmlns:a16="http://schemas.microsoft.com/office/drawing/2014/main" val="2764582002"/>
                        </a:ext>
                      </a:extLst>
                    </a:gridCol>
                  </a:tblGrid>
                  <a:tr h="2639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Parameter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Value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Comment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06395432"/>
                      </a:ext>
                    </a:extLst>
                  </a:tr>
                  <a:tr h="2639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Transmit Bandwidth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&lt; 20 MHz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05088235"/>
                      </a:ext>
                    </a:extLst>
                  </a:tr>
                  <a:tr h="2639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Transmit Waveform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Either OFDM or Simple OOK is fine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13421586"/>
                      </a:ext>
                    </a:extLst>
                  </a:tr>
                  <a:tr h="2639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Bandwidth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 MHz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There is a 20 MHz RF Filter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060399"/>
                      </a:ext>
                    </a:extLst>
                  </a:tr>
                  <a:tr h="824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SNR Definition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RX Signal Power (in dB) minus Noise Power over 20 MHz (in dB). Using the 20 MHz receive waveform.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If zero padding is done before and after the signal, that portion is not included in the RX Signal Power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28333694"/>
                      </a:ext>
                    </a:extLst>
                  </a:tr>
                  <a:tr h="824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STA Transmitter Clock Accuracy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9688" t="-231618" r="-104297" b="-1463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SFD does not specify Tag TX Clock accuracy, but most companies agree on this value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09604292"/>
                      </a:ext>
                    </a:extLst>
                  </a:tr>
                  <a:tr h="2639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Architecture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Full Wi-Fi Receiver capable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is a Smartphone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70737079"/>
                      </a:ext>
                    </a:extLst>
                  </a:tr>
                  <a:tr h="824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b="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Sync Detection False Alarm Rate Definition Interval</a:t>
                          </a:r>
                          <a:endParaRPr lang="en-US" sz="18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360 µs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lang="en-US" sz="1600" kern="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Uplink is Triggered but there is also a delayed Transmission, which can lead to some time uncertainty</a:t>
                          </a:r>
                          <a:endParaRPr lang="en-US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12781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6393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3DF2F-3374-4BA3-F38B-61D521A79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297B-C4BC-A74B-2210-C0CD6A4B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46854"/>
            <a:ext cx="8288868" cy="1136227"/>
          </a:xfrm>
        </p:spPr>
        <p:txBody>
          <a:bodyPr/>
          <a:lstStyle/>
          <a:p>
            <a:r>
              <a:rPr lang="en-US" dirty="0"/>
              <a:t>DATA Field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4718B-409A-013A-5619-DD70FDB7AE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8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34C8-C63B-38A7-97DA-EB79C04CAB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EEADB5-007E-A003-4E8B-859E27E6BD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055951-34C9-A8E3-0FEC-AFCC28D8236C}"/>
              </a:ext>
            </a:extLst>
          </p:cNvPr>
          <p:cNvSpPr txBox="1"/>
          <p:nvPr/>
        </p:nvSpPr>
        <p:spPr>
          <a:xfrm>
            <a:off x="228600" y="178539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Manchester encoded DATA field: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get 10% PER with ideal timing,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228FD7D-733B-CE08-D513-9142AF3D6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05878"/>
              </p:ext>
            </p:extLst>
          </p:nvPr>
        </p:nvGraphicFramePr>
        <p:xfrm>
          <a:off x="803864" y="3063240"/>
          <a:ext cx="37481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094">
                  <a:extLst>
                    <a:ext uri="{9D8B030D-6E8A-4147-A177-3AD203B41FA5}">
                      <a16:colId xmlns:a16="http://schemas.microsoft.com/office/drawing/2014/main" val="2792553418"/>
                    </a:ext>
                  </a:extLst>
                </a:gridCol>
                <a:gridCol w="1874094">
                  <a:extLst>
                    <a:ext uri="{9D8B030D-6E8A-4147-A177-3AD203B41FA5}">
                      <a16:colId xmlns:a16="http://schemas.microsoft.com/office/drawing/2014/main" val="3717222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Field SNR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21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250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-3.5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3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96405"/>
                  </a:ext>
                </a:extLst>
              </a:tr>
            </a:tbl>
          </a:graphicData>
        </a:graphic>
      </p:graphicFrame>
      <p:pic>
        <p:nvPicPr>
          <p:cNvPr id="9" name="Picture 8" descr="A graph of a person-ook&#10;&#10;AI-generated content may be incorrect.">
            <a:extLst>
              <a:ext uri="{FF2B5EF4-FFF2-40B4-BE49-F238E27FC236}">
                <a16:creationId xmlns:a16="http://schemas.microsoft.com/office/drawing/2014/main" id="{560CE22D-44AE-1E57-27E5-BCA1FD563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" t="4455" r="8678"/>
          <a:stretch/>
        </p:blipFill>
        <p:spPr>
          <a:xfrm>
            <a:off x="5502328" y="1676400"/>
            <a:ext cx="3984512" cy="32645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855C61B-1216-FDD6-A406-63F8024B8A98}"/>
              </a:ext>
            </a:extLst>
          </p:cNvPr>
          <p:cNvSpPr txBox="1"/>
          <p:nvPr/>
        </p:nvSpPr>
        <p:spPr>
          <a:xfrm>
            <a:off x="304800" y="5020607"/>
            <a:ext cx="9220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Above results are obtained with a non-coherent receiver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Packet error rate (PER) evaluated with a 100-bit payload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should be detected at lower SNR than the above DATA field SNRs 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897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2A4D-AD52-7ECE-9FE6-5BE1BD33A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F9C57-56E0-F410-DE8A-F97DB874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ED193-17EF-DE9D-D2AF-DD7283B82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707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pPr marL="0" marR="0" lvl="0" indent="0" algn="ctr" defTabSz="474916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75386" algn="l"/>
                  <a:tab pos="1950772" algn="l"/>
                  <a:tab pos="2926158" algn="l"/>
                  <a:tab pos="3901544" algn="l"/>
                  <a:tab pos="4876930" algn="l"/>
                  <a:tab pos="5852315" algn="l"/>
                  <a:tab pos="6827701" algn="l"/>
                  <a:tab pos="7803087" algn="l"/>
                  <a:tab pos="8778473" algn="l"/>
                  <a:tab pos="9753859" algn="l"/>
                  <a:tab pos="10729245" algn="l"/>
                </a:tabLst>
                <a:defRPr/>
              </a:pPr>
              <a:t>9</a:t>
            </a:fld>
            <a:endParaRPr kumimoji="0" lang="en-GB" sz="170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CE99-A372-D537-DC4F-88739CD65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70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2BD6D6-4DDE-36DF-BEA9-66A088EED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7491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lang="en-US" dirty="0"/>
              <a:t>November</a:t>
            </a: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</a:rPr>
              <a:t> 2024</a:t>
            </a:r>
            <a:endParaRPr kumimoji="0" lang="en-GB" sz="192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57933-02DF-DA44-694A-D51BED98DAE6}"/>
              </a:ext>
            </a:extLst>
          </p:cNvPr>
          <p:cNvSpPr txBox="1"/>
          <p:nvPr/>
        </p:nvSpPr>
        <p:spPr>
          <a:xfrm>
            <a:off x="348827" y="16764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high-end correlator could be implemented on the AMP reader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should support the estimation up to 100k ppm clock error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the tag and correct for the DATA symbol drift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field should have a good SNR margin than the DATA field for reliable detection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Simulations assumptions and parameters to compare different proposals are listed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5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cc9c437c-ae0c-4066-8d90-a0f7de786127"/>
    <ds:schemaRef ds:uri="http://purl.org/dc/terms/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25866</TotalTime>
  <Words>938</Words>
  <Application>Microsoft Office PowerPoint</Application>
  <PresentationFormat>Custom</PresentationFormat>
  <Paragraphs>160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High Level Thoughts on Uplink SYNC Field Design for Backscatter STAs</vt:lpstr>
      <vt:lpstr>Introduction</vt:lpstr>
      <vt:lpstr>Backscatter Uplink Constraints</vt:lpstr>
      <vt:lpstr>SYNC Design Objectives</vt:lpstr>
      <vt:lpstr>Backscatter Waveform Assumptions</vt:lpstr>
      <vt:lpstr>Thoughts on the AMP reader</vt:lpstr>
      <vt:lpstr>Proposed Simulation Assumptions</vt:lpstr>
      <vt:lpstr>DATA Field Performance</vt:lpstr>
      <vt:lpstr>Summary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Manideep Dunna</cp:lastModifiedBy>
  <cp:revision>532</cp:revision>
  <cp:lastPrinted>2017-11-22T00:49:17Z</cp:lastPrinted>
  <dcterms:created xsi:type="dcterms:W3CDTF">2014-10-30T17:06:39Z</dcterms:created>
  <dcterms:modified xsi:type="dcterms:W3CDTF">2025-05-11T06:11:38Z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