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4"/>
  </p:sldMasterIdLst>
  <p:notesMasterIdLst>
    <p:notesMasterId r:id="rId13"/>
  </p:notesMasterIdLst>
  <p:handoutMasterIdLst>
    <p:handoutMasterId r:id="rId14"/>
  </p:handoutMasterIdLst>
  <p:sldIdLst>
    <p:sldId id="453" r:id="rId5"/>
    <p:sldId id="491" r:id="rId6"/>
    <p:sldId id="463" r:id="rId7"/>
    <p:sldId id="490" r:id="rId8"/>
    <p:sldId id="482" r:id="rId9"/>
    <p:sldId id="475" r:id="rId10"/>
    <p:sldId id="476" r:id="rId11"/>
    <p:sldId id="489" r:id="rId12"/>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60">
          <p15:clr>
            <a:srgbClr val="A4A3A4"/>
          </p15:clr>
        </p15:guide>
        <p15:guide id="2" orient="horz" pos="1618">
          <p15:clr>
            <a:srgbClr val="A4A3A4"/>
          </p15:clr>
        </p15:guide>
        <p15:guide id="3" orient="horz" pos="3177">
          <p15:clr>
            <a:srgbClr val="A4A3A4"/>
          </p15:clr>
        </p15:guide>
        <p15:guide id="4" orient="horz" pos="323">
          <p15:clr>
            <a:srgbClr val="A4A3A4"/>
          </p15:clr>
        </p15:guide>
        <p15:guide id="5" orient="horz" pos="3037">
          <p15:clr>
            <a:srgbClr val="A4A3A4"/>
          </p15:clr>
        </p15:guide>
        <p15:guide id="6" pos="5498">
          <p15:clr>
            <a:srgbClr val="A4A3A4"/>
          </p15:clr>
        </p15:guide>
        <p15:guide id="7" pos="28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eisblum, Yossi" initials="WY"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51515"/>
    <a:srgbClr val="FFA3A3"/>
    <a:srgbClr val="CB39AC"/>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64" autoAdjust="0"/>
    <p:restoredTop sz="90293" autoAdjust="0"/>
  </p:normalViewPr>
  <p:slideViewPr>
    <p:cSldViewPr snapToGrid="0">
      <p:cViewPr varScale="1">
        <p:scale>
          <a:sx n="166" d="100"/>
          <a:sy n="166" d="100"/>
        </p:scale>
        <p:origin x="96" y="368"/>
      </p:cViewPr>
      <p:guideLst>
        <p:guide orient="horz" pos="760"/>
        <p:guide orient="horz" pos="1618"/>
        <p:guide orient="horz" pos="3177"/>
        <p:guide orient="horz" pos="323"/>
        <p:guide orient="horz" pos="3037"/>
        <p:guide pos="5498"/>
        <p:guide pos="28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115" d="100"/>
          <a:sy n="115" d="100"/>
        </p:scale>
        <p:origin x="371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A09691F-0FF6-4520-B9D8-72B947EE3C88}" type="datetimeFigureOut">
              <a:rPr lang="en-US" smtClean="0"/>
              <a:t>5/13/2025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1F06F6C-5398-4C00-90A3-16A86BCF0FFE}" type="slidenum">
              <a:rPr lang="en-US" smtClean="0"/>
              <a:t>‹#›</a:t>
            </a:fld>
            <a:endParaRPr lang="en-US"/>
          </a:p>
        </p:txBody>
      </p:sp>
    </p:spTree>
    <p:extLst>
      <p:ext uri="{BB962C8B-B14F-4D97-AF65-F5344CB8AC3E}">
        <p14:creationId xmlns:p14="http://schemas.microsoft.com/office/powerpoint/2010/main" val="31879688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dirty="0" err="1"/>
              <a:t>qwqw</a:t>
            </a:r>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B52416-05F4-4745-8F72-A18AC655CE50}" type="datetimeFigureOut">
              <a:rPr lang="en-US" smtClean="0"/>
              <a:t>5/13/2025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dirty="0"/>
              <a:t>foo</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88A8A0-3F50-469E-A92C-A12372574A0C}" type="slidenum">
              <a:rPr lang="en-US" smtClean="0"/>
              <a:t>‹#›</a:t>
            </a:fld>
            <a:endParaRPr lang="en-US"/>
          </a:p>
        </p:txBody>
      </p:sp>
    </p:spTree>
    <p:extLst>
      <p:ext uri="{BB962C8B-B14F-4D97-AF65-F5344CB8AC3E}">
        <p14:creationId xmlns:p14="http://schemas.microsoft.com/office/powerpoint/2010/main" val="77159700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94021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4" y="249451"/>
            <a:ext cx="886525" cy="207749"/>
          </a:xfrm>
        </p:spPr>
        <p:txBody>
          <a:bodyPr/>
          <a:lstStyle>
            <a:lvl1pPr>
              <a:defRPr/>
            </a:lvl1pPr>
          </a:lstStyle>
          <a:p>
            <a:r>
              <a:rPr lang="en-US"/>
              <a:t>May 2025</a:t>
            </a:r>
            <a:endParaRPr 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181373" y="4856560"/>
            <a:ext cx="1362552" cy="169277"/>
          </a:xfrm>
        </p:spPr>
        <p:txBody>
          <a:bodyPr/>
          <a:lstStyle>
            <a:lvl1pPr>
              <a:defRPr b="0"/>
            </a:lvl1pPr>
          </a:lstStyle>
          <a:p>
            <a:r>
              <a:rPr lang="en-US"/>
              <a:t>Mahmoud Hasabelnaby, et. al., Huawei</a:t>
            </a:r>
            <a:endParaRPr lang="en-US" dirty="0"/>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830016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a:xfrm>
            <a:off x="696914" y="249451"/>
            <a:ext cx="726161" cy="207749"/>
          </a:xfrm>
        </p:spPr>
        <p:txBody>
          <a:bodyPr/>
          <a:lstStyle>
            <a:lvl1pPr>
              <a:defRPr/>
            </a:lvl1pPr>
          </a:lstStyle>
          <a:p>
            <a:r>
              <a:rPr lang="en-US"/>
              <a:t>May 2025</a:t>
            </a:r>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a:xfrm>
            <a:off x="5778039" y="4856560"/>
            <a:ext cx="2765886" cy="276999"/>
          </a:xfrm>
        </p:spPr>
        <p:txBody>
          <a:bodyPr/>
          <a:lstStyle>
            <a:lvl1pPr>
              <a:defRPr/>
            </a:lvl1pPr>
          </a:lstStyle>
          <a:p>
            <a:r>
              <a:rPr lang="en-US"/>
              <a:t>Mahmoud Hasabelnaby, et. al., Huawei</a:t>
            </a:r>
            <a:endParaRPr lang="en-US" dirty="0"/>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429449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14350"/>
            <a:ext cx="1943100" cy="40576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514350"/>
            <a:ext cx="5676900" cy="40576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a:xfrm>
            <a:off x="696914" y="249451"/>
            <a:ext cx="726161" cy="207749"/>
          </a:xfrm>
        </p:spPr>
        <p:txBody>
          <a:bodyPr/>
          <a:lstStyle>
            <a:lvl1pPr>
              <a:defRPr/>
            </a:lvl1pPr>
          </a:lstStyle>
          <a:p>
            <a:r>
              <a:rPr lang="en-US"/>
              <a:t>May 2025</a:t>
            </a:r>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a:xfrm>
            <a:off x="5778039" y="4856560"/>
            <a:ext cx="2765886" cy="276999"/>
          </a:xfrm>
        </p:spPr>
        <p:txBody>
          <a:bodyPr/>
          <a:lstStyle>
            <a:lvl1pPr>
              <a:defRPr/>
            </a:lvl1pPr>
          </a:lstStyle>
          <a:p>
            <a:r>
              <a:rPr lang="en-US"/>
              <a:t>Mahmoud Hasabelnaby, et. al., Huawei</a:t>
            </a:r>
            <a:endParaRPr lang="en-US" dirty="0"/>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5230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Bulle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157222"/>
            <a:ext cx="8229600" cy="864000"/>
          </a:xfrm>
        </p:spPr>
        <p:txBody>
          <a:bodyPr/>
          <a:lstStyle>
            <a:lvl1pPr>
              <a:defRPr>
                <a:latin typeface="Intel Clear Light" panose="020B0404020203020204" pitchFamily="34" charset="0"/>
              </a:defRPr>
            </a:lvl1pPr>
          </a:lstStyle>
          <a:p>
            <a:r>
              <a:rPr lang="de-DE" dirty="0"/>
              <a:t>28pt Headline</a:t>
            </a:r>
          </a:p>
        </p:txBody>
      </p:sp>
      <p:sp>
        <p:nvSpPr>
          <p:cNvPr id="3" name="Datumsplatzhalter 2"/>
          <p:cNvSpPr>
            <a:spLocks noGrp="1"/>
          </p:cNvSpPr>
          <p:nvPr>
            <p:ph type="dt" sz="half" idx="10"/>
          </p:nvPr>
        </p:nvSpPr>
        <p:spPr>
          <a:xfrm>
            <a:off x="696914" y="249451"/>
            <a:ext cx="968214" cy="207749"/>
          </a:xfrm>
        </p:spPr>
        <p:txBody>
          <a:bodyPr/>
          <a:lstStyle>
            <a:lvl1pPr marL="0" marR="0" indent="0" algn="l" defTabSz="457200" rtl="0" eaLnBrk="1" fontAlgn="auto" latinLnBrk="0" hangingPunct="1">
              <a:lnSpc>
                <a:spcPct val="100000"/>
              </a:lnSpc>
              <a:spcBef>
                <a:spcPts val="0"/>
              </a:spcBef>
              <a:spcAft>
                <a:spcPts val="0"/>
              </a:spcAft>
              <a:buClrTx/>
              <a:buSzTx/>
              <a:buFontTx/>
              <a:buNone/>
              <a:tabLst/>
              <a:defRPr>
                <a:latin typeface="Intel Clear" panose="020B0604020203020204" pitchFamily="34" charset="0"/>
              </a:defRPr>
            </a:lvl1pPr>
          </a:lstStyle>
          <a:p>
            <a:r>
              <a:rPr lang="en-US"/>
              <a:t>May 2025</a:t>
            </a:r>
            <a:endParaRPr lang="en-US" dirty="0"/>
          </a:p>
        </p:txBody>
      </p:sp>
      <p:sp>
        <p:nvSpPr>
          <p:cNvPr id="4" name="Fußzeilenplatzhalter 3"/>
          <p:cNvSpPr>
            <a:spLocks noGrp="1"/>
          </p:cNvSpPr>
          <p:nvPr>
            <p:ph type="ftr" sz="quarter" idx="11"/>
          </p:nvPr>
        </p:nvSpPr>
        <p:spPr>
          <a:xfrm>
            <a:off x="6934510" y="4856560"/>
            <a:ext cx="1609415" cy="184666"/>
          </a:xfrm>
        </p:spPr>
        <p:txBody>
          <a:bodyPr/>
          <a:lstStyle>
            <a:lvl1pPr>
              <a:defRPr sz="1200">
                <a:latin typeface="Intel Clear" panose="020B0604020203020204" pitchFamily="34" charset="0"/>
              </a:defRPr>
            </a:lvl1pPr>
          </a:lstStyle>
          <a:p>
            <a:r>
              <a:rPr lang="en-US"/>
              <a:t>Mahmoud Hasabelnaby, et. al., Huawei</a:t>
            </a:r>
            <a:endParaRPr lang="en-US" dirty="0"/>
          </a:p>
        </p:txBody>
      </p:sp>
      <p:sp>
        <p:nvSpPr>
          <p:cNvPr id="5" name="Foliennummernplatzhalter 4"/>
          <p:cNvSpPr>
            <a:spLocks noGrp="1"/>
          </p:cNvSpPr>
          <p:nvPr>
            <p:ph type="sldNum" sz="quarter" idx="12"/>
          </p:nvPr>
        </p:nvSpPr>
        <p:spPr>
          <a:xfrm>
            <a:off x="4498693" y="4856560"/>
            <a:ext cx="222818" cy="215444"/>
          </a:xfrm>
        </p:spPr>
        <p:txBody>
          <a:bodyPr/>
          <a:lstStyle>
            <a:lvl1pPr>
              <a:defRPr sz="1400">
                <a:latin typeface="Intel Clear" panose="020B0604020203020204" pitchFamily="34" charset="0"/>
              </a:defRPr>
            </a:lvl1pPr>
          </a:lstStyle>
          <a:p>
            <a:fld id="{EE2556C5-CE8C-6547-B838-EA80C61A4AF7}" type="slidenum">
              <a:rPr lang="en-US" smtClean="0"/>
              <a:pPr/>
              <a:t>‹#›</a:t>
            </a:fld>
            <a:endParaRPr lang="en-US" dirty="0"/>
          </a:p>
        </p:txBody>
      </p:sp>
      <p:sp>
        <p:nvSpPr>
          <p:cNvPr id="9" name="Textplatzhalter 8"/>
          <p:cNvSpPr>
            <a:spLocks noGrp="1"/>
          </p:cNvSpPr>
          <p:nvPr>
            <p:ph type="body" sz="quarter" idx="13"/>
          </p:nvPr>
        </p:nvSpPr>
        <p:spPr>
          <a:xfrm>
            <a:off x="455613" y="1198800"/>
            <a:ext cx="8229600" cy="3394800"/>
          </a:xfrm>
        </p:spPr>
        <p:txBody>
          <a:bodyPr/>
          <a:lstStyle>
            <a:lvl1pPr>
              <a:defRPr>
                <a:latin typeface="Intel Clear" panose="020B0604020203020204" pitchFamily="34" charset="0"/>
              </a:defRPr>
            </a:lvl1pPr>
            <a:lvl2pPr>
              <a:defRPr>
                <a:latin typeface="Intel Clear" panose="020B0604020203020204" pitchFamily="34" charset="0"/>
              </a:defRPr>
            </a:lvl2pPr>
            <a:lvl3pPr>
              <a:defRPr>
                <a:latin typeface="Intel Clear" panose="020B0604020203020204" pitchFamily="34" charset="0"/>
              </a:defRPr>
            </a:lvl3pPr>
            <a:lvl4pPr>
              <a:defRPr>
                <a:latin typeface="Intel Clear" panose="020B0604020203020204" pitchFamily="34" charset="0"/>
              </a:defRPr>
            </a:lvl4pPr>
            <a:lvl5pPr marL="900000" indent="-180000">
              <a:spcBef>
                <a:spcPts val="300"/>
              </a:spcBef>
              <a:defRPr sz="1200">
                <a:latin typeface="Intel Clear" panose="020B0604020203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Tree>
    <p:extLst>
      <p:ext uri="{BB962C8B-B14F-4D97-AF65-F5344CB8AC3E}">
        <p14:creationId xmlns:p14="http://schemas.microsoft.com/office/powerpoint/2010/main" val="994139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a:lstStyle/>
          <a:p>
            <a:r>
              <a:rPr lang="en-US"/>
              <a:t>Click to edit Master title style</a:t>
            </a:r>
          </a:p>
        </p:txBody>
      </p:sp>
      <p:sp>
        <p:nvSpPr>
          <p:cNvPr id="8" name="Date Placeholder 7"/>
          <p:cNvSpPr>
            <a:spLocks noGrp="1"/>
          </p:cNvSpPr>
          <p:nvPr>
            <p:ph type="dt" sz="half" idx="10"/>
          </p:nvPr>
        </p:nvSpPr>
        <p:spPr/>
        <p:txBody>
          <a:bodyPr/>
          <a:lstStyle/>
          <a:p>
            <a:r>
              <a:rPr lang="en-US"/>
              <a:t>May 2025</a:t>
            </a:r>
            <a:endParaRPr lang="en-US" dirty="0"/>
          </a:p>
        </p:txBody>
      </p:sp>
      <p:sp>
        <p:nvSpPr>
          <p:cNvPr id="9" name="Footer Placeholder 8"/>
          <p:cNvSpPr>
            <a:spLocks noGrp="1"/>
          </p:cNvSpPr>
          <p:nvPr>
            <p:ph type="ftr" sz="quarter" idx="11"/>
          </p:nvPr>
        </p:nvSpPr>
        <p:spPr>
          <a:xfrm>
            <a:off x="7181373" y="4856560"/>
            <a:ext cx="1362552" cy="169277"/>
          </a:xfrm>
        </p:spPr>
        <p:txBody>
          <a:bodyPr/>
          <a:lstStyle>
            <a:lvl1pPr>
              <a:defRPr sz="1100"/>
            </a:lvl1pPr>
          </a:lstStyle>
          <a:p>
            <a:r>
              <a:rPr lang="en-US"/>
              <a:t>Mahmoud Hasabelnaby, et. al., Huawei</a:t>
            </a:r>
            <a:endParaRPr lang="en-US" dirty="0"/>
          </a:p>
        </p:txBody>
      </p:sp>
      <p:sp>
        <p:nvSpPr>
          <p:cNvPr id="10" name="Slide Number Placeholder 9"/>
          <p:cNvSpPr>
            <a:spLocks noGrp="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048588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4" y="249451"/>
            <a:ext cx="726161" cy="207749"/>
          </a:xfrm>
        </p:spPr>
        <p:txBody>
          <a:bodyPr/>
          <a:lstStyle>
            <a:lvl1pPr>
              <a:defRPr/>
            </a:lvl1pPr>
          </a:lstStyle>
          <a:p>
            <a:r>
              <a:rPr lang="en-US"/>
              <a:t>May 2025</a:t>
            </a:r>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a:xfrm>
            <a:off x="7066789" y="4856560"/>
            <a:ext cx="1477136" cy="184666"/>
          </a:xfrm>
        </p:spPr>
        <p:txBody>
          <a:bodyPr/>
          <a:lstStyle>
            <a:lvl1pPr>
              <a:defRPr sz="1200"/>
            </a:lvl1pPr>
          </a:lstStyle>
          <a:p>
            <a:r>
              <a:rPr lang="en-US"/>
              <a:t>Mahmoud Hasabelnaby, et. al., Huawei</a:t>
            </a:r>
            <a:endParaRPr lang="en-US" dirty="0"/>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2662822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485900"/>
            <a:ext cx="3810000" cy="30861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5900"/>
            <a:ext cx="3810000" cy="30861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a:xfrm>
            <a:off x="696914" y="249451"/>
            <a:ext cx="726161" cy="207749"/>
          </a:xfrm>
        </p:spPr>
        <p:txBody>
          <a:bodyPr/>
          <a:lstStyle>
            <a:lvl1pPr>
              <a:defRPr/>
            </a:lvl1pPr>
          </a:lstStyle>
          <a:p>
            <a:r>
              <a:rPr lang="en-US"/>
              <a:t>May 2025</a:t>
            </a:r>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912922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a:xfrm>
            <a:off x="696914" y="249451"/>
            <a:ext cx="726161" cy="207749"/>
          </a:xfrm>
        </p:spPr>
        <p:txBody>
          <a:bodyPr/>
          <a:lstStyle>
            <a:lvl1pPr>
              <a:defRPr/>
            </a:lvl1pPr>
          </a:lstStyle>
          <a:p>
            <a:r>
              <a:rPr lang="en-US"/>
              <a:t>May 2025</a:t>
            </a:r>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2855992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a:xfrm>
            <a:off x="696914" y="249451"/>
            <a:ext cx="726161" cy="207749"/>
          </a:xfrm>
        </p:spPr>
        <p:txBody>
          <a:bodyPr/>
          <a:lstStyle>
            <a:lvl1pPr>
              <a:defRPr/>
            </a:lvl1pPr>
          </a:lstStyle>
          <a:p>
            <a:r>
              <a:rPr lang="en-US"/>
              <a:t>May 2025</a:t>
            </a:r>
            <a:endParaRPr lang="en-US" dirty="0"/>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525968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a:xfrm>
            <a:off x="696914" y="249451"/>
            <a:ext cx="726161" cy="207749"/>
          </a:xfrm>
        </p:spPr>
        <p:txBody>
          <a:bodyPr/>
          <a:lstStyle>
            <a:lvl1pPr>
              <a:defRPr/>
            </a:lvl1pPr>
          </a:lstStyle>
          <a:p>
            <a:r>
              <a:rPr lang="en-US"/>
              <a:t>May 2025</a:t>
            </a:r>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a:xfrm>
            <a:off x="4505908"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318311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a:xfrm>
            <a:off x="696914" y="249451"/>
            <a:ext cx="726161" cy="207749"/>
          </a:xfrm>
        </p:spPr>
        <p:txBody>
          <a:bodyPr/>
          <a:lstStyle>
            <a:lvl1pPr>
              <a:defRPr/>
            </a:lvl1pPr>
          </a:lstStyle>
          <a:p>
            <a:r>
              <a:rPr lang="en-US"/>
              <a:t>May 2025</a:t>
            </a:r>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a:xfrm>
            <a:off x="7181373" y="4856560"/>
            <a:ext cx="1362552" cy="169277"/>
          </a:xfrm>
        </p:spPr>
        <p:txBody>
          <a:bodyPr/>
          <a:lstStyle>
            <a:lvl1pPr>
              <a:defRPr sz="1100"/>
            </a:lvl1pPr>
          </a:lstStyle>
          <a:p>
            <a:r>
              <a:rPr lang="en-US"/>
              <a:t>Mahmoud Hasabelnaby, et. al., Huawei</a:t>
            </a:r>
            <a:endParaRPr lang="en-US" dirty="0"/>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a:xfrm>
            <a:off x="4520334" y="4856560"/>
            <a:ext cx="179536" cy="184666"/>
          </a:xfrm>
        </p:spPr>
        <p:txBody>
          <a:bodyPr/>
          <a:lstStyle>
            <a:lvl1pPr>
              <a:defRPr sz="12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519699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a:xfrm>
            <a:off x="696914" y="249451"/>
            <a:ext cx="726161" cy="207749"/>
          </a:xfrm>
        </p:spPr>
        <p:txBody>
          <a:bodyPr/>
          <a:lstStyle>
            <a:lvl1pPr>
              <a:defRPr/>
            </a:lvl1pPr>
          </a:lstStyle>
          <a:p>
            <a:r>
              <a:rPr lang="en-US"/>
              <a:t>May 2025</a:t>
            </a:r>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a:t>Mahmoud Hasabelnaby, et. al., Huawei</a:t>
            </a:r>
            <a:endParaRPr lang="en-US" dirty="0"/>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a:xfrm>
            <a:off x="4520334" y="4856560"/>
            <a:ext cx="179536" cy="184666"/>
          </a:xfrm>
        </p:spPr>
        <p:txBody>
          <a:bodyPr/>
          <a:lstStyle>
            <a:lvl1pPr>
              <a:defRPr sz="12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892168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514350"/>
            <a:ext cx="77724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endParaRPr lang="en-GB" altLang="en-US" dirty="0"/>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491854"/>
            <a:ext cx="77724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4" y="249451"/>
            <a:ext cx="706925" cy="20774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350" b="1"/>
            </a:lvl1pPr>
          </a:lstStyle>
          <a:p>
            <a:r>
              <a:rPr lang="en-US"/>
              <a:t>May 2025</a:t>
            </a:r>
            <a:endParaRPr 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6256439" y="4856560"/>
            <a:ext cx="2287486" cy="169277"/>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100"/>
            </a:lvl1pPr>
          </a:lstStyle>
          <a:p>
            <a:r>
              <a:rPr lang="en-US"/>
              <a:t>Mahmoud Hasabelnaby, et. al., Huawei</a:t>
            </a:r>
            <a:endParaRPr lang="en-US"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571630" y="4856560"/>
            <a:ext cx="769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a:lvl1pPr>
          </a:lstStyle>
          <a:p>
            <a:r>
              <a:rPr lang="en-US" dirty="0"/>
              <a:t>1</a:t>
            </a:r>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834470" y="248261"/>
            <a:ext cx="2577693"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350" b="1" dirty="0"/>
              <a:t>doc.: IEEE 802.11-25/0789r0</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4572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350"/>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1" y="4856560"/>
            <a:ext cx="53860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sz="900"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485775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350"/>
          </a:p>
        </p:txBody>
      </p:sp>
    </p:spTree>
    <p:extLst>
      <p:ext uri="{BB962C8B-B14F-4D97-AF65-F5344CB8AC3E}">
        <p14:creationId xmlns:p14="http://schemas.microsoft.com/office/powerpoint/2010/main" val="78496723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6" r:id="rId12"/>
  </p:sldLayoutIdLst>
  <p:hf hdr="0"/>
  <p:txStyles>
    <p:titleStyle>
      <a:lvl1pPr algn="ctr" rtl="0" eaLnBrk="1" fontAlgn="base" hangingPunct="1">
        <a:spcBef>
          <a:spcPct val="0"/>
        </a:spcBef>
        <a:spcAft>
          <a:spcPct val="0"/>
        </a:spcAft>
        <a:defRPr sz="2400" b="1">
          <a:solidFill>
            <a:schemeClr val="tx2"/>
          </a:solidFill>
          <a:latin typeface="+mj-lt"/>
          <a:ea typeface="+mj-ea"/>
          <a:cs typeface="+mj-cs"/>
        </a:defRPr>
      </a:lvl1pPr>
      <a:lvl2pPr algn="ctr" rtl="0" eaLnBrk="1" fontAlgn="base" hangingPunct="1">
        <a:spcBef>
          <a:spcPct val="0"/>
        </a:spcBef>
        <a:spcAft>
          <a:spcPct val="0"/>
        </a:spcAft>
        <a:defRPr sz="2400" b="1">
          <a:solidFill>
            <a:schemeClr val="tx2"/>
          </a:solidFill>
          <a:latin typeface="Times New Roman" pitchFamily="18" charset="0"/>
        </a:defRPr>
      </a:lvl2pPr>
      <a:lvl3pPr algn="ctr" rtl="0" eaLnBrk="1" fontAlgn="base" hangingPunct="1">
        <a:spcBef>
          <a:spcPct val="0"/>
        </a:spcBef>
        <a:spcAft>
          <a:spcPct val="0"/>
        </a:spcAft>
        <a:defRPr sz="2400" b="1">
          <a:solidFill>
            <a:schemeClr val="tx2"/>
          </a:solidFill>
          <a:latin typeface="Times New Roman" pitchFamily="18" charset="0"/>
        </a:defRPr>
      </a:lvl3pPr>
      <a:lvl4pPr algn="ctr" rtl="0" eaLnBrk="1" fontAlgn="base" hangingPunct="1">
        <a:spcBef>
          <a:spcPct val="0"/>
        </a:spcBef>
        <a:spcAft>
          <a:spcPct val="0"/>
        </a:spcAft>
        <a:defRPr sz="2400" b="1">
          <a:solidFill>
            <a:schemeClr val="tx2"/>
          </a:solidFill>
          <a:latin typeface="Times New Roman" pitchFamily="18" charset="0"/>
        </a:defRPr>
      </a:lvl4pPr>
      <a:lvl5pPr algn="ctr" rtl="0" eaLnBrk="1" fontAlgn="base" hangingPunct="1">
        <a:spcBef>
          <a:spcPct val="0"/>
        </a:spcBef>
        <a:spcAft>
          <a:spcPct val="0"/>
        </a:spcAft>
        <a:defRPr sz="2400" b="1">
          <a:solidFill>
            <a:schemeClr val="tx2"/>
          </a:solidFill>
          <a:latin typeface="Times New Roman" pitchFamily="18" charset="0"/>
        </a:defRPr>
      </a:lvl5pPr>
      <a:lvl6pPr marL="342900" algn="ctr" rtl="0" eaLnBrk="1" fontAlgn="base" hangingPunct="1">
        <a:spcBef>
          <a:spcPct val="0"/>
        </a:spcBef>
        <a:spcAft>
          <a:spcPct val="0"/>
        </a:spcAft>
        <a:defRPr sz="2400" b="1">
          <a:solidFill>
            <a:schemeClr val="tx2"/>
          </a:solidFill>
          <a:latin typeface="Times New Roman" pitchFamily="18" charset="0"/>
        </a:defRPr>
      </a:lvl6pPr>
      <a:lvl7pPr marL="685800" algn="ctr" rtl="0" eaLnBrk="1" fontAlgn="base" hangingPunct="1">
        <a:spcBef>
          <a:spcPct val="0"/>
        </a:spcBef>
        <a:spcAft>
          <a:spcPct val="0"/>
        </a:spcAft>
        <a:defRPr sz="2400" b="1">
          <a:solidFill>
            <a:schemeClr val="tx2"/>
          </a:solidFill>
          <a:latin typeface="Times New Roman" pitchFamily="18" charset="0"/>
        </a:defRPr>
      </a:lvl7pPr>
      <a:lvl8pPr marL="1028700" algn="ctr" rtl="0" eaLnBrk="1" fontAlgn="base" hangingPunct="1">
        <a:spcBef>
          <a:spcPct val="0"/>
        </a:spcBef>
        <a:spcAft>
          <a:spcPct val="0"/>
        </a:spcAft>
        <a:defRPr sz="2400" b="1">
          <a:solidFill>
            <a:schemeClr val="tx2"/>
          </a:solidFill>
          <a:latin typeface="Times New Roman" pitchFamily="18" charset="0"/>
        </a:defRPr>
      </a:lvl8pPr>
      <a:lvl9pPr marL="1371600" algn="ctr" rtl="0" eaLnBrk="1" fontAlgn="base" hangingPunct="1">
        <a:spcBef>
          <a:spcPct val="0"/>
        </a:spcBef>
        <a:spcAft>
          <a:spcPct val="0"/>
        </a:spcAft>
        <a:defRPr sz="2400" b="1">
          <a:solidFill>
            <a:schemeClr val="tx2"/>
          </a:solidFill>
          <a:latin typeface="Times New Roman" pitchFamily="18" charset="0"/>
        </a:defRPr>
      </a:lvl9pPr>
    </p:titleStyle>
    <p:bodyStyle>
      <a:lvl1pPr marL="257175" indent="-257175" algn="l" rtl="0" eaLnBrk="1" fontAlgn="base" hangingPunct="1">
        <a:spcBef>
          <a:spcPct val="20000"/>
        </a:spcBef>
        <a:spcAft>
          <a:spcPct val="0"/>
        </a:spcAft>
        <a:buChar char="•"/>
        <a:defRPr sz="1800" b="1">
          <a:solidFill>
            <a:schemeClr val="tx1"/>
          </a:solidFill>
          <a:latin typeface="+mn-lt"/>
          <a:ea typeface="+mn-ea"/>
          <a:cs typeface="+mn-cs"/>
        </a:defRPr>
      </a:lvl1pPr>
      <a:lvl2pPr marL="557213" indent="-214313" algn="l" rtl="0" eaLnBrk="1" fontAlgn="base" hangingPunct="1">
        <a:spcBef>
          <a:spcPct val="20000"/>
        </a:spcBef>
        <a:spcAft>
          <a:spcPct val="0"/>
        </a:spcAft>
        <a:buChar char="–"/>
        <a:defRPr sz="1500">
          <a:solidFill>
            <a:schemeClr val="tx1"/>
          </a:solidFill>
          <a:latin typeface="+mn-lt"/>
        </a:defRPr>
      </a:lvl2pPr>
      <a:lvl3pPr marL="814388" indent="-171450" algn="l" rtl="0" eaLnBrk="1" fontAlgn="base" hangingPunct="1">
        <a:spcBef>
          <a:spcPct val="20000"/>
        </a:spcBef>
        <a:spcAft>
          <a:spcPct val="0"/>
        </a:spcAft>
        <a:buChar char="•"/>
        <a:defRPr>
          <a:solidFill>
            <a:schemeClr val="tx1"/>
          </a:solidFill>
          <a:latin typeface="+mn-lt"/>
        </a:defRPr>
      </a:lvl3pPr>
      <a:lvl4pPr marL="1071563" indent="-171450" algn="l" rtl="0" eaLnBrk="1" fontAlgn="base" hangingPunct="1">
        <a:spcBef>
          <a:spcPct val="20000"/>
        </a:spcBef>
        <a:spcAft>
          <a:spcPct val="0"/>
        </a:spcAft>
        <a:buChar char="–"/>
        <a:defRPr sz="1200">
          <a:solidFill>
            <a:schemeClr val="tx1"/>
          </a:solidFill>
          <a:latin typeface="+mn-lt"/>
        </a:defRPr>
      </a:lvl4pPr>
      <a:lvl5pPr marL="1328738" indent="-171450" algn="l" rtl="0" eaLnBrk="1" fontAlgn="base" hangingPunct="1">
        <a:spcBef>
          <a:spcPct val="20000"/>
        </a:spcBef>
        <a:spcAft>
          <a:spcPct val="0"/>
        </a:spcAft>
        <a:buChar char="•"/>
        <a:defRPr sz="1200">
          <a:solidFill>
            <a:schemeClr val="tx1"/>
          </a:solidFill>
          <a:latin typeface="+mn-lt"/>
        </a:defRPr>
      </a:lvl5pPr>
      <a:lvl6pPr marL="1671638" indent="-171450" algn="l" rtl="0" eaLnBrk="1" fontAlgn="base" hangingPunct="1">
        <a:spcBef>
          <a:spcPct val="20000"/>
        </a:spcBef>
        <a:spcAft>
          <a:spcPct val="0"/>
        </a:spcAft>
        <a:buChar char="•"/>
        <a:defRPr sz="1200">
          <a:solidFill>
            <a:schemeClr val="tx1"/>
          </a:solidFill>
          <a:latin typeface="+mn-lt"/>
        </a:defRPr>
      </a:lvl6pPr>
      <a:lvl7pPr marL="2014538" indent="-171450" algn="l" rtl="0" eaLnBrk="1" fontAlgn="base" hangingPunct="1">
        <a:spcBef>
          <a:spcPct val="20000"/>
        </a:spcBef>
        <a:spcAft>
          <a:spcPct val="0"/>
        </a:spcAft>
        <a:buChar char="•"/>
        <a:defRPr sz="1200">
          <a:solidFill>
            <a:schemeClr val="tx1"/>
          </a:solidFill>
          <a:latin typeface="+mn-lt"/>
        </a:defRPr>
      </a:lvl7pPr>
      <a:lvl8pPr marL="2357438" indent="-171450" algn="l" rtl="0" eaLnBrk="1" fontAlgn="base" hangingPunct="1">
        <a:spcBef>
          <a:spcPct val="20000"/>
        </a:spcBef>
        <a:spcAft>
          <a:spcPct val="0"/>
        </a:spcAft>
        <a:buChar char="•"/>
        <a:defRPr sz="1200">
          <a:solidFill>
            <a:schemeClr val="tx1"/>
          </a:solidFill>
          <a:latin typeface="+mn-lt"/>
        </a:defRPr>
      </a:lvl8pPr>
      <a:lvl9pPr marL="2700338" indent="-171450" algn="l" rtl="0" eaLnBrk="1" fontAlgn="base" hangingPunct="1">
        <a:spcBef>
          <a:spcPct val="20000"/>
        </a:spcBef>
        <a:spcAft>
          <a:spcPct val="0"/>
        </a:spcAft>
        <a:buChar char="•"/>
        <a:defRPr sz="12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xfrm>
            <a:off x="685800" y="514350"/>
            <a:ext cx="7772400" cy="800100"/>
          </a:xfrm>
          <a:noFill/>
        </p:spPr>
        <p:txBody>
          <a:bodyPr/>
          <a:lstStyle/>
          <a:p>
            <a:r>
              <a:rPr lang="en-US" dirty="0"/>
              <a:t>Energy-Level Status Reporting for AMP Devices – Follow-Up</a:t>
            </a:r>
            <a:endParaRPr lang="en-GB" altLang="en-US" dirty="0"/>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1657349" y="1478527"/>
            <a:ext cx="5829300" cy="285750"/>
          </a:xfrm>
          <a:noFill/>
        </p:spPr>
        <p:txBody>
          <a:bodyPr/>
          <a:lstStyle/>
          <a:p>
            <a:pPr algn="ctr">
              <a:buFontTx/>
              <a:buNone/>
            </a:pPr>
            <a:r>
              <a:rPr lang="en-GB" altLang="en-US" sz="1500" dirty="0"/>
              <a:t>Date:</a:t>
            </a:r>
            <a:r>
              <a:rPr lang="en-GB" altLang="en-US" sz="1500" b="0" dirty="0"/>
              <a:t> 2025-05-14</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1050376" y="1846315"/>
            <a:ext cx="10858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1500" dirty="0"/>
              <a:t>Authors:</a:t>
            </a:r>
            <a:endParaRPr lang="en-GB" altLang="en-US" sz="1500" b="0" dirty="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2197544857"/>
              </p:ext>
            </p:extLst>
          </p:nvPr>
        </p:nvGraphicFramePr>
        <p:xfrm>
          <a:off x="1112967" y="2390729"/>
          <a:ext cx="7202659" cy="1438322"/>
        </p:xfrm>
        <a:graphic>
          <a:graphicData uri="http://schemas.openxmlformats.org/drawingml/2006/table">
            <a:tbl>
              <a:tblPr firstRow="1" bandRow="1">
                <a:tableStyleId>{21E4AEA4-8DFA-4A89-87EB-49C32662AFE0}</a:tableStyleId>
              </a:tblPr>
              <a:tblGrid>
                <a:gridCol w="1410829">
                  <a:extLst>
                    <a:ext uri="{9D8B030D-6E8A-4147-A177-3AD203B41FA5}">
                      <a16:colId xmlns:a16="http://schemas.microsoft.com/office/drawing/2014/main" val="20000"/>
                    </a:ext>
                  </a:extLst>
                </a:gridCol>
                <a:gridCol w="965304">
                  <a:extLst>
                    <a:ext uri="{9D8B030D-6E8A-4147-A177-3AD203B41FA5}">
                      <a16:colId xmlns:a16="http://schemas.microsoft.com/office/drawing/2014/main" val="20001"/>
                    </a:ext>
                  </a:extLst>
                </a:gridCol>
                <a:gridCol w="2004864">
                  <a:extLst>
                    <a:ext uri="{9D8B030D-6E8A-4147-A177-3AD203B41FA5}">
                      <a16:colId xmlns:a16="http://schemas.microsoft.com/office/drawing/2014/main" val="20002"/>
                    </a:ext>
                  </a:extLst>
                </a:gridCol>
                <a:gridCol w="668289">
                  <a:extLst>
                    <a:ext uri="{9D8B030D-6E8A-4147-A177-3AD203B41FA5}">
                      <a16:colId xmlns:a16="http://schemas.microsoft.com/office/drawing/2014/main" val="20003"/>
                    </a:ext>
                  </a:extLst>
                </a:gridCol>
                <a:gridCol w="2153373">
                  <a:extLst>
                    <a:ext uri="{9D8B030D-6E8A-4147-A177-3AD203B41FA5}">
                      <a16:colId xmlns:a16="http://schemas.microsoft.com/office/drawing/2014/main" val="20004"/>
                    </a:ext>
                  </a:extLst>
                </a:gridCol>
              </a:tblGrid>
              <a:tr h="333422">
                <a:tc>
                  <a:txBody>
                    <a:bodyPr/>
                    <a:lstStyle/>
                    <a:p>
                      <a:pPr algn="ctr"/>
                      <a:r>
                        <a:rPr lang="en-US" sz="900" dirty="0">
                          <a:solidFill>
                            <a:schemeClr val="tx1"/>
                          </a:solidFill>
                        </a:rPr>
                        <a:t>Name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Affiliations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Address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Phone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Email</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18017">
                <a:tc>
                  <a:txBody>
                    <a:bodyPr/>
                    <a:lstStyle/>
                    <a:p>
                      <a:pPr algn="ctr"/>
                      <a:r>
                        <a:rPr lang="en-US" sz="1000" kern="1200" dirty="0">
                          <a:solidFill>
                            <a:schemeClr val="dk1"/>
                          </a:solidFill>
                          <a:latin typeface="+mn-lt"/>
                          <a:ea typeface="+mn-ea"/>
                          <a:cs typeface="+mn-cs"/>
                        </a:rPr>
                        <a:t>Mahmoud Hasabelnaby</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endParaRPr lang="en-US" sz="1000" dirty="0"/>
                    </a:p>
                    <a:p>
                      <a:pPr algn="ctr"/>
                      <a:endParaRPr lang="en-US" sz="1000" dirty="0"/>
                    </a:p>
                    <a:p>
                      <a:pPr algn="ctr">
                        <a:lnSpc>
                          <a:spcPct val="200000"/>
                        </a:lnSpc>
                      </a:pPr>
                      <a:r>
                        <a:rPr lang="en-US" sz="1000" dirty="0"/>
                        <a:t>Huawei</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0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00" dirty="0"/>
                        <a:t>Mahmoud.Hasabelnaby@huawei.com</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Osama </a:t>
                      </a:r>
                      <a:r>
                        <a:rPr lang="en-US" sz="1000" kern="1200" dirty="0" err="1">
                          <a:solidFill>
                            <a:schemeClr val="dk1"/>
                          </a:solidFill>
                          <a:latin typeface="+mn-lt"/>
                          <a:ea typeface="+mn-ea"/>
                          <a:cs typeface="+mn-cs"/>
                        </a:rPr>
                        <a:t>Aboul-Magd</a:t>
                      </a:r>
                      <a:endParaRPr lang="en-US" sz="1000" kern="1200" dirty="0">
                        <a:solidFill>
                          <a:schemeClr val="dk1"/>
                        </a:solidFill>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Junghoon Suh</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Yan Xin</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latin typeface="+mn-lt"/>
                          <a:ea typeface="+mn-ea"/>
                          <a:cs typeface="+mn-cs"/>
                        </a:rPr>
                        <a:t>Abdallah Hussein</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0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92572408"/>
                  </a:ext>
                </a:extLst>
              </a:tr>
            </a:tbl>
          </a:graphicData>
        </a:graphic>
      </p:graphicFrame>
      <p:sp>
        <p:nvSpPr>
          <p:cNvPr id="2" name="Date Placeholder 1">
            <a:extLst>
              <a:ext uri="{FF2B5EF4-FFF2-40B4-BE49-F238E27FC236}">
                <a16:creationId xmlns:a16="http://schemas.microsoft.com/office/drawing/2014/main" id="{90C9DF3E-6956-4DD5-BFE5-14185333A8D1}"/>
              </a:ext>
            </a:extLst>
          </p:cNvPr>
          <p:cNvSpPr>
            <a:spLocks noGrp="1"/>
          </p:cNvSpPr>
          <p:nvPr>
            <p:ph type="dt" sz="half" idx="10"/>
          </p:nvPr>
        </p:nvSpPr>
        <p:spPr>
          <a:xfrm>
            <a:off x="696914" y="249451"/>
            <a:ext cx="1184683" cy="207749"/>
          </a:xfrm>
        </p:spPr>
        <p:txBody>
          <a:bodyPr/>
          <a:lstStyle/>
          <a:p>
            <a:r>
              <a:rPr lang="en-US"/>
              <a:t>May 2025</a:t>
            </a:r>
            <a:endParaRPr lang="en-US" dirty="0"/>
          </a:p>
        </p:txBody>
      </p:sp>
      <p:sp>
        <p:nvSpPr>
          <p:cNvPr id="3" name="Footer Placeholder 2">
            <a:extLst>
              <a:ext uri="{FF2B5EF4-FFF2-40B4-BE49-F238E27FC236}">
                <a16:creationId xmlns:a16="http://schemas.microsoft.com/office/drawing/2014/main" id="{C7A8C79C-1127-4C2B-AB6A-4F201FEBBEFF}"/>
              </a:ext>
            </a:extLst>
          </p:cNvPr>
          <p:cNvSpPr>
            <a:spLocks noGrp="1"/>
          </p:cNvSpPr>
          <p:nvPr>
            <p:ph type="ftr" sz="quarter" idx="11"/>
          </p:nvPr>
        </p:nvSpPr>
        <p:spPr/>
        <p:txBody>
          <a:bodyPr/>
          <a:lstStyle/>
          <a:p>
            <a:r>
              <a:rPr lang="en-US" dirty="0"/>
              <a:t>Mahmoud Hasabelnaby, et. al., Huawei</a:t>
            </a:r>
          </a:p>
        </p:txBody>
      </p:sp>
      <p:sp>
        <p:nvSpPr>
          <p:cNvPr id="4" name="Slide Number Placeholder 3">
            <a:extLst>
              <a:ext uri="{FF2B5EF4-FFF2-40B4-BE49-F238E27FC236}">
                <a16:creationId xmlns:a16="http://schemas.microsoft.com/office/drawing/2014/main" id="{47B04D0D-B8BD-4C70-AD7D-EF17429404D2}"/>
              </a:ext>
            </a:extLst>
          </p:cNvPr>
          <p:cNvSpPr>
            <a:spLocks noGrp="1"/>
          </p:cNvSpPr>
          <p:nvPr>
            <p:ph type="sldNum" sz="quarter" idx="12"/>
          </p:nvPr>
        </p:nvSpPr>
        <p:spPr/>
        <p:txBody>
          <a:bodyPr/>
          <a:lstStyle/>
          <a:p>
            <a:fld id="{EE2556C5-CE8C-6547-B838-EA80C61A4AF7}" type="slidenum">
              <a:rPr lang="en-US" smtClean="0"/>
              <a:pPr/>
              <a:t>1</a:t>
            </a:fld>
            <a:endParaRPr lang="en-US" dirty="0"/>
          </a:p>
        </p:txBody>
      </p:sp>
    </p:spTree>
    <p:extLst>
      <p:ext uri="{BB962C8B-B14F-4D97-AF65-F5344CB8AC3E}">
        <p14:creationId xmlns:p14="http://schemas.microsoft.com/office/powerpoint/2010/main" val="822373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Problem Statement</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2</a:t>
            </a:fld>
            <a:endParaRPr lang="en-US" sz="1200" dirty="0">
              <a:latin typeface="+mj-lt"/>
            </a:endParaRPr>
          </a:p>
        </p:txBody>
      </p:sp>
      <p:sp>
        <p:nvSpPr>
          <p:cNvPr id="4" name="Text Placeholder 3"/>
          <p:cNvSpPr>
            <a:spLocks noGrp="1"/>
          </p:cNvSpPr>
          <p:nvPr>
            <p:ph type="body" sz="quarter" idx="13"/>
          </p:nvPr>
        </p:nvSpPr>
        <p:spPr>
          <a:xfrm>
            <a:off x="440772" y="1033922"/>
            <a:ext cx="8246028" cy="3731631"/>
          </a:xfrm>
        </p:spPr>
        <p:txBody>
          <a:bodyPr>
            <a:normAutofit/>
          </a:bodyPr>
          <a:lstStyle/>
          <a:p>
            <a:r>
              <a:rPr lang="en-US" sz="1400" dirty="0"/>
              <a:t>AP cannot make informed decisions about wireless power transfer (WPT) management, channel access scheduling and resource allocation due to a lack of knowledge regarding the AMP STA's current energy level. </a:t>
            </a:r>
          </a:p>
          <a:p>
            <a:endParaRPr lang="en-US" sz="1400" dirty="0"/>
          </a:p>
          <a:p>
            <a:r>
              <a:rPr lang="en-US" sz="1400" dirty="0"/>
              <a:t>This can lead to the following problems: </a:t>
            </a:r>
          </a:p>
          <a:p>
            <a:pPr marL="943053" lvl="1" indent="-285750">
              <a:buFont typeface="Wingdings" panose="05000000000000000000" pitchFamily="2" charset="2"/>
              <a:buChar char="Ø"/>
            </a:pPr>
            <a:r>
              <a:rPr lang="en-US" sz="1300" dirty="0"/>
              <a:t>Inefficient Wireless Power Transfer scheduling: Without visibility into the AMP STA’s energy level, the AP may unnecessarily initiate wireless power transfer sessions or trigger the energizer to activate, while failing to prioritize AMP STAs with critical energy needs. </a:t>
            </a:r>
          </a:p>
          <a:p>
            <a:pPr marL="657303" lvl="1" indent="0">
              <a:buNone/>
            </a:pPr>
            <a:endParaRPr lang="en-US" sz="1300" dirty="0"/>
          </a:p>
          <a:p>
            <a:pPr marL="943053" lvl="1" indent="-285750">
              <a:buFont typeface="Wingdings" panose="05000000000000000000" pitchFamily="2" charset="2"/>
              <a:buChar char="Ø"/>
            </a:pPr>
            <a:r>
              <a:rPr lang="en-US" sz="1300" dirty="0"/>
              <a:t>Poor Scheduling Decisions: Without energy-level information, the AP cannot optimize transmission scheduling. It might prioritize AMP STAs that cannot complete the communication due to their low energy, while other AMP STAs with sufficient energy might be overlooked. This leads to suboptimal scheduling and inefficient resource use, as those resources remain unused</a:t>
            </a:r>
          </a:p>
          <a:p>
            <a:pPr marL="943053" lvl="1" indent="-285750">
              <a:buFont typeface="Wingdings" panose="05000000000000000000" pitchFamily="2" charset="2"/>
              <a:buChar char="Ø"/>
            </a:pPr>
            <a:endParaRPr lang="en-US" sz="1300" dirty="0"/>
          </a:p>
          <a:p>
            <a:pPr marL="943053" lvl="1" indent="-285750">
              <a:buFont typeface="Wingdings" panose="05000000000000000000" pitchFamily="2" charset="2"/>
              <a:buChar char="Ø"/>
            </a:pPr>
            <a:r>
              <a:rPr lang="en-US" sz="1300" dirty="0"/>
              <a:t>Potential Data Loss: The AP might transmit a DL transmission to a low/no energy AMP STA, leading to potential packet loss and transmission failure. </a:t>
            </a:r>
          </a:p>
          <a:p>
            <a:endParaRPr lang="en-US" sz="1700" dirty="0"/>
          </a:p>
          <a:p>
            <a:endParaRPr lang="en-US" sz="1700" dirty="0"/>
          </a:p>
          <a:p>
            <a:endParaRPr lang="en-US" sz="1700" dirty="0"/>
          </a:p>
          <a:p>
            <a:endParaRPr lang="en-US" sz="1700"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May 2025</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2072878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Motivation</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3</a:t>
            </a:fld>
            <a:endParaRPr lang="en-US" sz="1200" dirty="0">
              <a:latin typeface="+mj-lt"/>
            </a:endParaRPr>
          </a:p>
        </p:txBody>
      </p:sp>
      <p:sp>
        <p:nvSpPr>
          <p:cNvPr id="4" name="Text Placeholder 3"/>
          <p:cNvSpPr>
            <a:spLocks noGrp="1"/>
          </p:cNvSpPr>
          <p:nvPr>
            <p:ph type="body" sz="quarter" idx="13"/>
          </p:nvPr>
        </p:nvSpPr>
        <p:spPr>
          <a:xfrm>
            <a:off x="455613" y="1247622"/>
            <a:ext cx="8287458" cy="3382537"/>
          </a:xfrm>
        </p:spPr>
        <p:txBody>
          <a:bodyPr>
            <a:normAutofit/>
          </a:bodyPr>
          <a:lstStyle/>
          <a:p>
            <a:pPr marL="285750" indent="-285750">
              <a:buFont typeface="Arial" panose="020B0604020202020204" pitchFamily="34" charset="0"/>
              <a:buChar char="•"/>
            </a:pPr>
            <a:r>
              <a:rPr lang="en-US" sz="1700" dirty="0"/>
              <a:t>The aforementioned limitations highlight the critical need for a robust mechanism for AMP STAs to report their energy state to the associated AP.</a:t>
            </a:r>
          </a:p>
          <a:p>
            <a:pPr marL="285750" indent="-285750">
              <a:buFont typeface="Arial" panose="020B0604020202020204" pitchFamily="34" charset="0"/>
              <a:buChar char="•"/>
            </a:pPr>
            <a:endParaRPr lang="en-US" sz="1700" dirty="0"/>
          </a:p>
          <a:p>
            <a:pPr marL="285750" indent="-285750">
              <a:buFont typeface="Arial" panose="020B0604020202020204" pitchFamily="34" charset="0"/>
              <a:buChar char="•"/>
            </a:pPr>
            <a:r>
              <a:rPr lang="en-US" sz="1700" dirty="0"/>
              <a:t>According to </a:t>
            </a:r>
            <a:r>
              <a:rPr lang="en-US" sz="1700" u="sng" dirty="0"/>
              <a:t>Motion #36</a:t>
            </a:r>
            <a:r>
              <a:rPr lang="en-US" sz="1700" dirty="0"/>
              <a:t> [1], IEEE 802.11bp defines a mechanism that allows an AMP non-AP STA to report its energy harvesting and power related information to AMP AP STA. </a:t>
            </a:r>
          </a:p>
          <a:p>
            <a:pPr marL="585788" lvl="1" indent="-285750">
              <a:buFont typeface="Wingdings" panose="05000000000000000000" pitchFamily="2" charset="2"/>
              <a:buChar char="§"/>
            </a:pPr>
            <a:r>
              <a:rPr lang="en-US" sz="1400" dirty="0"/>
              <a:t>The parameters that are included in the report and how to report such information is TBD.</a:t>
            </a:r>
          </a:p>
          <a:p>
            <a:pPr marL="285750" indent="-285750">
              <a:buFont typeface="Arial" panose="020B0604020202020204" pitchFamily="34" charset="0"/>
              <a:buChar char="•"/>
            </a:pPr>
            <a:endParaRPr lang="en-US" sz="1700" dirty="0"/>
          </a:p>
          <a:p>
            <a:r>
              <a:rPr lang="en-US" sz="1600" dirty="0"/>
              <a:t>This contribution introduces a lightweight Energy-Level Status Reporting (ELSR) mechanism that enables AMP STAs to report their current energy state to the AP with minimal energy consumption.</a:t>
            </a:r>
            <a:endParaRPr lang="en-US" sz="1700" dirty="0"/>
          </a:p>
          <a:p>
            <a:pPr lvl="1">
              <a:buFont typeface="Arial" panose="020B0604020202020204" pitchFamily="34" charset="0"/>
              <a:buChar char="•"/>
            </a:pPr>
            <a:endParaRPr lang="en-US" sz="1400" dirty="0"/>
          </a:p>
          <a:p>
            <a:pPr algn="l">
              <a:buFont typeface="Arial" panose="020B0604020202020204" pitchFamily="34" charset="0"/>
              <a:buChar char="•"/>
            </a:pPr>
            <a:endParaRPr lang="en-US" dirty="0"/>
          </a:p>
          <a:p>
            <a:pPr marL="342900" lvl="1" indent="0">
              <a:buNone/>
            </a:pPr>
            <a:endParaRPr lang="en-US" dirty="0"/>
          </a:p>
          <a:p>
            <a:pPr lvl="1"/>
            <a:endParaRPr lang="en-US" altLang="ko-KR" sz="1700" dirty="0"/>
          </a:p>
          <a:p>
            <a:endParaRPr lang="en-US"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May 2025</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1144461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542" y="550677"/>
            <a:ext cx="8229600" cy="551322"/>
          </a:xfrm>
        </p:spPr>
        <p:txBody>
          <a:bodyPr/>
          <a:lstStyle/>
          <a:p>
            <a:r>
              <a:rPr lang="en-US" dirty="0">
                <a:latin typeface="+mj-lt"/>
              </a:rPr>
              <a:t>Proposal: Piggybacking ELSR with AMP non-AP STA’s Uplink Transmission</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4</a:t>
            </a:fld>
            <a:endParaRPr lang="en-US" sz="1200" dirty="0">
              <a:latin typeface="+mj-lt"/>
            </a:endParaRPr>
          </a:p>
        </p:txBody>
      </p:sp>
      <p:sp>
        <p:nvSpPr>
          <p:cNvPr id="4" name="Text Placeholder 3"/>
          <p:cNvSpPr>
            <a:spLocks noGrp="1"/>
          </p:cNvSpPr>
          <p:nvPr>
            <p:ph type="body" sz="quarter" idx="13"/>
          </p:nvPr>
        </p:nvSpPr>
        <p:spPr>
          <a:xfrm>
            <a:off x="455613" y="1414579"/>
            <a:ext cx="8287458" cy="3382537"/>
          </a:xfrm>
        </p:spPr>
        <p:txBody>
          <a:bodyPr>
            <a:normAutofit fontScale="92500" lnSpcReduction="10000"/>
          </a:bodyPr>
          <a:lstStyle/>
          <a:p>
            <a:r>
              <a:rPr lang="en-US" dirty="0"/>
              <a:t>AMP STAs may send a dedicated Energy-Level Status report to their associated AP upon request. However, this dedicated Energy-Level Status report transmission consumes energy, which is a concern for energy-constrained AMP STAs [2-5]. </a:t>
            </a:r>
          </a:p>
          <a:p>
            <a:endParaRPr lang="en-US" dirty="0"/>
          </a:p>
          <a:p>
            <a:r>
              <a:rPr lang="en-US" dirty="0"/>
              <a:t>To minimize energy usage for the Energy-Level Status report, the AMP STA can embed its energy-level status (e.g., </a:t>
            </a:r>
            <a:r>
              <a:rPr lang="en-US" u="sng" dirty="0"/>
              <a:t>one-bit indication</a:t>
            </a:r>
            <a:r>
              <a:rPr lang="en-US" dirty="0"/>
              <a:t>) within regular uplink transmissions (e.g., data PPDUs, TB-PPDUs, etc.) to the associated AP. </a:t>
            </a:r>
          </a:p>
          <a:p>
            <a:pPr lvl="1"/>
            <a:r>
              <a:rPr lang="en-US" dirty="0"/>
              <a:t>a value of 0 signifies an high or non-critical energy level, and;</a:t>
            </a:r>
          </a:p>
          <a:p>
            <a:pPr lvl="1"/>
            <a:r>
              <a:rPr lang="en-US" dirty="0"/>
              <a:t>a value of 1 indicates a low or critical energy level. </a:t>
            </a:r>
          </a:p>
          <a:p>
            <a:endParaRPr lang="en-US" dirty="0"/>
          </a:p>
          <a:p>
            <a:r>
              <a:rPr lang="en-US" dirty="0"/>
              <a:t>This eliminates the need for standalone Energy-Level Status reporting frames, reducing control overhead and conserving energy, thereby extending the operational lifespan of AMP STAs.</a:t>
            </a:r>
          </a:p>
          <a:p>
            <a:pPr marL="342900" lvl="1" indent="0">
              <a:buNone/>
            </a:pPr>
            <a:endParaRPr lang="en-US" dirty="0"/>
          </a:p>
          <a:p>
            <a:pPr lvl="1"/>
            <a:endParaRPr lang="en-US" dirty="0"/>
          </a:p>
          <a:p>
            <a:pPr lvl="1"/>
            <a:endParaRPr lang="en-US" dirty="0"/>
          </a:p>
          <a:p>
            <a:pPr marL="0" indent="0">
              <a:buNone/>
            </a:pPr>
            <a:endParaRPr lang="en-US" dirty="0"/>
          </a:p>
          <a:p>
            <a:endParaRPr lang="en-US" dirty="0"/>
          </a:p>
          <a:p>
            <a:pPr marL="0" indent="0">
              <a:buNone/>
            </a:pPr>
            <a:endParaRPr lang="en-US" dirty="0"/>
          </a:p>
          <a:p>
            <a:pPr marL="0" indent="0">
              <a:buNone/>
            </a:pPr>
            <a:endParaRPr lang="en-US" dirty="0"/>
          </a:p>
          <a:p>
            <a:pPr marL="342900" indent="-342900">
              <a:spcAft>
                <a:spcPts val="0"/>
              </a:spcAft>
              <a:tabLst>
                <a:tab pos="698500" algn="l"/>
              </a:tabLst>
            </a:pPr>
            <a:endParaRPr lang="en-GB" dirty="0"/>
          </a:p>
          <a:p>
            <a:pPr marL="342900" indent="-342900">
              <a:spcAft>
                <a:spcPts val="0"/>
              </a:spcAft>
              <a:tabLst>
                <a:tab pos="698500" algn="l"/>
              </a:tabLst>
            </a:pPr>
            <a:endParaRPr lang="en-GB" sz="1800" dirty="0"/>
          </a:p>
          <a:p>
            <a:pPr marL="342900" lvl="1" indent="0">
              <a:buNone/>
            </a:pPr>
            <a:endParaRPr lang="en-US" dirty="0"/>
          </a:p>
          <a:p>
            <a:pPr lvl="1"/>
            <a:endParaRPr lang="en-US" altLang="ko-KR" sz="1700" dirty="0"/>
          </a:p>
          <a:p>
            <a:endParaRPr lang="en-US"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May 2025</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2293965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542" y="550677"/>
            <a:ext cx="8229600" cy="551322"/>
          </a:xfrm>
        </p:spPr>
        <p:txBody>
          <a:bodyPr/>
          <a:lstStyle/>
          <a:p>
            <a:r>
              <a:rPr lang="en-US" dirty="0">
                <a:latin typeface="+mj-lt"/>
              </a:rPr>
              <a:t>Proposal: Piggybacking ELSR with AMP non-AP STA’s Uplink Transmission</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5</a:t>
            </a:fld>
            <a:endParaRPr lang="en-US" sz="1200" dirty="0">
              <a:latin typeface="+mj-lt"/>
            </a:endParaRPr>
          </a:p>
        </p:txBody>
      </p:sp>
      <p:sp>
        <p:nvSpPr>
          <p:cNvPr id="4" name="Text Placeholder 3"/>
          <p:cNvSpPr>
            <a:spLocks noGrp="1"/>
          </p:cNvSpPr>
          <p:nvPr>
            <p:ph type="body" sz="quarter" idx="13"/>
          </p:nvPr>
        </p:nvSpPr>
        <p:spPr>
          <a:xfrm>
            <a:off x="455613" y="1474023"/>
            <a:ext cx="8287458" cy="3382537"/>
          </a:xfrm>
        </p:spPr>
        <p:txBody>
          <a:bodyPr>
            <a:normAutofit/>
          </a:bodyPr>
          <a:lstStyle/>
          <a:p>
            <a:pPr marL="328612" indent="-285750"/>
            <a:r>
              <a:rPr lang="en-US" dirty="0"/>
              <a:t>Following this, the AP can track the energy status of AMP STAs more frequently as energy updates are included in regular AMP STA’s uplink transmissions. </a:t>
            </a:r>
          </a:p>
          <a:p>
            <a:pPr marL="328612" indent="-285750"/>
            <a:endParaRPr lang="en-US" dirty="0"/>
          </a:p>
          <a:p>
            <a:pPr marL="328612" indent="-285750"/>
            <a:r>
              <a:rPr lang="en-US" dirty="0"/>
              <a:t>This allows the AP to make timely and informed decisions about WPT scheduling and resource allocation.</a:t>
            </a:r>
          </a:p>
          <a:p>
            <a:pPr lvl="1"/>
            <a:r>
              <a:rPr lang="en-US" dirty="0"/>
              <a:t>For instance, if the energy-level status value embedded in the AMP STA’s uplink transmission indicates a </a:t>
            </a:r>
            <a:r>
              <a:rPr lang="en-US" u="sng" dirty="0"/>
              <a:t>critical energy level</a:t>
            </a:r>
            <a:r>
              <a:rPr lang="en-US" dirty="0"/>
              <a:t>, the </a:t>
            </a:r>
            <a:r>
              <a:rPr lang="en-US" u="sng" dirty="0"/>
              <a:t>AP should prioritize WPT</a:t>
            </a:r>
            <a:r>
              <a:rPr lang="en-US" dirty="0"/>
              <a:t> to that AMP STA—either by adjusting the WPT schedule or by triggering the corresponding energizer to transmit energy signals targeted to that AMP STA.</a:t>
            </a:r>
          </a:p>
          <a:p>
            <a:pPr lvl="1"/>
            <a:endParaRPr lang="en-US" dirty="0"/>
          </a:p>
          <a:p>
            <a:pPr marL="0" indent="0">
              <a:buNone/>
            </a:pPr>
            <a:endParaRPr lang="en-US" dirty="0"/>
          </a:p>
          <a:p>
            <a:endParaRPr lang="en-US" dirty="0"/>
          </a:p>
          <a:p>
            <a:pPr marL="0" indent="0">
              <a:buNone/>
            </a:pPr>
            <a:endParaRPr lang="en-US" dirty="0"/>
          </a:p>
          <a:p>
            <a:pPr marL="0" indent="0">
              <a:buNone/>
            </a:pPr>
            <a:endParaRPr lang="en-US" dirty="0"/>
          </a:p>
          <a:p>
            <a:pPr marL="342900" indent="-342900">
              <a:spcAft>
                <a:spcPts val="0"/>
              </a:spcAft>
              <a:tabLst>
                <a:tab pos="698500" algn="l"/>
              </a:tabLst>
            </a:pPr>
            <a:endParaRPr lang="en-GB" dirty="0"/>
          </a:p>
          <a:p>
            <a:pPr marL="342900" indent="-342900">
              <a:spcAft>
                <a:spcPts val="0"/>
              </a:spcAft>
              <a:tabLst>
                <a:tab pos="698500" algn="l"/>
              </a:tabLst>
            </a:pPr>
            <a:endParaRPr lang="en-GB" sz="1800" dirty="0"/>
          </a:p>
          <a:p>
            <a:pPr marL="342900" lvl="1" indent="0">
              <a:buNone/>
            </a:pPr>
            <a:endParaRPr lang="en-US" dirty="0"/>
          </a:p>
          <a:p>
            <a:pPr lvl="1"/>
            <a:endParaRPr lang="en-US" altLang="ko-KR" sz="1700" dirty="0"/>
          </a:p>
          <a:p>
            <a:endParaRPr lang="en-US"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May 2025</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2211779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Conclusion</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6</a:t>
            </a:fld>
            <a:endParaRPr lang="en-US" sz="1200" dirty="0">
              <a:latin typeface="+mj-lt"/>
            </a:endParaRPr>
          </a:p>
        </p:txBody>
      </p:sp>
      <p:sp>
        <p:nvSpPr>
          <p:cNvPr id="4" name="Text Placeholder 3"/>
          <p:cNvSpPr>
            <a:spLocks noGrp="1"/>
          </p:cNvSpPr>
          <p:nvPr>
            <p:ph type="body" sz="quarter" idx="13"/>
          </p:nvPr>
        </p:nvSpPr>
        <p:spPr>
          <a:xfrm>
            <a:off x="455613" y="1247622"/>
            <a:ext cx="8287458" cy="3382537"/>
          </a:xfrm>
        </p:spPr>
        <p:txBody>
          <a:bodyPr>
            <a:normAutofit/>
          </a:bodyPr>
          <a:lstStyle/>
          <a:p>
            <a:r>
              <a:rPr lang="en-US" dirty="0"/>
              <a:t>In this contribution, we introduced a lightweight Energy-Level Status Reporting (ELSR) mechanism that enables AMP STAs to report their current energy state to the AP with minimal energy consumption.</a:t>
            </a:r>
          </a:p>
          <a:p>
            <a:endParaRPr lang="en-US" sz="1600" dirty="0">
              <a:ea typeface="+mn-ea"/>
              <a:cs typeface="+mn-cs"/>
            </a:endParaRPr>
          </a:p>
          <a:p>
            <a:r>
              <a:rPr lang="en-US" dirty="0"/>
              <a:t>AMP STA can embed its energy-level status (e.g., </a:t>
            </a:r>
            <a:r>
              <a:rPr lang="en-US" u="sng" dirty="0"/>
              <a:t>one-bit indication</a:t>
            </a:r>
            <a:r>
              <a:rPr lang="en-US" dirty="0"/>
              <a:t>) within regular uplink transmissions to the AP.</a:t>
            </a:r>
          </a:p>
          <a:p>
            <a:endParaRPr lang="en-US" dirty="0">
              <a:ea typeface="+mn-ea"/>
              <a:cs typeface="+mn-cs"/>
            </a:endParaRPr>
          </a:p>
          <a:p>
            <a:r>
              <a:rPr lang="en-US" dirty="0"/>
              <a:t>This allows the AP to make timely and informed decisions about WPT scheduling and resource allocation.</a:t>
            </a:r>
          </a:p>
          <a:p>
            <a:endParaRPr lang="en-US" dirty="0">
              <a:ea typeface="+mn-ea"/>
              <a:cs typeface="+mn-cs"/>
            </a:endParaRPr>
          </a:p>
          <a:p>
            <a:pPr marL="338550" lvl="1" indent="0">
              <a:lnSpc>
                <a:spcPct val="120000"/>
              </a:lnSpc>
              <a:spcBef>
                <a:spcPts val="0"/>
              </a:spcBef>
              <a:spcAft>
                <a:spcPts val="0"/>
              </a:spcAft>
              <a:buSzPts val="1000"/>
              <a:buNone/>
              <a:tabLst>
                <a:tab pos="457200" algn="l"/>
              </a:tabLst>
            </a:pPr>
            <a:endParaRPr lang="en-US" dirty="0">
              <a:ea typeface="+mn-ea"/>
              <a:cs typeface="+mn-cs"/>
            </a:endParaRPr>
          </a:p>
          <a:p>
            <a:pPr marL="624300" lvl="1" indent="-285750">
              <a:spcAft>
                <a:spcPts val="800"/>
              </a:spcAft>
              <a:buSzPts val="1000"/>
              <a:buFontTx/>
              <a:buChar char="-"/>
              <a:tabLst>
                <a:tab pos="457200" algn="l"/>
              </a:tabLst>
            </a:pPr>
            <a:endParaRPr lang="en-US" dirty="0">
              <a:ea typeface="+mn-ea"/>
              <a:cs typeface="+mn-cs"/>
            </a:endParaRPr>
          </a:p>
          <a:p>
            <a:pPr marL="624300" lvl="1" indent="-285750">
              <a:spcAft>
                <a:spcPts val="800"/>
              </a:spcAft>
              <a:buSzPts val="1000"/>
              <a:buFontTx/>
              <a:buChar char="-"/>
              <a:tabLst>
                <a:tab pos="457200" algn="l"/>
              </a:tabLst>
            </a:pPr>
            <a:endParaRPr lang="en-US" dirty="0">
              <a:ea typeface="+mn-ea"/>
              <a:cs typeface="+mn-cs"/>
            </a:endParaRPr>
          </a:p>
          <a:p>
            <a:pPr marL="624300" lvl="1" indent="-285750">
              <a:spcAft>
                <a:spcPts val="800"/>
              </a:spcAft>
              <a:buSzPts val="1000"/>
              <a:buFontTx/>
              <a:buChar char="-"/>
              <a:tabLst>
                <a:tab pos="457200" algn="l"/>
              </a:tabLst>
            </a:pPr>
            <a:endParaRPr lang="en-US" dirty="0">
              <a:ea typeface="+mn-ea"/>
              <a:cs typeface="+mn-cs"/>
            </a:endParaRPr>
          </a:p>
          <a:p>
            <a:pPr marL="624300" lvl="1" indent="-285750">
              <a:spcAft>
                <a:spcPts val="800"/>
              </a:spcAft>
              <a:buSzPts val="1000"/>
              <a:buFontTx/>
              <a:buChar char="-"/>
              <a:tabLst>
                <a:tab pos="457200" algn="l"/>
              </a:tabLst>
            </a:pPr>
            <a:endParaRPr lang="en-US" dirty="0">
              <a:ea typeface="+mn-ea"/>
              <a:cs typeface="+mn-cs"/>
            </a:endParaRPr>
          </a:p>
          <a:p>
            <a:pPr algn="l">
              <a:buFont typeface="Arial" panose="020B0604020202020204" pitchFamily="34" charset="0"/>
              <a:buChar char="•"/>
            </a:pPr>
            <a:endParaRPr lang="en-US" b="0" i="0" dirty="0">
              <a:solidFill>
                <a:srgbClr val="111111"/>
              </a:solidFill>
              <a:effectLst/>
              <a:latin typeface="-apple-system"/>
            </a:endParaRPr>
          </a:p>
          <a:p>
            <a:pPr marL="342900" lvl="1" indent="0">
              <a:buNone/>
            </a:pPr>
            <a:endParaRPr lang="en-US" sz="1900" b="1" dirty="0">
              <a:ea typeface="+mn-ea"/>
              <a:cs typeface="+mn-cs"/>
            </a:endParaRPr>
          </a:p>
          <a:p>
            <a:pPr>
              <a:buFont typeface="Wingdings" panose="05000000000000000000" pitchFamily="2" charset="2"/>
              <a:buChar char="Ø"/>
            </a:pPr>
            <a:endParaRPr lang="en-US" dirty="0"/>
          </a:p>
          <a:p>
            <a:pPr marL="0" indent="0">
              <a:buNone/>
            </a:pPr>
            <a:endParaRPr lang="en-US" dirty="0"/>
          </a:p>
          <a:p>
            <a:pPr marL="342900" indent="-342900">
              <a:spcAft>
                <a:spcPts val="0"/>
              </a:spcAft>
              <a:tabLst>
                <a:tab pos="698500" algn="l"/>
              </a:tabLst>
            </a:pPr>
            <a:endParaRPr lang="en-GB" dirty="0"/>
          </a:p>
          <a:p>
            <a:pPr marL="342900" indent="-342900">
              <a:spcAft>
                <a:spcPts val="0"/>
              </a:spcAft>
              <a:tabLst>
                <a:tab pos="698500" algn="l"/>
              </a:tabLst>
            </a:pPr>
            <a:endParaRPr lang="en-GB" sz="1800" dirty="0"/>
          </a:p>
          <a:p>
            <a:pPr marL="342900" lvl="1" indent="0">
              <a:buNone/>
            </a:pPr>
            <a:endParaRPr lang="en-US" dirty="0"/>
          </a:p>
          <a:p>
            <a:pPr lvl="1"/>
            <a:endParaRPr lang="en-US" altLang="ko-KR" sz="1700" dirty="0"/>
          </a:p>
          <a:p>
            <a:endParaRPr lang="en-US"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May 2025</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2703250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References</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7</a:t>
            </a:fld>
            <a:endParaRPr lang="en-US" sz="1200" dirty="0">
              <a:latin typeface="+mj-lt"/>
            </a:endParaRPr>
          </a:p>
        </p:txBody>
      </p:sp>
      <p:sp>
        <p:nvSpPr>
          <p:cNvPr id="4" name="Text Placeholder 3"/>
          <p:cNvSpPr>
            <a:spLocks noGrp="1"/>
          </p:cNvSpPr>
          <p:nvPr>
            <p:ph type="body" sz="quarter" idx="13"/>
          </p:nvPr>
        </p:nvSpPr>
        <p:spPr>
          <a:xfrm>
            <a:off x="715424" y="1220728"/>
            <a:ext cx="7712411" cy="3382537"/>
          </a:xfrm>
        </p:spPr>
        <p:txBody>
          <a:bodyPr>
            <a:normAutofit/>
          </a:bodyPr>
          <a:lstStyle/>
          <a:p>
            <a:pPr marL="0" indent="0">
              <a:buNone/>
            </a:pPr>
            <a:r>
              <a:rPr lang="en-US" altLang="zh-CN" sz="1400" dirty="0"/>
              <a:t>[1] </a:t>
            </a:r>
            <a:r>
              <a:rPr lang="en-GB" sz="1400" dirty="0"/>
              <a:t>802.11-24/1322r6</a:t>
            </a:r>
            <a:r>
              <a:rPr lang="en-US" sz="1400" dirty="0"/>
              <a:t>, “</a:t>
            </a:r>
            <a:r>
              <a:rPr lang="en-US" sz="1400" dirty="0" err="1"/>
              <a:t>TGbp</a:t>
            </a:r>
            <a:r>
              <a:rPr lang="en-US" sz="1400" dirty="0"/>
              <a:t> Motion Dock”.</a:t>
            </a:r>
          </a:p>
          <a:p>
            <a:pPr marL="0" indent="0">
              <a:buNone/>
            </a:pPr>
            <a:r>
              <a:rPr lang="en-US" altLang="zh-CN" sz="1400" dirty="0"/>
              <a:t>[2] 802.11-24/1381r0, “AMP Device Power Status”.</a:t>
            </a:r>
          </a:p>
          <a:p>
            <a:pPr marL="0" indent="0">
              <a:buNone/>
            </a:pPr>
            <a:r>
              <a:rPr lang="en-GB" sz="1400" dirty="0"/>
              <a:t>[3] 802.11-24/1524r2</a:t>
            </a:r>
            <a:r>
              <a:rPr lang="en-US" sz="1400" dirty="0"/>
              <a:t>, “</a:t>
            </a:r>
            <a:r>
              <a:rPr lang="en-US" altLang="zh-CN" sz="1400" dirty="0"/>
              <a:t>Follow-up on the AMP WPT protocol”.</a:t>
            </a:r>
          </a:p>
          <a:p>
            <a:pPr marL="0" indent="0">
              <a:buNone/>
            </a:pPr>
            <a:r>
              <a:rPr lang="en-US" altLang="zh-CN" sz="1400" dirty="0"/>
              <a:t>[4] 802.11-24/1539r0, “</a:t>
            </a:r>
            <a:r>
              <a:rPr lang="en-US" sz="1400" dirty="0"/>
              <a:t>Energy-Level Status Reporting for AMP Devices</a:t>
            </a:r>
            <a:r>
              <a:rPr lang="en-US" altLang="zh-CN" sz="1400" dirty="0"/>
              <a:t>”.</a:t>
            </a:r>
          </a:p>
          <a:p>
            <a:pPr marL="0" indent="0">
              <a:buNone/>
            </a:pPr>
            <a:r>
              <a:rPr lang="en-US" altLang="zh-CN" sz="1400" dirty="0"/>
              <a:t>[5] 802.11-24/1561r1, “AMP Power Budget Negotiation”.</a:t>
            </a:r>
          </a:p>
          <a:p>
            <a:pPr marL="0" indent="0">
              <a:buNone/>
            </a:pPr>
            <a:endParaRPr lang="en-US" altLang="zh-CN" sz="1400"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p:txBody>
          <a:bodyPr/>
          <a:lstStyle/>
          <a:p>
            <a:r>
              <a:rPr lang="en-US"/>
              <a:t>May 2025</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988423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51322"/>
          </a:xfrm>
        </p:spPr>
        <p:txBody>
          <a:bodyPr/>
          <a:lstStyle/>
          <a:p>
            <a:r>
              <a:rPr lang="en-US" dirty="0">
                <a:latin typeface="+mj-lt"/>
              </a:rPr>
              <a:t>Straw Poll</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8</a:t>
            </a:fld>
            <a:endParaRPr lang="en-US" sz="1200" dirty="0">
              <a:latin typeface="+mj-lt"/>
            </a:endParaRPr>
          </a:p>
        </p:txBody>
      </p:sp>
      <p:sp>
        <p:nvSpPr>
          <p:cNvPr id="4" name="Text Placeholder 3"/>
          <p:cNvSpPr>
            <a:spLocks noGrp="1"/>
          </p:cNvSpPr>
          <p:nvPr>
            <p:ph type="body" sz="quarter" idx="13"/>
          </p:nvPr>
        </p:nvSpPr>
        <p:spPr>
          <a:xfrm>
            <a:off x="455613" y="1247622"/>
            <a:ext cx="8287458" cy="3382537"/>
          </a:xfrm>
        </p:spPr>
        <p:txBody>
          <a:bodyPr>
            <a:normAutofit/>
          </a:bodyPr>
          <a:lstStyle/>
          <a:p>
            <a:r>
              <a:rPr lang="en-US" altLang="zh-CN" dirty="0"/>
              <a:t>Do you agree to add the following to the 11bp SFD: </a:t>
            </a:r>
          </a:p>
          <a:p>
            <a:pPr lvl="1"/>
            <a:r>
              <a:rPr lang="en-US" altLang="zh-CN" dirty="0"/>
              <a:t>AMP STA shall </a:t>
            </a:r>
            <a:r>
              <a:rPr lang="en-US" dirty="0"/>
              <a:t>embed its energy-level status within its uplink transmissions to the AP.</a:t>
            </a:r>
          </a:p>
          <a:p>
            <a:pPr lvl="2">
              <a:buFont typeface="Wingdings" panose="05000000000000000000" pitchFamily="2" charset="2"/>
              <a:buChar char="§"/>
            </a:pPr>
            <a:r>
              <a:rPr lang="en-US" sz="1200" dirty="0"/>
              <a:t>1-bit energy-level status shall be piggybacked at a TBD location in the AMP STA’s uplink frame.</a:t>
            </a:r>
          </a:p>
          <a:p>
            <a:pPr>
              <a:buFont typeface="Wingdings" panose="05000000000000000000" pitchFamily="2" charset="2"/>
              <a:buChar char="§"/>
            </a:pPr>
            <a:endParaRPr lang="en-US" altLang="zh-CN" sz="1200" dirty="0"/>
          </a:p>
          <a:p>
            <a:r>
              <a:rPr lang="en-US" altLang="zh-CN" dirty="0"/>
              <a:t>Y/N/A</a:t>
            </a:r>
            <a:endParaRPr lang="zh-CN" altLang="en-US" dirty="0"/>
          </a:p>
          <a:p>
            <a:pPr marL="0" indent="0">
              <a:buNone/>
            </a:pPr>
            <a:endParaRPr lang="en-US" dirty="0"/>
          </a:p>
          <a:p>
            <a:pPr marL="0" indent="0">
              <a:buNone/>
            </a:pPr>
            <a:endParaRPr lang="en-US" dirty="0"/>
          </a:p>
          <a:p>
            <a:pPr marL="342900" indent="-342900">
              <a:spcAft>
                <a:spcPts val="0"/>
              </a:spcAft>
              <a:tabLst>
                <a:tab pos="698500" algn="l"/>
              </a:tabLst>
            </a:pPr>
            <a:endParaRPr lang="en-GB" dirty="0"/>
          </a:p>
          <a:p>
            <a:pPr marL="342900" indent="-342900">
              <a:spcAft>
                <a:spcPts val="0"/>
              </a:spcAft>
              <a:tabLst>
                <a:tab pos="698500" algn="l"/>
              </a:tabLst>
            </a:pPr>
            <a:endParaRPr lang="en-GB" sz="1800" dirty="0"/>
          </a:p>
          <a:p>
            <a:pPr marL="342900" lvl="1" indent="0">
              <a:buNone/>
            </a:pPr>
            <a:endParaRPr lang="en-US" dirty="0"/>
          </a:p>
          <a:p>
            <a:pPr lvl="1"/>
            <a:endParaRPr lang="en-US" altLang="ko-KR" sz="1700" dirty="0"/>
          </a:p>
          <a:p>
            <a:endParaRPr lang="en-US" dirty="0"/>
          </a:p>
        </p:txBody>
      </p:sp>
      <p:sp>
        <p:nvSpPr>
          <p:cNvPr id="6" name="Date Placeholder 5">
            <a:extLst>
              <a:ext uri="{FF2B5EF4-FFF2-40B4-BE49-F238E27FC236}">
                <a16:creationId xmlns:a16="http://schemas.microsoft.com/office/drawing/2014/main" id="{A32201BE-D81E-49C1-B4AB-A610D140D1F4}"/>
              </a:ext>
            </a:extLst>
          </p:cNvPr>
          <p:cNvSpPr>
            <a:spLocks noGrp="1"/>
          </p:cNvSpPr>
          <p:nvPr>
            <p:ph type="dt" sz="half" idx="10"/>
          </p:nvPr>
        </p:nvSpPr>
        <p:spPr>
          <a:xfrm>
            <a:off x="696914" y="249451"/>
            <a:ext cx="1176989" cy="207749"/>
          </a:xfrm>
        </p:spPr>
        <p:txBody>
          <a:bodyPr/>
          <a:lstStyle/>
          <a:p>
            <a:r>
              <a:rPr lang="en-US"/>
              <a:t>May 2025</a:t>
            </a:r>
            <a:endParaRPr lang="en-US" dirty="0"/>
          </a:p>
        </p:txBody>
      </p:sp>
      <p:sp>
        <p:nvSpPr>
          <p:cNvPr id="11" name="Footer Placeholder 10">
            <a:extLst>
              <a:ext uri="{FF2B5EF4-FFF2-40B4-BE49-F238E27FC236}">
                <a16:creationId xmlns:a16="http://schemas.microsoft.com/office/drawing/2014/main" id="{B18AA8AE-FB91-46DA-92F2-00AA0910C8F1}"/>
              </a:ext>
            </a:extLst>
          </p:cNvPr>
          <p:cNvSpPr>
            <a:spLocks noGrp="1"/>
          </p:cNvSpPr>
          <p:nvPr>
            <p:ph type="ftr" sz="quarter" idx="11"/>
          </p:nvPr>
        </p:nvSpPr>
        <p:spPr/>
        <p:txBody>
          <a:bodyPr/>
          <a:lstStyle/>
          <a:p>
            <a:r>
              <a:rPr lang="en-US" dirty="0"/>
              <a:t>Mahmoud Hasabelnaby, et. al., Huawei</a:t>
            </a:r>
          </a:p>
        </p:txBody>
      </p:sp>
    </p:spTree>
    <p:extLst>
      <p:ext uri="{BB962C8B-B14F-4D97-AF65-F5344CB8AC3E}">
        <p14:creationId xmlns:p14="http://schemas.microsoft.com/office/powerpoint/2010/main" val="63606447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WW xmlns="3e05245e-0532-4e83-b7fc-5d37e8c447e4">ww2015_23</WW>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5FE8CCFE3FE554390E1ACF39AFF333B" ma:contentTypeVersion="3" ma:contentTypeDescription="Create a new document." ma:contentTypeScope="" ma:versionID="5e7dc557c41a3a005459d582944133c9">
  <xsd:schema xmlns:xsd="http://www.w3.org/2001/XMLSchema" xmlns:xs="http://www.w3.org/2001/XMLSchema" xmlns:p="http://schemas.microsoft.com/office/2006/metadata/properties" xmlns:ns2="3e05245e-0532-4e83-b7fc-5d37e8c447e4" xmlns:ns3="http://schemas.microsoft.com/sharepoint/v4" targetNamespace="http://schemas.microsoft.com/office/2006/metadata/properties" ma:root="true" ma:fieldsID="1d1df043d25333886a008f266de52216" ns2:_="" ns3:_="">
    <xsd:import namespace="3e05245e-0532-4e83-b7fc-5d37e8c447e4"/>
    <xsd:import namespace="http://schemas.microsoft.com/sharepoint/v4"/>
    <xsd:element name="properties">
      <xsd:complexType>
        <xsd:sequence>
          <xsd:element name="documentManagement">
            <xsd:complexType>
              <xsd:all>
                <xsd:element ref="ns2:WW"/>
                <xsd:element ref="ns3: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05245e-0532-4e83-b7fc-5d37e8c447e4" elementFormDefault="qualified">
    <xsd:import namespace="http://schemas.microsoft.com/office/2006/documentManagement/types"/>
    <xsd:import namespace="http://schemas.microsoft.com/office/infopath/2007/PartnerControls"/>
    <xsd:element name="WW" ma:index="8" ma:displayName="WW" ma:format="Dropdown" ma:internalName="WW">
      <xsd:simpleType>
        <xsd:restriction base="dms:Choice">
          <xsd:enumeration value="ww2016_04"/>
          <xsd:enumeration value="ww2016_05"/>
          <xsd:enumeration value="ww2016_06"/>
          <xsd:enumeration value="ww2016_07"/>
          <xsd:enumeration value="ww2016_08"/>
          <xsd:enumeration value="ww2016_09"/>
          <xsd:enumeration value="ww2016_10"/>
          <xsd:enumeration value="ww2016_11"/>
          <xsd:enumeration value="ww2016_12"/>
          <xsd:enumeration value="ww2016_13"/>
          <xsd:enumeration value="ww2016_14"/>
          <xsd:enumeration value="ww2016_15"/>
          <xsd:enumeration value="ww2016_16"/>
          <xsd:enumeration value="ww2016_17"/>
          <xsd:enumeration value="ww2016_18"/>
          <xsd:enumeration value="ww2016_19"/>
          <xsd:enumeration value="ww2016_20"/>
          <xsd:enumeration value="ww2016_21"/>
          <xsd:enumeration value="ww2016_22"/>
          <xsd:enumeration value="ww2016_23"/>
          <xsd:enumeration value="ww2016_24"/>
          <xsd:enumeration value="ww2016_25"/>
          <xsd:enumeration value="ww2016_26"/>
          <xsd:enumeration value="ww2016_27"/>
          <xsd:enumeration value="ww2016_28"/>
          <xsd:enumeration value="ww2016_29"/>
          <xsd:enumeration value="ww2016_30"/>
          <xsd:enumeration value="ww2016_31"/>
          <xsd:enumeration value="ww2016_32"/>
          <xsd:enumeration value="ww2016_33"/>
          <xsd:enumeration value="ww2016_34"/>
          <xsd:enumeration value="ww2016_35"/>
          <xsd:enumeration value="ww2016_36"/>
          <xsd:enumeration value="ww2016_37"/>
          <xsd:enumeration value="ww2016_38"/>
          <xsd:enumeration value="ww2016_39"/>
          <xsd:enumeration value="ww2016_40"/>
          <xsd:enumeration value="ww2016_41"/>
          <xsd:enumeration value="ww2016_42"/>
          <xsd:enumeration value="ww2016_43"/>
          <xsd:enumeration value="ww2016_44"/>
          <xsd:enumeration value="ww2016_45"/>
          <xsd:enumeration value="ww2016_46"/>
          <xsd:enumeration value="ww2016_47"/>
          <xsd:enumeration value="ww2016_48"/>
          <xsd:enumeration value="ww2016_49"/>
          <xsd:enumeration value="ww2016_50"/>
          <xsd:enumeration value="ww2016_51"/>
          <xsd:enumeration value="ww2016_52"/>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9"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22479DE-E745-40A4-B85A-2F7933CD79A3}">
  <ds:schemaRefs>
    <ds:schemaRef ds:uri="http://schemas.microsoft.com/office/2006/metadata/properties"/>
    <ds:schemaRef ds:uri="http://schemas.microsoft.com/office/infopath/2007/PartnerControls"/>
    <ds:schemaRef ds:uri="http://purl.org/dc/dcmitype/"/>
    <ds:schemaRef ds:uri="http://www.w3.org/XML/1998/namespace"/>
    <ds:schemaRef ds:uri="http://purl.org/dc/terms/"/>
    <ds:schemaRef ds:uri="http://schemas.microsoft.com/office/2006/documentManagement/types"/>
    <ds:schemaRef ds:uri="http://schemas.openxmlformats.org/package/2006/metadata/core-properties"/>
    <ds:schemaRef ds:uri="http://schemas.microsoft.com/sharepoint/v4"/>
    <ds:schemaRef ds:uri="3e05245e-0532-4e83-b7fc-5d37e8c447e4"/>
    <ds:schemaRef ds:uri="http://purl.org/dc/elements/1.1/"/>
  </ds:schemaRefs>
</ds:datastoreItem>
</file>

<file path=customXml/itemProps2.xml><?xml version="1.0" encoding="utf-8"?>
<ds:datastoreItem xmlns:ds="http://schemas.openxmlformats.org/officeDocument/2006/customXml" ds:itemID="{597D11D2-1D5E-404D-8705-355B3AC422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05245e-0532-4e83-b7fc-5d37e8c447e4"/>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E903781-2D59-41BB-A0D1-2C864C3447A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11-19-xxxx-00-00eht-multi-link-operation_follow_up_r1</Template>
  <TotalTime>78259</TotalTime>
  <Words>857</Words>
  <Application>Microsoft Office PowerPoint</Application>
  <PresentationFormat>On-screen Show (16:9)</PresentationFormat>
  <Paragraphs>134</Paragraphs>
  <Slides>8</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宋体</vt:lpstr>
      <vt:lpstr>-apple-system</vt:lpstr>
      <vt:lpstr>Arial</vt:lpstr>
      <vt:lpstr>Calibri</vt:lpstr>
      <vt:lpstr>Intel Clear</vt:lpstr>
      <vt:lpstr>Intel Clear Light</vt:lpstr>
      <vt:lpstr>Times New Roman</vt:lpstr>
      <vt:lpstr>Wingdings</vt:lpstr>
      <vt:lpstr>802-11-Submission</vt:lpstr>
      <vt:lpstr>Energy-Level Status Reporting for AMP Devices – Follow-Up</vt:lpstr>
      <vt:lpstr>Problem Statement</vt:lpstr>
      <vt:lpstr>Motivation</vt:lpstr>
      <vt:lpstr>Proposal: Piggybacking ELSR with AMP non-AP STA’s Uplink Transmission</vt:lpstr>
      <vt:lpstr>Proposal: Piggybacking ELSR with AMP non-AP STA’s Uplink Transmission</vt:lpstr>
      <vt:lpstr>Conclusion</vt:lpstr>
      <vt:lpstr>References</vt:lpstr>
      <vt:lpstr>Straw Poll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aspects of multi-link operations</dc:title>
  <dc:subject>qwqwqwqw</dc:subject>
  <dc:creator>Dmitry.Akhmetov@intel.com</dc:creator>
  <cp:keywords>CTPClassification=CTP_IC:VisualMarkings=, CTPClassification=CTP_IC</cp:keywords>
  <cp:lastModifiedBy>Mahmoud Hasabelnaby</cp:lastModifiedBy>
  <cp:revision>1190</cp:revision>
  <dcterms:created xsi:type="dcterms:W3CDTF">2015-04-26T08:45:29Z</dcterms:created>
  <dcterms:modified xsi:type="dcterms:W3CDTF">2025-05-13T15:17:30Z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0x01010045FE8CCFE3FE554390E1ACF39AFF333B</vt:lpwstr>
  </property>
  <property fmtid="{D5CDD505-2E9C-101B-9397-08002B2CF9AE}" pid="3" name="TitusGUID">
    <vt:lpwstr>edcb7b97-9f44-4ca1-9427-974bac8afc6d</vt:lpwstr>
  </property>
  <property fmtid="{D5CDD505-2E9C-101B-9397-08002B2CF9AE}" pid="4" name="CTP_BU">
    <vt:lpwstr>NEXT GEN &amp; STANDARDS GROUP</vt:lpwstr>
  </property>
  <property fmtid="{D5CDD505-2E9C-101B-9397-08002B2CF9AE}" pid="5" name="CTP_TimeStamp">
    <vt:lpwstr>2019-07-15 18:05:29Z</vt:lpwstr>
  </property>
  <property fmtid="{D5CDD505-2E9C-101B-9397-08002B2CF9AE}" pid="6" name="CTPClassification">
    <vt:lpwstr>CTP_IC</vt:lpwstr>
  </property>
</Properties>
</file>